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72" r:id="rId1"/>
  </p:sldMasterIdLst>
  <p:notesMasterIdLst>
    <p:notesMasterId r:id="rId43"/>
  </p:notesMasterIdLst>
  <p:handoutMasterIdLst>
    <p:handoutMasterId r:id="rId44"/>
  </p:handoutMasterIdLst>
  <p:sldIdLst>
    <p:sldId id="299" r:id="rId2"/>
    <p:sldId id="447" r:id="rId3"/>
    <p:sldId id="448" r:id="rId4"/>
    <p:sldId id="449" r:id="rId5"/>
    <p:sldId id="450" r:id="rId6"/>
    <p:sldId id="451" r:id="rId7"/>
    <p:sldId id="452" r:id="rId8"/>
    <p:sldId id="453" r:id="rId9"/>
    <p:sldId id="454" r:id="rId10"/>
    <p:sldId id="455" r:id="rId11"/>
    <p:sldId id="456" r:id="rId12"/>
    <p:sldId id="457" r:id="rId13"/>
    <p:sldId id="458" r:id="rId14"/>
    <p:sldId id="459" r:id="rId15"/>
    <p:sldId id="460" r:id="rId16"/>
    <p:sldId id="461" r:id="rId17"/>
    <p:sldId id="462" r:id="rId18"/>
    <p:sldId id="463" r:id="rId19"/>
    <p:sldId id="464" r:id="rId20"/>
    <p:sldId id="487" r:id="rId21"/>
    <p:sldId id="466" r:id="rId22"/>
    <p:sldId id="467" r:id="rId23"/>
    <p:sldId id="468" r:id="rId24"/>
    <p:sldId id="469" r:id="rId25"/>
    <p:sldId id="470" r:id="rId26"/>
    <p:sldId id="471" r:id="rId27"/>
    <p:sldId id="472" r:id="rId28"/>
    <p:sldId id="473" r:id="rId29"/>
    <p:sldId id="489" r:id="rId30"/>
    <p:sldId id="475" r:id="rId31"/>
    <p:sldId id="476" r:id="rId32"/>
    <p:sldId id="477" r:id="rId33"/>
    <p:sldId id="478" r:id="rId34"/>
    <p:sldId id="479" r:id="rId35"/>
    <p:sldId id="488" r:id="rId36"/>
    <p:sldId id="481" r:id="rId37"/>
    <p:sldId id="482" r:id="rId38"/>
    <p:sldId id="483" r:id="rId39"/>
    <p:sldId id="484" r:id="rId40"/>
    <p:sldId id="485" r:id="rId41"/>
    <p:sldId id="486" r:id="rId4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00FF"/>
    <a:srgbClr val="767070"/>
    <a:srgbClr val="FFC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58CC5E7-A04A-4752-9067-7EE4D4861BB0}" v="40" dt="2022-11-17T08:53:23.30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01" autoAdjust="0"/>
    <p:restoredTop sz="94660"/>
  </p:normalViewPr>
  <p:slideViewPr>
    <p:cSldViewPr snapToGrid="0">
      <p:cViewPr varScale="1">
        <p:scale>
          <a:sx n="84" d="100"/>
          <a:sy n="84" d="100"/>
        </p:scale>
        <p:origin x="490" y="8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2" d="100"/>
          <a:sy n="62" d="100"/>
        </p:scale>
        <p:origin x="3226" y="77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handoutMaster" Target="handoutMasters/handoutMaster1.xml"/><Relationship Id="rId156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notesMaster" Target="notesMasters/notesMaster1.xml"/><Relationship Id="rId48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61CE4B4-D64C-4A91-BC9D-20AFF065FC72}" type="datetimeFigureOut">
              <a:rPr lang="en-IN" smtClean="0"/>
              <a:t>16-06-2023</a:t>
            </a:fld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29DE6C0-3026-4DB3-8F38-FD1B335E523F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535650533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B154981-BFA4-4393-954B-60994333AF6C}" type="datetimeFigureOut">
              <a:rPr lang="en-IN" smtClean="0"/>
              <a:pPr/>
              <a:t>16-06-2023</a:t>
            </a:fld>
            <a:endParaRPr lang="en-IN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N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86FAA49-98F7-4973-AE56-21A0EB8A9303}" type="slidenum">
              <a:rPr lang="en-IN" smtClean="0"/>
              <a:pPr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15327636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650609" y="6413102"/>
            <a:ext cx="2743200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C0DF21F1-1565-459D-8478-C20DE53E0E14}" type="datetime1">
              <a:rPr lang="en-US" smtClean="0"/>
              <a:t>6/16/2023</a:t>
            </a:fld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50609" y="6388262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algn="r"/>
            <a:fld id="{8D4A074B-606A-4285-8C8E-329671B08E17}" type="slidenum">
              <a:rPr lang="en-US" smtClean="0"/>
              <a:pPr algn="r"/>
              <a:t>‹#›</a:t>
            </a:fld>
            <a:endParaRPr 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FE3C467A-5F07-442E-AB6A-2628B37E5D9F}"/>
              </a:ext>
            </a:extLst>
          </p:cNvPr>
          <p:cNvSpPr/>
          <p:nvPr userDrawn="1"/>
        </p:nvSpPr>
        <p:spPr>
          <a:xfrm>
            <a:off x="324773" y="2732441"/>
            <a:ext cx="3515707" cy="1483999"/>
          </a:xfrm>
          <a:prstGeom prst="rect">
            <a:avLst/>
          </a:prstGeom>
          <a:solidFill>
            <a:srgbClr val="76707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9" name="L-Shape 8">
            <a:extLst>
              <a:ext uri="{FF2B5EF4-FFF2-40B4-BE49-F238E27FC236}">
                <a16:creationId xmlns:a16="http://schemas.microsoft.com/office/drawing/2014/main" id="{97FA29F0-3298-4FA2-9AB3-E95DBBF18414}"/>
              </a:ext>
            </a:extLst>
          </p:cNvPr>
          <p:cNvSpPr/>
          <p:nvPr userDrawn="1"/>
        </p:nvSpPr>
        <p:spPr>
          <a:xfrm rot="5400000">
            <a:off x="73132" y="2432351"/>
            <a:ext cx="1729142" cy="1764255"/>
          </a:xfrm>
          <a:prstGeom prst="corner">
            <a:avLst>
              <a:gd name="adj1" fmla="val 11688"/>
              <a:gd name="adj2" fmla="val 11688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10" name="L-Shape 9">
            <a:extLst>
              <a:ext uri="{FF2B5EF4-FFF2-40B4-BE49-F238E27FC236}">
                <a16:creationId xmlns:a16="http://schemas.microsoft.com/office/drawing/2014/main" id="{447787E3-976A-46F4-A93A-D0A74D3CBDB6}"/>
              </a:ext>
            </a:extLst>
          </p:cNvPr>
          <p:cNvSpPr/>
          <p:nvPr userDrawn="1"/>
        </p:nvSpPr>
        <p:spPr>
          <a:xfrm rot="5400000" flipH="1" flipV="1">
            <a:off x="2373481" y="2714885"/>
            <a:ext cx="1729142" cy="1764254"/>
          </a:xfrm>
          <a:prstGeom prst="corner">
            <a:avLst>
              <a:gd name="adj1" fmla="val 11688"/>
              <a:gd name="adj2" fmla="val 11688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39714" y="2948048"/>
            <a:ext cx="2685824" cy="941293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395C40E5-8BE4-4DAE-B70D-2A23C38C6A39}"/>
              </a:ext>
            </a:extLst>
          </p:cNvPr>
          <p:cNvGrpSpPr/>
          <p:nvPr userDrawn="1"/>
        </p:nvGrpSpPr>
        <p:grpSpPr>
          <a:xfrm>
            <a:off x="5176990" y="2482738"/>
            <a:ext cx="6883793" cy="1956214"/>
            <a:chOff x="5176990" y="2482738"/>
            <a:chExt cx="6883793" cy="1956214"/>
          </a:xfrm>
        </p:grpSpPr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C4871B8F-42E4-4807-BBC5-7DF26323684D}"/>
                </a:ext>
              </a:extLst>
            </p:cNvPr>
            <p:cNvSpPr/>
            <p:nvPr userDrawn="1"/>
          </p:nvSpPr>
          <p:spPr>
            <a:xfrm>
              <a:off x="5496211" y="2772547"/>
              <a:ext cx="6245352" cy="1380744"/>
            </a:xfrm>
            <a:prstGeom prst="rect">
              <a:avLst/>
            </a:prstGeom>
            <a:solidFill>
              <a:srgbClr val="FFC000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13" name="L-Shape 12">
              <a:extLst>
                <a:ext uri="{FF2B5EF4-FFF2-40B4-BE49-F238E27FC236}">
                  <a16:creationId xmlns:a16="http://schemas.microsoft.com/office/drawing/2014/main" id="{82EC8FF6-6CDA-4FB5-996B-2716247B95C7}"/>
                </a:ext>
              </a:extLst>
            </p:cNvPr>
            <p:cNvSpPr/>
            <p:nvPr userDrawn="1"/>
          </p:nvSpPr>
          <p:spPr>
            <a:xfrm rot="5400000">
              <a:off x="5776250" y="1883478"/>
              <a:ext cx="1696311" cy="2894831"/>
            </a:xfrm>
            <a:prstGeom prst="corner">
              <a:avLst>
                <a:gd name="adj1" fmla="val 11688"/>
                <a:gd name="adj2" fmla="val 11688"/>
              </a:avLst>
            </a:prstGeom>
            <a:solidFill>
              <a:srgbClr val="76707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14" name="L-Shape 13">
              <a:extLst>
                <a:ext uri="{FF2B5EF4-FFF2-40B4-BE49-F238E27FC236}">
                  <a16:creationId xmlns:a16="http://schemas.microsoft.com/office/drawing/2014/main" id="{F4DE8AD6-70C3-4F6F-A5FD-C446E02548C6}"/>
                </a:ext>
              </a:extLst>
            </p:cNvPr>
            <p:cNvSpPr/>
            <p:nvPr userDrawn="1"/>
          </p:nvSpPr>
          <p:spPr>
            <a:xfrm rot="16200000">
              <a:off x="9765212" y="2143381"/>
              <a:ext cx="1696311" cy="2894831"/>
            </a:xfrm>
            <a:prstGeom prst="corner">
              <a:avLst>
                <a:gd name="adj1" fmla="val 11688"/>
                <a:gd name="adj2" fmla="val 11688"/>
              </a:avLst>
            </a:prstGeom>
            <a:solidFill>
              <a:srgbClr val="76707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496211" y="2776311"/>
            <a:ext cx="6240537" cy="1376980"/>
          </a:xfrm>
        </p:spPr>
        <p:txBody>
          <a:bodyPr anchor="b">
            <a:noAutofit/>
          </a:bodyPr>
          <a:lstStyle>
            <a:lvl1pPr algn="ctr">
              <a:defRPr sz="4400" b="1">
                <a:ln>
                  <a:noFill/>
                </a:ln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47588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BD2C3E-63C2-4D0E-85CD-C0FE9A6A4E65}" type="datetime1">
              <a:rPr lang="en-US" smtClean="0"/>
              <a:t>6/16/2023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07640" y="6059473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IN" smtClean="0"/>
              <a:t>Dept. of ECE, ATMECE, Mysuru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50609" y="6388262"/>
            <a:ext cx="2743200" cy="365125"/>
          </a:xfrm>
          <a:prstGeom prst="rect">
            <a:avLst/>
          </a:prstGeom>
        </p:spPr>
        <p:txBody>
          <a:bodyPr/>
          <a:lstStyle/>
          <a:p>
            <a:fld id="{8D4A074B-606A-4285-8C8E-329671B08E1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70462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82BE76-5323-4F49-8131-E3D7148726E1}" type="datetime1">
              <a:rPr lang="en-US" smtClean="0"/>
              <a:t>6/16/2023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07640" y="6059473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IN" smtClean="0"/>
              <a:t>Dept. of ECE, ATMECE, Mysuru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50609" y="6388262"/>
            <a:ext cx="2743200" cy="365125"/>
          </a:xfrm>
          <a:prstGeom prst="rect">
            <a:avLst/>
          </a:prstGeom>
        </p:spPr>
        <p:txBody>
          <a:bodyPr/>
          <a:lstStyle/>
          <a:p>
            <a:fld id="{8D4A074B-606A-4285-8C8E-329671B08E1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383863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581977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7A220E-9839-4C6D-9F65-A15894CDC945}" type="datetime1">
              <a:rPr lang="en-US" smtClean="0"/>
              <a:t>6/16/2023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07640" y="6059473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IN" smtClean="0"/>
              <a:t>Dept. of ECE, ATMECE, Mysuru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50609" y="6388262"/>
            <a:ext cx="2743200" cy="365125"/>
          </a:xfrm>
          <a:prstGeom prst="rect">
            <a:avLst/>
          </a:prstGeom>
        </p:spPr>
        <p:txBody>
          <a:bodyPr/>
          <a:lstStyle/>
          <a:p>
            <a:fld id="{8D4A074B-606A-4285-8C8E-329671B08E17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D5FEB10-6685-BA3B-1370-8623EA55A75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4349" y="103910"/>
            <a:ext cx="1171660" cy="11716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266B47A9-2040-0131-80A1-3226EB922109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6232477" y="452780"/>
            <a:ext cx="1171660" cy="5011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62741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233EA4-7002-49F4-930E-0F85754AD8C1}" type="datetime1">
              <a:rPr lang="en-US" smtClean="0"/>
              <a:t>6/16/2023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07640" y="6059473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IN" smtClean="0"/>
              <a:t>Dept. of ECE, ATMECE, Mysuru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50609" y="6388262"/>
            <a:ext cx="2743200" cy="365125"/>
          </a:xfrm>
          <a:prstGeom prst="rect">
            <a:avLst/>
          </a:prstGeom>
        </p:spPr>
        <p:txBody>
          <a:bodyPr/>
          <a:lstStyle/>
          <a:p>
            <a:fld id="{8D4A074B-606A-4285-8C8E-329671B08E1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41292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9A03A-E229-4FF0-A9DC-AA6E11F67EF6}" type="datetime1">
              <a:rPr lang="en-US" smtClean="0"/>
              <a:t>6/16/2023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07640" y="6059473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IN" smtClean="0"/>
              <a:t>Dept. of ECE, ATMECE, Mysuru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50609" y="6388262"/>
            <a:ext cx="2743200" cy="365125"/>
          </a:xfrm>
          <a:prstGeom prst="rect">
            <a:avLst/>
          </a:prstGeom>
        </p:spPr>
        <p:txBody>
          <a:bodyPr/>
          <a:lstStyle/>
          <a:p>
            <a:fld id="{8D4A074B-606A-4285-8C8E-329671B08E1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1141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1167063"/>
            <a:ext cx="10515600" cy="5236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47758F-72F2-4ED5-B593-DE157A23585C}" type="datetime1">
              <a:rPr lang="en-US" smtClean="0"/>
              <a:t>6/16/2023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007640" y="6059473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IN" smtClean="0"/>
              <a:t>Dept. of ECE, ATMECE, Mysuru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8650609" y="6388262"/>
            <a:ext cx="2743200" cy="365125"/>
          </a:xfrm>
          <a:prstGeom prst="rect">
            <a:avLst/>
          </a:prstGeom>
        </p:spPr>
        <p:txBody>
          <a:bodyPr/>
          <a:lstStyle/>
          <a:p>
            <a:fld id="{8D4A074B-606A-4285-8C8E-329671B08E1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65166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1B2817-2E91-4422-9A0A-125897A3EFB5}" type="datetime1">
              <a:rPr lang="en-US" smtClean="0"/>
              <a:t>6/16/2023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07640" y="6059473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IN" smtClean="0"/>
              <a:t>Dept. of ECE, ATMECE, Mysuru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650609" y="6388262"/>
            <a:ext cx="2743200" cy="365125"/>
          </a:xfrm>
          <a:prstGeom prst="rect">
            <a:avLst/>
          </a:prstGeom>
        </p:spPr>
        <p:txBody>
          <a:bodyPr/>
          <a:lstStyle/>
          <a:p>
            <a:fld id="{8D4A074B-606A-4285-8C8E-329671B08E1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42536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9920EE-E1DF-405A-A5C1-B8B7BFEEB1BF}" type="datetime1">
              <a:rPr lang="en-US" smtClean="0"/>
              <a:t>6/16/2023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007640" y="6059473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IN" smtClean="0"/>
              <a:t>Dept. of ECE, ATMECE, Mysuru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650609" y="6388262"/>
            <a:ext cx="2743200" cy="365125"/>
          </a:xfrm>
          <a:prstGeom prst="rect">
            <a:avLst/>
          </a:prstGeom>
        </p:spPr>
        <p:txBody>
          <a:bodyPr/>
          <a:lstStyle/>
          <a:p>
            <a:fld id="{8D4A074B-606A-4285-8C8E-329671B08E1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27006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CCA61-3CB7-4B6E-859F-824F535836B3}" type="datetime1">
              <a:rPr lang="en-US" smtClean="0"/>
              <a:t>6/16/2023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07640" y="6059473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IN" smtClean="0"/>
              <a:t>Dept. of ECE, ATMECE, Mysuru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50609" y="6388262"/>
            <a:ext cx="2743200" cy="365125"/>
          </a:xfrm>
          <a:prstGeom prst="rect">
            <a:avLst/>
          </a:prstGeom>
        </p:spPr>
        <p:txBody>
          <a:bodyPr/>
          <a:lstStyle/>
          <a:p>
            <a:fld id="{8D4A074B-606A-4285-8C8E-329671B08E1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88720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E68B03-8CF6-41E3-A531-50B4B96D03DC}" type="datetime1">
              <a:rPr lang="en-US" smtClean="0"/>
              <a:t>6/16/2023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07640" y="6059473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IN" smtClean="0"/>
              <a:t>Dept. of ECE, ATMECE, Mysuru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50609" y="6388262"/>
            <a:ext cx="2743200" cy="365125"/>
          </a:xfrm>
          <a:prstGeom prst="rect">
            <a:avLst/>
          </a:prstGeom>
        </p:spPr>
        <p:txBody>
          <a:bodyPr/>
          <a:lstStyle/>
          <a:p>
            <a:fld id="{8D4A074B-606A-4285-8C8E-329671B08E1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25175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18" Type="http://schemas.openxmlformats.org/officeDocument/2006/relationships/image" Target="../media/image5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>
            <a:extLst>
              <a:ext uri="{FF2B5EF4-FFF2-40B4-BE49-F238E27FC236}">
                <a16:creationId xmlns:a16="http://schemas.microsoft.com/office/drawing/2014/main" id="{913A9DFB-F15C-4288-9E22-E2623ED311A3}"/>
              </a:ext>
            </a:extLst>
          </p:cNvPr>
          <p:cNvPicPr>
            <a:picLocks noChangeAspect="1"/>
          </p:cNvPicPr>
          <p:nvPr userDrawn="1"/>
        </p:nvPicPr>
        <p:blipFill>
          <a:blip r:embed="rId14"/>
          <a:stretch>
            <a:fillRect/>
          </a:stretch>
        </p:blipFill>
        <p:spPr>
          <a:xfrm>
            <a:off x="1" y="6415260"/>
            <a:ext cx="12192000" cy="442740"/>
          </a:xfrm>
          <a:prstGeom prst="rect">
            <a:avLst/>
          </a:prstGeom>
        </p:spPr>
      </p:pic>
      <p:grpSp>
        <p:nvGrpSpPr>
          <p:cNvPr id="6" name="Group 5">
            <a:extLst>
              <a:ext uri="{FF2B5EF4-FFF2-40B4-BE49-F238E27FC236}">
                <a16:creationId xmlns:a16="http://schemas.microsoft.com/office/drawing/2014/main" id="{DA90BC36-C60A-4B2E-984D-F6B2E19F177A}"/>
              </a:ext>
            </a:extLst>
          </p:cNvPr>
          <p:cNvGrpSpPr/>
          <p:nvPr userDrawn="1"/>
        </p:nvGrpSpPr>
        <p:grpSpPr>
          <a:xfrm>
            <a:off x="-3" y="566605"/>
            <a:ext cx="12185651" cy="226298"/>
            <a:chOff x="-3" y="919930"/>
            <a:chExt cx="12185651" cy="226298"/>
          </a:xfrm>
        </p:grpSpPr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58F32F4C-7D49-4C2E-A552-721BA5F63C0D}"/>
                </a:ext>
              </a:extLst>
            </p:cNvPr>
            <p:cNvSpPr/>
            <p:nvPr userDrawn="1"/>
          </p:nvSpPr>
          <p:spPr>
            <a:xfrm>
              <a:off x="-3" y="919930"/>
              <a:ext cx="12185651" cy="226298"/>
            </a:xfrm>
            <a:prstGeom prst="rect">
              <a:avLst/>
            </a:prstGeom>
            <a:solidFill>
              <a:srgbClr val="76707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E94DCAC0-79CE-445A-8C09-269B07958120}"/>
                </a:ext>
              </a:extLst>
            </p:cNvPr>
            <p:cNvSpPr/>
            <p:nvPr userDrawn="1"/>
          </p:nvSpPr>
          <p:spPr>
            <a:xfrm>
              <a:off x="1290431" y="919930"/>
              <a:ext cx="10881360" cy="226298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1117516"/>
            <a:ext cx="10515600" cy="573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10600" y="641173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1"/>
                </a:solidFill>
              </a:defRPr>
            </a:lvl1pPr>
          </a:lstStyle>
          <a:p>
            <a:fld id="{8138B17B-E847-479F-8D56-5AEBBA6548C9}" type="datetime1">
              <a:rPr lang="en-US" smtClean="0"/>
              <a:t>6/16/2023</a:t>
            </a:fld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B9CE7DF0-AC12-4910-8C9B-62CBFB74E18C}"/>
              </a:ext>
            </a:extLst>
          </p:cNvPr>
          <p:cNvPicPr>
            <a:picLocks noChangeAspect="1"/>
          </p:cNvPicPr>
          <p:nvPr/>
        </p:nvPicPr>
        <p:blipFill>
          <a:blip r:embed="rId15" cstate="print"/>
          <a:stretch>
            <a:fillRect/>
          </a:stretch>
        </p:blipFill>
        <p:spPr>
          <a:xfrm>
            <a:off x="207781" y="336783"/>
            <a:ext cx="2468518" cy="738627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BA78E132-072C-4C29-A7EB-95E55A442A4A}"/>
              </a:ext>
            </a:extLst>
          </p:cNvPr>
          <p:cNvPicPr>
            <a:picLocks noChangeAspect="1"/>
          </p:cNvPicPr>
          <p:nvPr/>
        </p:nvPicPr>
        <p:blipFill>
          <a:blip r:embed="rId16" cstate="print"/>
          <a:stretch>
            <a:fillRect/>
          </a:stretch>
        </p:blipFill>
        <p:spPr>
          <a:xfrm>
            <a:off x="7619948" y="263702"/>
            <a:ext cx="1004984" cy="832104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9C35EC7B-1C2A-48FD-AD9F-756C2781E97B}"/>
              </a:ext>
            </a:extLst>
          </p:cNvPr>
          <p:cNvPicPr>
            <a:picLocks noChangeAspect="1"/>
          </p:cNvPicPr>
          <p:nvPr/>
        </p:nvPicPr>
        <p:blipFill>
          <a:blip r:embed="rId17" cstate="print"/>
          <a:stretch>
            <a:fillRect/>
          </a:stretch>
        </p:blipFill>
        <p:spPr>
          <a:xfrm>
            <a:off x="9925571" y="319077"/>
            <a:ext cx="1043639" cy="738627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8F8AB7A0-0D6E-418B-A295-E2304360FC00}"/>
              </a:ext>
            </a:extLst>
          </p:cNvPr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05938" y="319077"/>
            <a:ext cx="738627" cy="738627"/>
          </a:xfrm>
          <a:prstGeom prst="rect">
            <a:avLst/>
          </a:prstGeom>
        </p:spPr>
      </p:pic>
      <p:sp>
        <p:nvSpPr>
          <p:cNvPr id="15" name="Footer Placeholder 7">
            <a:extLst>
              <a:ext uri="{FF2B5EF4-FFF2-40B4-BE49-F238E27FC236}">
                <a16:creationId xmlns:a16="http://schemas.microsoft.com/office/drawing/2014/main" id="{B68A9753-4E39-41D8-866D-C826514964E5}"/>
              </a:ext>
            </a:extLst>
          </p:cNvPr>
          <p:cNvSpPr txBox="1">
            <a:spLocks/>
          </p:cNvSpPr>
          <p:nvPr userDrawn="1"/>
        </p:nvSpPr>
        <p:spPr>
          <a:xfrm>
            <a:off x="838200" y="6468229"/>
            <a:ext cx="10515600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IN" sz="1400" dirty="0">
                <a:solidFill>
                  <a:schemeClr val="bg1"/>
                </a:solidFill>
                <a:latin typeface="Lora" panose="02000503000000020004" pitchFamily="2" charset="0"/>
                <a:ea typeface="Cambria" panose="02040503050406030204" pitchFamily="18" charset="0"/>
              </a:rPr>
              <a:t>                                                                                </a:t>
            </a:r>
          </a:p>
        </p:txBody>
      </p:sp>
      <p:sp>
        <p:nvSpPr>
          <p:cNvPr id="21" name="Slide Number Placeholder 20">
            <a:extLst>
              <a:ext uri="{FF2B5EF4-FFF2-40B4-BE49-F238E27FC236}">
                <a16:creationId xmlns:a16="http://schemas.microsoft.com/office/drawing/2014/main" id="{FE1C33E7-1F2D-41BA-9A76-2A0F47E4FC6A}"/>
              </a:ext>
            </a:extLst>
          </p:cNvPr>
          <p:cNvSpPr>
            <a:spLocks noGrp="1"/>
          </p:cNvSpPr>
          <p:nvPr userDrawn="1">
            <p:ph type="sldNum" sz="quarter" idx="4"/>
          </p:nvPr>
        </p:nvSpPr>
        <p:spPr>
          <a:xfrm>
            <a:off x="8624932" y="643565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7827D6-2059-48ED-9496-A3BF1DA6C0C0}" type="slidenum">
              <a:rPr lang="en-IN" smtClean="0"/>
              <a:pPr/>
              <a:t>‹#›</a:t>
            </a:fld>
            <a:endParaRPr lang="en-IN" b="1" dirty="0"/>
          </a:p>
        </p:txBody>
      </p:sp>
    </p:spTree>
    <p:extLst>
      <p:ext uri="{BB962C8B-B14F-4D97-AF65-F5344CB8AC3E}">
        <p14:creationId xmlns:p14="http://schemas.microsoft.com/office/powerpoint/2010/main" val="11069622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49" r:id="rId12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jpg"/><Relationship Id="rId4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g"/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jp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jpg"/><Relationship Id="rId3" Type="http://schemas.openxmlformats.org/officeDocument/2006/relationships/image" Target="../media/image17.png"/><Relationship Id="rId7" Type="http://schemas.openxmlformats.org/officeDocument/2006/relationships/image" Target="../media/image35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13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jpg"/><Relationship Id="rId3" Type="http://schemas.openxmlformats.org/officeDocument/2006/relationships/image" Target="../media/image17.png"/><Relationship Id="rId7" Type="http://schemas.openxmlformats.org/officeDocument/2006/relationships/image" Target="../media/image38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7.png"/><Relationship Id="rId5" Type="http://schemas.openxmlformats.org/officeDocument/2006/relationships/image" Target="../media/image36.png"/><Relationship Id="rId4" Type="http://schemas.openxmlformats.org/officeDocument/2006/relationships/image" Target="../media/image13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g"/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4.png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png"/><Relationship Id="rId3" Type="http://schemas.openxmlformats.org/officeDocument/2006/relationships/image" Target="../media/image16.png"/><Relationship Id="rId7" Type="http://schemas.openxmlformats.org/officeDocument/2006/relationships/image" Target="../media/image4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.png"/><Relationship Id="rId5" Type="http://schemas.openxmlformats.org/officeDocument/2006/relationships/image" Target="../media/image37.png"/><Relationship Id="rId4" Type="http://schemas.openxmlformats.org/officeDocument/2006/relationships/image" Target="../media/image13.png"/><Relationship Id="rId9" Type="http://schemas.openxmlformats.org/officeDocument/2006/relationships/image" Target="../media/image47.png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png"/><Relationship Id="rId3" Type="http://schemas.openxmlformats.org/officeDocument/2006/relationships/image" Target="../media/image16.png"/><Relationship Id="rId7" Type="http://schemas.openxmlformats.org/officeDocument/2006/relationships/image" Target="../media/image17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png"/><Relationship Id="rId5" Type="http://schemas.openxmlformats.org/officeDocument/2006/relationships/image" Target="../media/image48.png"/><Relationship Id="rId4" Type="http://schemas.openxmlformats.org/officeDocument/2006/relationships/image" Target="../media/image14.pn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g"/><Relationship Id="rId2" Type="http://schemas.openxmlformats.org/officeDocument/2006/relationships/image" Target="../media/image50.jp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2.jpg"/><Relationship Id="rId4" Type="http://schemas.openxmlformats.org/officeDocument/2006/relationships/image" Target="../media/image57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jpg"/><Relationship Id="rId4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jpg"/><Relationship Id="rId4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1101805" y="408422"/>
            <a:ext cx="1146504" cy="1057159"/>
          </a:xfrm>
          <a:prstGeom prst="rect">
            <a:avLst/>
          </a:prstGeom>
        </p:spPr>
      </p:pic>
      <p:sp>
        <p:nvSpPr>
          <p:cNvPr id="12" name="object 5"/>
          <p:cNvSpPr txBox="1"/>
          <p:nvPr/>
        </p:nvSpPr>
        <p:spPr>
          <a:xfrm>
            <a:off x="585584" y="1585564"/>
            <a:ext cx="10216286" cy="1189685"/>
          </a:xfrm>
          <a:prstGeom prst="rect">
            <a:avLst/>
          </a:prstGeom>
        </p:spPr>
        <p:txBody>
          <a:bodyPr vert="horz" wrap="square" lIns="0" tIns="74295" rIns="0" bIns="0" rtlCol="0">
            <a:spAutoFit/>
          </a:bodyPr>
          <a:lstStyle/>
          <a:p>
            <a:pPr marL="560705" marR="552450" indent="1905" algn="ctr">
              <a:lnSpc>
                <a:spcPts val="3890"/>
              </a:lnSpc>
              <a:spcBef>
                <a:spcPts val="585"/>
              </a:spcBef>
            </a:pPr>
            <a:r>
              <a:rPr sz="4800" b="1" dirty="0">
                <a:cs typeface="Times New Roman" panose="02020603050405020304" pitchFamily="18" charset="0"/>
              </a:rPr>
              <a:t>Basic </a:t>
            </a:r>
            <a:r>
              <a:rPr sz="4800" b="1" spc="5" dirty="0">
                <a:cs typeface="Times New Roman" panose="02020603050405020304" pitchFamily="18" charset="0"/>
              </a:rPr>
              <a:t> </a:t>
            </a:r>
            <a:r>
              <a:rPr sz="4800" b="1" spc="-45" dirty="0" smtClean="0">
                <a:cs typeface="Times New Roman" panose="02020603050405020304" pitchFamily="18" charset="0"/>
              </a:rPr>
              <a:t>Electr</a:t>
            </a:r>
            <a:r>
              <a:rPr sz="4800" b="1" spc="-75" dirty="0" smtClean="0">
                <a:cs typeface="Times New Roman" panose="02020603050405020304" pitchFamily="18" charset="0"/>
              </a:rPr>
              <a:t>o</a:t>
            </a:r>
            <a:r>
              <a:rPr sz="4800" b="1" spc="-95" dirty="0" smtClean="0">
                <a:cs typeface="Times New Roman" panose="02020603050405020304" pitchFamily="18" charset="0"/>
              </a:rPr>
              <a:t>nics </a:t>
            </a:r>
            <a:r>
              <a:rPr sz="4800" spc="-55" dirty="0" smtClean="0">
                <a:cs typeface="Times New Roman" panose="02020603050405020304" pitchFamily="18" charset="0"/>
              </a:rPr>
              <a:t> </a:t>
            </a:r>
            <a:endParaRPr lang="en-IN" sz="4800" b="1" spc="305" dirty="0">
              <a:cs typeface="Times New Roman" panose="02020603050405020304" pitchFamily="18" charset="0"/>
            </a:endParaRPr>
          </a:p>
          <a:p>
            <a:pPr marL="560705" marR="552450" indent="1905" algn="ctr">
              <a:lnSpc>
                <a:spcPts val="3890"/>
              </a:lnSpc>
              <a:spcBef>
                <a:spcPts val="585"/>
              </a:spcBef>
            </a:pPr>
            <a:r>
              <a:rPr lang="en-IN" sz="4800" b="1" spc="305" dirty="0" smtClean="0">
                <a:cs typeface="Times New Roman" panose="02020603050405020304" pitchFamily="18" charset="0"/>
              </a:rPr>
              <a:t>BBEE203</a:t>
            </a:r>
            <a:endParaRPr sz="4800" b="1" spc="305" dirty="0" smtClean="0">
              <a:cs typeface="Times New Roman" panose="02020603050405020304" pitchFamily="18" charset="0"/>
            </a:endParaRPr>
          </a:p>
        </p:txBody>
      </p:sp>
      <p:sp>
        <p:nvSpPr>
          <p:cNvPr id="13" name="object 6"/>
          <p:cNvSpPr txBox="1">
            <a:spLocks noGrp="1"/>
          </p:cNvSpPr>
          <p:nvPr>
            <p:ph type="title"/>
          </p:nvPr>
        </p:nvSpPr>
        <p:spPr>
          <a:xfrm>
            <a:off x="3705225" y="2941472"/>
            <a:ext cx="3977004" cy="137604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indent="966469">
              <a:lnSpc>
                <a:spcPct val="110800"/>
              </a:lnSpc>
              <a:spcBef>
                <a:spcPts val="95"/>
              </a:spcBef>
            </a:pPr>
            <a:r>
              <a:rPr sz="4000" spc="-10" dirty="0">
                <a:solidFill>
                  <a:srgbClr val="FF0000"/>
                </a:solidFill>
                <a:latin typeface="Calibri"/>
                <a:cs typeface="Calibri"/>
              </a:rPr>
              <a:t>Module</a:t>
            </a:r>
            <a:r>
              <a:rPr sz="4000" spc="-5" dirty="0">
                <a:solidFill>
                  <a:srgbClr val="FF0000"/>
                </a:solidFill>
                <a:latin typeface="Calibri"/>
                <a:cs typeface="Calibri"/>
              </a:rPr>
              <a:t> 1 </a:t>
            </a:r>
            <a:r>
              <a:rPr sz="4000" dirty="0">
                <a:solidFill>
                  <a:srgbClr val="FF0000"/>
                </a:solidFill>
                <a:latin typeface="Calibri"/>
                <a:cs typeface="Calibri"/>
              </a:rPr>
              <a:t> </a:t>
            </a:r>
            <a:r>
              <a:rPr sz="4000" spc="-10" dirty="0">
                <a:latin typeface="Calibri"/>
                <a:cs typeface="Calibri"/>
              </a:rPr>
              <a:t>Electronics</a:t>
            </a:r>
            <a:r>
              <a:rPr sz="4000" dirty="0">
                <a:latin typeface="Calibri"/>
                <a:cs typeface="Calibri"/>
              </a:rPr>
              <a:t> </a:t>
            </a:r>
            <a:r>
              <a:rPr sz="4000" spc="-15" dirty="0">
                <a:latin typeface="Calibri"/>
                <a:cs typeface="Calibri"/>
              </a:rPr>
              <a:t>Circuits</a:t>
            </a:r>
            <a:endParaRPr sz="4000" dirty="0">
              <a:latin typeface="Calibri"/>
              <a:cs typeface="Calibri"/>
            </a:endParaRPr>
          </a:p>
        </p:txBody>
      </p:sp>
      <p:sp>
        <p:nvSpPr>
          <p:cNvPr id="15" name="object 8"/>
          <p:cNvSpPr txBox="1"/>
          <p:nvPr/>
        </p:nvSpPr>
        <p:spPr>
          <a:xfrm>
            <a:off x="3797477" y="4649963"/>
            <a:ext cx="3636595" cy="1443985"/>
          </a:xfrm>
          <a:prstGeom prst="rect">
            <a:avLst/>
          </a:prstGeom>
          <a:solidFill>
            <a:srgbClr val="766F6F"/>
          </a:solidFill>
          <a:ln w="38100">
            <a:solidFill>
              <a:srgbClr val="FFC000"/>
            </a:solidFill>
          </a:ln>
        </p:spPr>
        <p:txBody>
          <a:bodyPr vert="horz" wrap="square" lIns="0" tIns="210820" rIns="0" bIns="0" rtlCol="0">
            <a:spAutoFit/>
          </a:bodyPr>
          <a:lstStyle/>
          <a:p>
            <a:pPr marR="547370" algn="ctr">
              <a:lnSpc>
                <a:spcPct val="100000"/>
              </a:lnSpc>
              <a:spcBef>
                <a:spcPts val="1660"/>
              </a:spcBef>
            </a:pPr>
            <a:r>
              <a:rPr lang="en-IN" sz="2000" b="1" spc="-65" dirty="0" smtClean="0">
                <a:solidFill>
                  <a:srgbClr val="FFFFFF"/>
                </a:solidFill>
                <a:latin typeface="Cambria"/>
                <a:cs typeface="Cambria"/>
              </a:rPr>
              <a:t>Dr. Shalini Hanok</a:t>
            </a:r>
            <a:endParaRPr sz="2000" dirty="0">
              <a:latin typeface="Cambria"/>
              <a:cs typeface="Cambria"/>
            </a:endParaRPr>
          </a:p>
          <a:p>
            <a:pPr marR="547370" algn="ctr">
              <a:lnSpc>
                <a:spcPct val="100000"/>
              </a:lnSpc>
            </a:pPr>
            <a:r>
              <a:rPr sz="2000" spc="-5" dirty="0">
                <a:solidFill>
                  <a:srgbClr val="FFFFFF"/>
                </a:solidFill>
                <a:latin typeface="Cambria"/>
                <a:cs typeface="Cambria"/>
              </a:rPr>
              <a:t>Assistant</a:t>
            </a:r>
            <a:r>
              <a:rPr sz="2000" spc="-55" dirty="0">
                <a:solidFill>
                  <a:srgbClr val="FFFFFF"/>
                </a:solidFill>
                <a:latin typeface="Cambria"/>
                <a:cs typeface="Cambria"/>
              </a:rPr>
              <a:t> </a:t>
            </a:r>
            <a:r>
              <a:rPr sz="2000" spc="-25" dirty="0" smtClean="0">
                <a:solidFill>
                  <a:srgbClr val="FFFFFF"/>
                </a:solidFill>
                <a:latin typeface="Cambria"/>
                <a:cs typeface="Cambria"/>
              </a:rPr>
              <a:t>Professor,</a:t>
            </a:r>
            <a:endParaRPr lang="en-IN" sz="2000" dirty="0">
              <a:latin typeface="Cambria"/>
              <a:cs typeface="Cambria"/>
            </a:endParaRPr>
          </a:p>
          <a:p>
            <a:pPr marR="547370" algn="ctr">
              <a:lnSpc>
                <a:spcPct val="100000"/>
              </a:lnSpc>
            </a:pPr>
            <a:r>
              <a:rPr sz="2000" dirty="0" smtClean="0">
                <a:solidFill>
                  <a:srgbClr val="FFFFFF"/>
                </a:solidFill>
                <a:latin typeface="Cambria"/>
                <a:cs typeface="Cambria"/>
              </a:rPr>
              <a:t>Dept</a:t>
            </a:r>
            <a:r>
              <a:rPr sz="2000" dirty="0">
                <a:solidFill>
                  <a:srgbClr val="FFFFFF"/>
                </a:solidFill>
                <a:latin typeface="Cambria"/>
                <a:cs typeface="Cambria"/>
              </a:rPr>
              <a:t>.</a:t>
            </a:r>
            <a:r>
              <a:rPr sz="2000" spc="-30" dirty="0">
                <a:solidFill>
                  <a:srgbClr val="FFFFFF"/>
                </a:solidFill>
                <a:latin typeface="Cambria"/>
                <a:cs typeface="Cambria"/>
              </a:rPr>
              <a:t> </a:t>
            </a:r>
            <a:r>
              <a:rPr sz="2000" dirty="0">
                <a:solidFill>
                  <a:srgbClr val="FFFFFF"/>
                </a:solidFill>
                <a:latin typeface="Cambria"/>
                <a:cs typeface="Cambria"/>
              </a:rPr>
              <a:t>of</a:t>
            </a:r>
            <a:r>
              <a:rPr sz="2000" spc="-35" dirty="0">
                <a:solidFill>
                  <a:srgbClr val="FFFFFF"/>
                </a:solidFill>
                <a:latin typeface="Cambria"/>
                <a:cs typeface="Cambria"/>
              </a:rPr>
              <a:t> </a:t>
            </a:r>
            <a:r>
              <a:rPr sz="2000" spc="-10" dirty="0">
                <a:solidFill>
                  <a:srgbClr val="FFFFFF"/>
                </a:solidFill>
                <a:latin typeface="Cambria"/>
                <a:cs typeface="Cambria"/>
              </a:rPr>
              <a:t>ECE</a:t>
            </a:r>
            <a:r>
              <a:rPr sz="2000" spc="-10" dirty="0" smtClean="0">
                <a:solidFill>
                  <a:srgbClr val="FFFFFF"/>
                </a:solidFill>
                <a:latin typeface="Cambria"/>
                <a:cs typeface="Cambria"/>
              </a:rPr>
              <a:t>,</a:t>
            </a:r>
            <a:endParaRPr lang="en-IN" sz="2000" spc="-10" dirty="0" smtClean="0">
              <a:solidFill>
                <a:srgbClr val="FFFFFF"/>
              </a:solidFill>
              <a:latin typeface="Cambria"/>
              <a:cs typeface="Cambria"/>
            </a:endParaRPr>
          </a:p>
          <a:p>
            <a:pPr marR="547370" algn="ctr">
              <a:lnSpc>
                <a:spcPct val="100000"/>
              </a:lnSpc>
            </a:pPr>
            <a:r>
              <a:rPr sz="2000" spc="-10" dirty="0" smtClean="0">
                <a:solidFill>
                  <a:srgbClr val="FFFFFF"/>
                </a:solidFill>
                <a:latin typeface="Cambria"/>
                <a:cs typeface="Cambria"/>
              </a:rPr>
              <a:t> </a:t>
            </a:r>
            <a:r>
              <a:rPr sz="2000" spc="-380" dirty="0" smtClean="0">
                <a:solidFill>
                  <a:srgbClr val="FFFFFF"/>
                </a:solidFill>
                <a:latin typeface="Cambria"/>
                <a:cs typeface="Cambria"/>
              </a:rPr>
              <a:t> </a:t>
            </a:r>
            <a:r>
              <a:rPr sz="2000" spc="-20" dirty="0">
                <a:solidFill>
                  <a:srgbClr val="FFFFFF"/>
                </a:solidFill>
                <a:latin typeface="Cambria"/>
                <a:cs typeface="Cambria"/>
              </a:rPr>
              <a:t>ATMECE,</a:t>
            </a:r>
            <a:r>
              <a:rPr sz="2000" spc="-65" dirty="0">
                <a:solidFill>
                  <a:srgbClr val="FFFFFF"/>
                </a:solidFill>
                <a:latin typeface="Cambria"/>
                <a:cs typeface="Cambria"/>
              </a:rPr>
              <a:t> </a:t>
            </a:r>
            <a:r>
              <a:rPr sz="2000" spc="-10" dirty="0">
                <a:solidFill>
                  <a:srgbClr val="FFFFFF"/>
                </a:solidFill>
                <a:latin typeface="Cambria"/>
                <a:cs typeface="Cambria"/>
              </a:rPr>
              <a:t>Mysuru</a:t>
            </a:r>
            <a:endParaRPr sz="2000" dirty="0">
              <a:latin typeface="Cambria"/>
              <a:cs typeface="Cambria"/>
            </a:endParaRPr>
          </a:p>
        </p:txBody>
      </p:sp>
    </p:spTree>
    <p:extLst>
      <p:ext uri="{BB962C8B-B14F-4D97-AF65-F5344CB8AC3E}">
        <p14:creationId xmlns:p14="http://schemas.microsoft.com/office/powerpoint/2010/main" val="395141646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554534" y="833120"/>
            <a:ext cx="798068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225" dirty="0"/>
              <a:t>OPE</a:t>
            </a:r>
            <a:r>
              <a:rPr spc="-229" dirty="0"/>
              <a:t>R</a:t>
            </a:r>
            <a:r>
              <a:rPr spc="-425" dirty="0"/>
              <a:t>ATI</a:t>
            </a:r>
            <a:r>
              <a:rPr spc="-540" dirty="0"/>
              <a:t>O</a:t>
            </a:r>
            <a:r>
              <a:rPr spc="-254" dirty="0"/>
              <a:t>N</a:t>
            </a:r>
            <a:r>
              <a:rPr b="0" spc="45" dirty="0">
                <a:latin typeface="Times New Roman"/>
                <a:cs typeface="Times New Roman"/>
              </a:rPr>
              <a:t> </a:t>
            </a:r>
            <a:r>
              <a:rPr spc="-265" dirty="0"/>
              <a:t>OF</a:t>
            </a:r>
            <a:r>
              <a:rPr b="0" spc="70" dirty="0">
                <a:latin typeface="Times New Roman"/>
                <a:cs typeface="Times New Roman"/>
              </a:rPr>
              <a:t> </a:t>
            </a:r>
            <a:r>
              <a:rPr spc="-160" dirty="0"/>
              <a:t>HA</a:t>
            </a:r>
            <a:r>
              <a:rPr spc="-114" dirty="0"/>
              <a:t>L</a:t>
            </a:r>
            <a:r>
              <a:rPr spc="-80" dirty="0"/>
              <a:t>F</a:t>
            </a:r>
            <a:r>
              <a:rPr b="0" spc="50" dirty="0">
                <a:latin typeface="Times New Roman"/>
                <a:cs typeface="Times New Roman"/>
              </a:rPr>
              <a:t> </a:t>
            </a:r>
            <a:r>
              <a:rPr spc="-295" dirty="0"/>
              <a:t>WAVE</a:t>
            </a:r>
            <a:r>
              <a:rPr b="0" spc="70" dirty="0">
                <a:latin typeface="Times New Roman"/>
                <a:cs typeface="Times New Roman"/>
              </a:rPr>
              <a:t> </a:t>
            </a:r>
            <a:r>
              <a:rPr spc="-305" dirty="0"/>
              <a:t>RECTI</a:t>
            </a:r>
            <a:r>
              <a:rPr spc="-275" dirty="0"/>
              <a:t>F</a:t>
            </a:r>
            <a:r>
              <a:rPr spc="-365" dirty="0"/>
              <a:t>IER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916939" y="1506472"/>
            <a:ext cx="10358755" cy="648970"/>
          </a:xfrm>
          <a:prstGeom prst="rect">
            <a:avLst/>
          </a:prstGeom>
        </p:spPr>
        <p:txBody>
          <a:bodyPr vert="horz" wrap="square" lIns="0" tIns="36195" rIns="0" bIns="0" rtlCol="0">
            <a:spAutoFit/>
          </a:bodyPr>
          <a:lstStyle/>
          <a:p>
            <a:pPr marL="241300" marR="5080" indent="-229235">
              <a:lnSpc>
                <a:spcPts val="2390"/>
              </a:lnSpc>
              <a:spcBef>
                <a:spcPts val="285"/>
              </a:spcBef>
              <a:buFont typeface="Arial MT"/>
              <a:buChar char="•"/>
              <a:tabLst>
                <a:tab pos="241300" algn="l"/>
                <a:tab pos="241935" algn="l"/>
              </a:tabLst>
            </a:pPr>
            <a:r>
              <a:rPr sz="2100" spc="-15" dirty="0">
                <a:latin typeface="Times New Roman"/>
                <a:cs typeface="Times New Roman"/>
              </a:rPr>
              <a:t>However,</a:t>
            </a:r>
            <a:r>
              <a:rPr sz="2100" spc="90" dirty="0">
                <a:latin typeface="Times New Roman"/>
                <a:cs typeface="Times New Roman"/>
              </a:rPr>
              <a:t> </a:t>
            </a:r>
            <a:r>
              <a:rPr sz="2100" spc="-5" dirty="0">
                <a:latin typeface="Times New Roman"/>
                <a:cs typeface="Times New Roman"/>
              </a:rPr>
              <a:t>during</a:t>
            </a:r>
            <a:r>
              <a:rPr sz="2100" spc="100" dirty="0">
                <a:latin typeface="Times New Roman"/>
                <a:cs typeface="Times New Roman"/>
              </a:rPr>
              <a:t> </a:t>
            </a:r>
            <a:r>
              <a:rPr sz="2100" dirty="0">
                <a:latin typeface="Times New Roman"/>
                <a:cs typeface="Times New Roman"/>
              </a:rPr>
              <a:t>the</a:t>
            </a:r>
            <a:r>
              <a:rPr sz="2100" spc="95" dirty="0">
                <a:latin typeface="Times New Roman"/>
                <a:cs typeface="Times New Roman"/>
              </a:rPr>
              <a:t> </a:t>
            </a:r>
            <a:r>
              <a:rPr sz="2100" spc="-5" dirty="0">
                <a:latin typeface="Times New Roman"/>
                <a:cs typeface="Times New Roman"/>
              </a:rPr>
              <a:t>negative</a:t>
            </a:r>
            <a:r>
              <a:rPr sz="2100" spc="110" dirty="0">
                <a:latin typeface="Times New Roman"/>
                <a:cs typeface="Times New Roman"/>
              </a:rPr>
              <a:t> </a:t>
            </a:r>
            <a:r>
              <a:rPr sz="2100" dirty="0">
                <a:latin typeface="Times New Roman"/>
                <a:cs typeface="Times New Roman"/>
              </a:rPr>
              <a:t>half-cycle</a:t>
            </a:r>
            <a:r>
              <a:rPr sz="2100" spc="110" dirty="0">
                <a:latin typeface="Times New Roman"/>
                <a:cs typeface="Times New Roman"/>
              </a:rPr>
              <a:t> </a:t>
            </a:r>
            <a:r>
              <a:rPr sz="2100" dirty="0">
                <a:latin typeface="Times New Roman"/>
                <a:cs typeface="Times New Roman"/>
              </a:rPr>
              <a:t>the</a:t>
            </a:r>
            <a:r>
              <a:rPr sz="2100" spc="110" dirty="0">
                <a:latin typeface="Times New Roman"/>
                <a:cs typeface="Times New Roman"/>
              </a:rPr>
              <a:t> </a:t>
            </a:r>
            <a:r>
              <a:rPr sz="2100" dirty="0">
                <a:latin typeface="Times New Roman"/>
                <a:cs typeface="Times New Roman"/>
              </a:rPr>
              <a:t>peak</a:t>
            </a:r>
            <a:r>
              <a:rPr sz="2100" spc="95" dirty="0">
                <a:latin typeface="Times New Roman"/>
                <a:cs typeface="Times New Roman"/>
              </a:rPr>
              <a:t> </a:t>
            </a:r>
            <a:r>
              <a:rPr sz="2100" dirty="0">
                <a:latin typeface="Times New Roman"/>
                <a:cs typeface="Times New Roman"/>
              </a:rPr>
              <a:t>ac</a:t>
            </a:r>
            <a:r>
              <a:rPr sz="2100" spc="95" dirty="0">
                <a:latin typeface="Times New Roman"/>
                <a:cs typeface="Times New Roman"/>
              </a:rPr>
              <a:t> </a:t>
            </a:r>
            <a:r>
              <a:rPr sz="2100" dirty="0">
                <a:latin typeface="Times New Roman"/>
                <a:cs typeface="Times New Roman"/>
              </a:rPr>
              <a:t>voltage</a:t>
            </a:r>
            <a:r>
              <a:rPr sz="2100" spc="114" dirty="0">
                <a:latin typeface="Times New Roman"/>
                <a:cs typeface="Times New Roman"/>
              </a:rPr>
              <a:t> </a:t>
            </a:r>
            <a:r>
              <a:rPr sz="2100" spc="-5" dirty="0">
                <a:latin typeface="Times New Roman"/>
                <a:cs typeface="Times New Roman"/>
              </a:rPr>
              <a:t>will</a:t>
            </a:r>
            <a:r>
              <a:rPr sz="2100" spc="100" dirty="0">
                <a:latin typeface="Times New Roman"/>
                <a:cs typeface="Times New Roman"/>
              </a:rPr>
              <a:t> </a:t>
            </a:r>
            <a:r>
              <a:rPr sz="2100" dirty="0">
                <a:latin typeface="Times New Roman"/>
                <a:cs typeface="Times New Roman"/>
              </a:rPr>
              <a:t>be</a:t>
            </a:r>
            <a:r>
              <a:rPr sz="2100" spc="95" dirty="0">
                <a:latin typeface="Times New Roman"/>
                <a:cs typeface="Times New Roman"/>
              </a:rPr>
              <a:t> </a:t>
            </a:r>
            <a:r>
              <a:rPr sz="2100" spc="-5" dirty="0">
                <a:latin typeface="Times New Roman"/>
                <a:cs typeface="Times New Roman"/>
              </a:rPr>
              <a:t>dropped</a:t>
            </a:r>
            <a:r>
              <a:rPr sz="2100" spc="110" dirty="0">
                <a:latin typeface="Times New Roman"/>
                <a:cs typeface="Times New Roman"/>
              </a:rPr>
              <a:t> </a:t>
            </a:r>
            <a:r>
              <a:rPr sz="2100" spc="-5" dirty="0">
                <a:latin typeface="Times New Roman"/>
                <a:cs typeface="Times New Roman"/>
              </a:rPr>
              <a:t>across</a:t>
            </a:r>
            <a:r>
              <a:rPr sz="2100" spc="85" dirty="0">
                <a:latin typeface="Times New Roman"/>
                <a:cs typeface="Times New Roman"/>
              </a:rPr>
              <a:t> </a:t>
            </a:r>
            <a:r>
              <a:rPr sz="2100" spc="-5" dirty="0">
                <a:latin typeface="Times New Roman"/>
                <a:cs typeface="Times New Roman"/>
              </a:rPr>
              <a:t>D1</a:t>
            </a:r>
            <a:r>
              <a:rPr sz="2100" spc="110" dirty="0">
                <a:latin typeface="Times New Roman"/>
                <a:cs typeface="Times New Roman"/>
              </a:rPr>
              <a:t> </a:t>
            </a:r>
            <a:r>
              <a:rPr sz="2100" spc="-5" dirty="0">
                <a:latin typeface="Times New Roman"/>
                <a:cs typeface="Times New Roman"/>
              </a:rPr>
              <a:t>when </a:t>
            </a:r>
            <a:r>
              <a:rPr sz="2100" spc="-509" dirty="0">
                <a:latin typeface="Times New Roman"/>
                <a:cs typeface="Times New Roman"/>
              </a:rPr>
              <a:t> </a:t>
            </a:r>
            <a:r>
              <a:rPr sz="2100" dirty="0">
                <a:latin typeface="Times New Roman"/>
                <a:cs typeface="Times New Roman"/>
              </a:rPr>
              <a:t>it is</a:t>
            </a:r>
            <a:r>
              <a:rPr sz="2100" spc="-15" dirty="0">
                <a:latin typeface="Times New Roman"/>
                <a:cs typeface="Times New Roman"/>
              </a:rPr>
              <a:t> </a:t>
            </a:r>
            <a:r>
              <a:rPr sz="2100" dirty="0">
                <a:latin typeface="Times New Roman"/>
                <a:cs typeface="Times New Roman"/>
              </a:rPr>
              <a:t>reverse</a:t>
            </a:r>
            <a:r>
              <a:rPr sz="2100" spc="5" dirty="0">
                <a:latin typeface="Times New Roman"/>
                <a:cs typeface="Times New Roman"/>
              </a:rPr>
              <a:t> </a:t>
            </a:r>
            <a:r>
              <a:rPr sz="2100" dirty="0">
                <a:latin typeface="Times New Roman"/>
                <a:cs typeface="Times New Roman"/>
              </a:rPr>
              <a:t>biased.</a:t>
            </a:r>
            <a:endParaRPr sz="21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916938" y="4426966"/>
            <a:ext cx="10359390" cy="118300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41300" indent="-229235">
              <a:lnSpc>
                <a:spcPts val="2460"/>
              </a:lnSpc>
              <a:spcBef>
                <a:spcPts val="100"/>
              </a:spcBef>
              <a:buFont typeface="Arial MT"/>
              <a:buChar char="•"/>
              <a:tabLst>
                <a:tab pos="241300" algn="l"/>
                <a:tab pos="241935" algn="l"/>
                <a:tab pos="1478280" algn="l"/>
                <a:tab pos="2036445" algn="l"/>
                <a:tab pos="2519680" algn="l"/>
                <a:tab pos="3759200" algn="l"/>
                <a:tab pos="4138295" algn="l"/>
                <a:tab pos="4591050" algn="l"/>
                <a:tab pos="5667375" algn="l"/>
                <a:tab pos="6276975" algn="l"/>
                <a:tab pos="6898640" algn="l"/>
                <a:tab pos="7383780" algn="l"/>
                <a:tab pos="8044815" algn="l"/>
                <a:tab pos="8988425" algn="l"/>
                <a:tab pos="9827895" algn="l"/>
              </a:tabLst>
            </a:pPr>
            <a:r>
              <a:rPr sz="2100" spc="-5" dirty="0">
                <a:latin typeface="Times New Roman"/>
                <a:cs typeface="Times New Roman"/>
              </a:rPr>
              <a:t>Assu</a:t>
            </a:r>
            <a:r>
              <a:rPr sz="2100" spc="-30" dirty="0">
                <a:latin typeface="Times New Roman"/>
                <a:cs typeface="Times New Roman"/>
              </a:rPr>
              <a:t>m</a:t>
            </a:r>
            <a:r>
              <a:rPr sz="2100" dirty="0">
                <a:latin typeface="Times New Roman"/>
                <a:cs typeface="Times New Roman"/>
              </a:rPr>
              <a:t>i</a:t>
            </a:r>
            <a:r>
              <a:rPr sz="2100" spc="5" dirty="0">
                <a:latin typeface="Times New Roman"/>
                <a:cs typeface="Times New Roman"/>
              </a:rPr>
              <a:t>n</a:t>
            </a:r>
            <a:r>
              <a:rPr sz="2100" dirty="0">
                <a:latin typeface="Times New Roman"/>
                <a:cs typeface="Times New Roman"/>
              </a:rPr>
              <a:t>g	that	t</a:t>
            </a:r>
            <a:r>
              <a:rPr sz="2100" spc="5" dirty="0">
                <a:latin typeface="Times New Roman"/>
                <a:cs typeface="Times New Roman"/>
              </a:rPr>
              <a:t>h</a:t>
            </a:r>
            <a:r>
              <a:rPr sz="2100" dirty="0">
                <a:latin typeface="Times New Roman"/>
                <a:cs typeface="Times New Roman"/>
              </a:rPr>
              <a:t>e	</a:t>
            </a:r>
            <a:r>
              <a:rPr sz="2100" spc="-5" dirty="0">
                <a:latin typeface="Times New Roman"/>
                <a:cs typeface="Times New Roman"/>
              </a:rPr>
              <a:t>se</a:t>
            </a:r>
            <a:r>
              <a:rPr sz="2100" dirty="0">
                <a:latin typeface="Times New Roman"/>
                <a:cs typeface="Times New Roman"/>
              </a:rPr>
              <a:t>cond</a:t>
            </a:r>
            <a:r>
              <a:rPr sz="2100" spc="5" dirty="0">
                <a:latin typeface="Times New Roman"/>
                <a:cs typeface="Times New Roman"/>
              </a:rPr>
              <a:t>a</a:t>
            </a:r>
            <a:r>
              <a:rPr sz="2100" dirty="0">
                <a:latin typeface="Times New Roman"/>
                <a:cs typeface="Times New Roman"/>
              </a:rPr>
              <a:t>ry	</a:t>
            </a:r>
            <a:r>
              <a:rPr sz="2100" spc="5" dirty="0">
                <a:latin typeface="Times New Roman"/>
                <a:cs typeface="Times New Roman"/>
              </a:rPr>
              <a:t>o</a:t>
            </a:r>
            <a:r>
              <a:rPr sz="2100" dirty="0">
                <a:latin typeface="Times New Roman"/>
                <a:cs typeface="Times New Roman"/>
              </a:rPr>
              <a:t>f	T1	pr</a:t>
            </a:r>
            <a:r>
              <a:rPr sz="2100" spc="5" dirty="0">
                <a:latin typeface="Times New Roman"/>
                <a:cs typeface="Times New Roman"/>
              </a:rPr>
              <a:t>o</a:t>
            </a:r>
            <a:r>
              <a:rPr sz="2100" dirty="0">
                <a:latin typeface="Times New Roman"/>
                <a:cs typeface="Times New Roman"/>
              </a:rPr>
              <a:t>vid</a:t>
            </a:r>
            <a:r>
              <a:rPr sz="2100" spc="5" dirty="0">
                <a:latin typeface="Times New Roman"/>
                <a:cs typeface="Times New Roman"/>
              </a:rPr>
              <a:t>e</a:t>
            </a:r>
            <a:r>
              <a:rPr sz="2100" dirty="0">
                <a:latin typeface="Times New Roman"/>
                <a:cs typeface="Times New Roman"/>
              </a:rPr>
              <a:t>s	</a:t>
            </a:r>
            <a:r>
              <a:rPr sz="2100" spc="5" dirty="0">
                <a:latin typeface="Times New Roman"/>
                <a:cs typeface="Times New Roman"/>
              </a:rPr>
              <a:t>1</a:t>
            </a:r>
            <a:r>
              <a:rPr sz="2100" spc="-10" dirty="0">
                <a:latin typeface="Times New Roman"/>
                <a:cs typeface="Times New Roman"/>
              </a:rPr>
              <a:t>2</a:t>
            </a:r>
            <a:r>
              <a:rPr sz="2100" dirty="0">
                <a:latin typeface="Times New Roman"/>
                <a:cs typeface="Times New Roman"/>
              </a:rPr>
              <a:t>V	</a:t>
            </a:r>
            <a:r>
              <a:rPr sz="2100" spc="5" dirty="0">
                <a:latin typeface="Times New Roman"/>
                <a:cs typeface="Times New Roman"/>
              </a:rPr>
              <a:t>r</a:t>
            </a:r>
            <a:r>
              <a:rPr sz="2100" spc="-25" dirty="0">
                <a:latin typeface="Times New Roman"/>
                <a:cs typeface="Times New Roman"/>
              </a:rPr>
              <a:t>m</a:t>
            </a:r>
            <a:r>
              <a:rPr sz="2100" spc="-5" dirty="0">
                <a:latin typeface="Times New Roman"/>
                <a:cs typeface="Times New Roman"/>
              </a:rPr>
              <a:t>s</a:t>
            </a:r>
            <a:r>
              <a:rPr sz="2100" dirty="0">
                <a:latin typeface="Times New Roman"/>
                <a:cs typeface="Times New Roman"/>
              </a:rPr>
              <a:t>,	t</a:t>
            </a:r>
            <a:r>
              <a:rPr sz="2100" spc="5" dirty="0">
                <a:latin typeface="Times New Roman"/>
                <a:cs typeface="Times New Roman"/>
              </a:rPr>
              <a:t>h</a:t>
            </a:r>
            <a:r>
              <a:rPr sz="2100" dirty="0">
                <a:latin typeface="Times New Roman"/>
                <a:cs typeface="Times New Roman"/>
              </a:rPr>
              <a:t>e	peak	vol</a:t>
            </a:r>
            <a:r>
              <a:rPr sz="2100" spc="5" dirty="0">
                <a:latin typeface="Times New Roman"/>
                <a:cs typeface="Times New Roman"/>
              </a:rPr>
              <a:t>t</a:t>
            </a:r>
            <a:r>
              <a:rPr sz="2100" dirty="0">
                <a:latin typeface="Times New Roman"/>
                <a:cs typeface="Times New Roman"/>
              </a:rPr>
              <a:t>a</a:t>
            </a:r>
            <a:r>
              <a:rPr sz="2100" spc="5" dirty="0">
                <a:latin typeface="Times New Roman"/>
                <a:cs typeface="Times New Roman"/>
              </a:rPr>
              <a:t>g</a:t>
            </a:r>
            <a:r>
              <a:rPr sz="2100" dirty="0">
                <a:latin typeface="Times New Roman"/>
                <a:cs typeface="Times New Roman"/>
              </a:rPr>
              <a:t>e	output	f</a:t>
            </a:r>
            <a:r>
              <a:rPr sz="2100" spc="-10" dirty="0">
                <a:latin typeface="Times New Roman"/>
                <a:cs typeface="Times New Roman"/>
              </a:rPr>
              <a:t>r</a:t>
            </a:r>
            <a:r>
              <a:rPr sz="2100" dirty="0">
                <a:latin typeface="Times New Roman"/>
                <a:cs typeface="Times New Roman"/>
              </a:rPr>
              <a:t>om</a:t>
            </a:r>
            <a:endParaRPr sz="2100">
              <a:latin typeface="Times New Roman"/>
              <a:cs typeface="Times New Roman"/>
            </a:endParaRPr>
          </a:p>
          <a:p>
            <a:pPr marL="241300">
              <a:lnSpc>
                <a:spcPts val="2460"/>
              </a:lnSpc>
            </a:pPr>
            <a:r>
              <a:rPr sz="2100" spc="-10" dirty="0">
                <a:latin typeface="Times New Roman"/>
                <a:cs typeface="Times New Roman"/>
              </a:rPr>
              <a:t>transformer’s</a:t>
            </a:r>
            <a:r>
              <a:rPr sz="2100" spc="30" dirty="0">
                <a:latin typeface="Times New Roman"/>
                <a:cs typeface="Times New Roman"/>
              </a:rPr>
              <a:t> </a:t>
            </a:r>
            <a:r>
              <a:rPr sz="2100" dirty="0">
                <a:latin typeface="Times New Roman"/>
                <a:cs typeface="Times New Roman"/>
              </a:rPr>
              <a:t>secondary</a:t>
            </a:r>
            <a:r>
              <a:rPr sz="2100" spc="-5" dirty="0">
                <a:latin typeface="Times New Roman"/>
                <a:cs typeface="Times New Roman"/>
              </a:rPr>
              <a:t> </a:t>
            </a:r>
            <a:r>
              <a:rPr sz="2100" dirty="0">
                <a:latin typeface="Times New Roman"/>
                <a:cs typeface="Times New Roman"/>
              </a:rPr>
              <a:t>winding</a:t>
            </a:r>
            <a:r>
              <a:rPr sz="2100" spc="-35" dirty="0">
                <a:latin typeface="Times New Roman"/>
                <a:cs typeface="Times New Roman"/>
              </a:rPr>
              <a:t> </a:t>
            </a:r>
            <a:r>
              <a:rPr sz="2100" spc="-5" dirty="0">
                <a:latin typeface="Times New Roman"/>
                <a:cs typeface="Times New Roman"/>
              </a:rPr>
              <a:t>will</a:t>
            </a:r>
            <a:r>
              <a:rPr sz="2100" spc="10" dirty="0">
                <a:latin typeface="Times New Roman"/>
                <a:cs typeface="Times New Roman"/>
              </a:rPr>
              <a:t> </a:t>
            </a:r>
            <a:r>
              <a:rPr sz="2100" dirty="0">
                <a:latin typeface="Times New Roman"/>
                <a:cs typeface="Times New Roman"/>
              </a:rPr>
              <a:t>be</a:t>
            </a:r>
            <a:r>
              <a:rPr sz="2100" spc="-15" dirty="0">
                <a:latin typeface="Times New Roman"/>
                <a:cs typeface="Times New Roman"/>
              </a:rPr>
              <a:t> </a:t>
            </a:r>
            <a:r>
              <a:rPr sz="2100" dirty="0">
                <a:latin typeface="Times New Roman"/>
                <a:cs typeface="Times New Roman"/>
              </a:rPr>
              <a:t>given</a:t>
            </a:r>
            <a:r>
              <a:rPr sz="2100" spc="-10" dirty="0">
                <a:latin typeface="Times New Roman"/>
                <a:cs typeface="Times New Roman"/>
              </a:rPr>
              <a:t> </a:t>
            </a:r>
            <a:r>
              <a:rPr sz="2100" spc="5" dirty="0">
                <a:latin typeface="Times New Roman"/>
                <a:cs typeface="Times New Roman"/>
              </a:rPr>
              <a:t>by</a:t>
            </a:r>
            <a:endParaRPr sz="2100">
              <a:latin typeface="Times New Roman"/>
              <a:cs typeface="Times New Roman"/>
            </a:endParaRPr>
          </a:p>
          <a:p>
            <a:pPr marR="74295" algn="ctr">
              <a:lnSpc>
                <a:spcPct val="100000"/>
              </a:lnSpc>
              <a:spcBef>
                <a:spcPts val="1670"/>
              </a:spcBef>
            </a:pPr>
            <a:r>
              <a:rPr sz="2100" b="1" spc="-5" dirty="0">
                <a:latin typeface="Times New Roman"/>
                <a:cs typeface="Times New Roman"/>
              </a:rPr>
              <a:t>Vpeak </a:t>
            </a:r>
            <a:r>
              <a:rPr sz="2100" b="1" dirty="0">
                <a:latin typeface="Times New Roman"/>
                <a:cs typeface="Times New Roman"/>
              </a:rPr>
              <a:t>=</a:t>
            </a:r>
            <a:r>
              <a:rPr sz="2100" b="1" spc="-15" dirty="0">
                <a:latin typeface="Times New Roman"/>
                <a:cs typeface="Times New Roman"/>
              </a:rPr>
              <a:t> </a:t>
            </a:r>
            <a:r>
              <a:rPr sz="2100" b="1" dirty="0">
                <a:latin typeface="Times New Roman"/>
                <a:cs typeface="Times New Roman"/>
              </a:rPr>
              <a:t>1.414</a:t>
            </a:r>
            <a:r>
              <a:rPr sz="2100" b="1" spc="-15" dirty="0">
                <a:latin typeface="Times New Roman"/>
                <a:cs typeface="Times New Roman"/>
              </a:rPr>
              <a:t> </a:t>
            </a:r>
            <a:r>
              <a:rPr sz="2100" b="1" dirty="0">
                <a:latin typeface="Times New Roman"/>
                <a:cs typeface="Times New Roman"/>
              </a:rPr>
              <a:t>x</a:t>
            </a:r>
            <a:r>
              <a:rPr sz="2100" b="1" spc="-45" dirty="0">
                <a:latin typeface="Times New Roman"/>
                <a:cs typeface="Times New Roman"/>
              </a:rPr>
              <a:t> </a:t>
            </a:r>
            <a:r>
              <a:rPr sz="2100" b="1" spc="-40" dirty="0">
                <a:latin typeface="Times New Roman"/>
                <a:cs typeface="Times New Roman"/>
              </a:rPr>
              <a:t>Vrms</a:t>
            </a:r>
            <a:r>
              <a:rPr sz="2100" b="1" spc="-15" dirty="0">
                <a:latin typeface="Times New Roman"/>
                <a:cs typeface="Times New Roman"/>
              </a:rPr>
              <a:t> </a:t>
            </a:r>
            <a:r>
              <a:rPr sz="2100" b="1" dirty="0">
                <a:latin typeface="Times New Roman"/>
                <a:cs typeface="Times New Roman"/>
              </a:rPr>
              <a:t>=</a:t>
            </a:r>
            <a:r>
              <a:rPr sz="2100" b="1" spc="5" dirty="0">
                <a:latin typeface="Times New Roman"/>
                <a:cs typeface="Times New Roman"/>
              </a:rPr>
              <a:t> </a:t>
            </a:r>
            <a:r>
              <a:rPr sz="2100" b="1" dirty="0">
                <a:latin typeface="Times New Roman"/>
                <a:cs typeface="Times New Roman"/>
              </a:rPr>
              <a:t>1.414</a:t>
            </a:r>
            <a:r>
              <a:rPr sz="2100" b="1" spc="-20" dirty="0">
                <a:latin typeface="Times New Roman"/>
                <a:cs typeface="Times New Roman"/>
              </a:rPr>
              <a:t> </a:t>
            </a:r>
            <a:r>
              <a:rPr sz="2100" b="1" dirty="0">
                <a:latin typeface="Times New Roman"/>
                <a:cs typeface="Times New Roman"/>
              </a:rPr>
              <a:t>x</a:t>
            </a:r>
            <a:r>
              <a:rPr sz="2100" b="1" spc="-5" dirty="0">
                <a:latin typeface="Times New Roman"/>
                <a:cs typeface="Times New Roman"/>
              </a:rPr>
              <a:t> </a:t>
            </a:r>
            <a:r>
              <a:rPr sz="2100" b="1" dirty="0">
                <a:latin typeface="Times New Roman"/>
                <a:cs typeface="Times New Roman"/>
              </a:rPr>
              <a:t>12V</a:t>
            </a:r>
            <a:r>
              <a:rPr sz="2100" b="1" spc="-70" dirty="0">
                <a:latin typeface="Times New Roman"/>
                <a:cs typeface="Times New Roman"/>
              </a:rPr>
              <a:t> </a:t>
            </a:r>
            <a:r>
              <a:rPr sz="2100" b="1" dirty="0">
                <a:latin typeface="Times New Roman"/>
                <a:cs typeface="Times New Roman"/>
              </a:rPr>
              <a:t>= 16.97V</a:t>
            </a:r>
            <a:endParaRPr sz="2100">
              <a:latin typeface="Times New Roman"/>
              <a:cs typeface="Times New Roman"/>
            </a:endParaRPr>
          </a:p>
        </p:txBody>
      </p:sp>
      <p:pic>
        <p:nvPicPr>
          <p:cNvPr id="5" name="object 5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936491" y="2177795"/>
            <a:ext cx="3593591" cy="1970531"/>
          </a:xfrm>
          <a:prstGeom prst="rect">
            <a:avLst/>
          </a:prstGeom>
        </p:spPr>
      </p:pic>
      <p:sp>
        <p:nvSpPr>
          <p:cNvPr id="6" name="object 6"/>
          <p:cNvSpPr/>
          <p:nvPr/>
        </p:nvSpPr>
        <p:spPr>
          <a:xfrm>
            <a:off x="0" y="6528816"/>
            <a:ext cx="12192000" cy="329565"/>
          </a:xfrm>
          <a:custGeom>
            <a:avLst/>
            <a:gdLst/>
            <a:ahLst/>
            <a:cxnLst/>
            <a:rect l="l" t="t" r="r" b="b"/>
            <a:pathLst>
              <a:path w="12192000" h="329565">
                <a:moveTo>
                  <a:pt x="12192000" y="0"/>
                </a:moveTo>
                <a:lnTo>
                  <a:pt x="0" y="0"/>
                </a:lnTo>
                <a:lnTo>
                  <a:pt x="0" y="329182"/>
                </a:lnTo>
                <a:lnTo>
                  <a:pt x="12192000" y="329182"/>
                </a:lnTo>
                <a:lnTo>
                  <a:pt x="1219200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842118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644142" y="896873"/>
            <a:ext cx="798195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330" dirty="0"/>
              <a:t>OPERATION</a:t>
            </a:r>
            <a:r>
              <a:rPr b="0" spc="55" dirty="0">
                <a:latin typeface="Times New Roman"/>
                <a:cs typeface="Times New Roman"/>
              </a:rPr>
              <a:t> </a:t>
            </a:r>
            <a:r>
              <a:rPr spc="-265" dirty="0"/>
              <a:t>OF</a:t>
            </a:r>
            <a:r>
              <a:rPr b="0" spc="70" dirty="0">
                <a:latin typeface="Times New Roman"/>
                <a:cs typeface="Times New Roman"/>
              </a:rPr>
              <a:t> </a:t>
            </a:r>
            <a:r>
              <a:rPr spc="-130" dirty="0"/>
              <a:t>HALF</a:t>
            </a:r>
            <a:r>
              <a:rPr b="0" spc="55" dirty="0">
                <a:latin typeface="Times New Roman"/>
                <a:cs typeface="Times New Roman"/>
              </a:rPr>
              <a:t> </a:t>
            </a:r>
            <a:r>
              <a:rPr spc="-295" dirty="0"/>
              <a:t>WAVE</a:t>
            </a:r>
            <a:r>
              <a:rPr b="0" spc="50" dirty="0">
                <a:latin typeface="Times New Roman"/>
                <a:cs typeface="Times New Roman"/>
              </a:rPr>
              <a:t> </a:t>
            </a:r>
            <a:r>
              <a:rPr spc="-380" dirty="0"/>
              <a:t>RECTIF</a:t>
            </a:r>
            <a:r>
              <a:rPr spc="-290" dirty="0"/>
              <a:t>I</a:t>
            </a:r>
            <a:r>
              <a:rPr spc="-170" dirty="0"/>
              <a:t>ER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853431" y="1872742"/>
            <a:ext cx="10473055" cy="359219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304800" indent="-229235">
              <a:lnSpc>
                <a:spcPct val="100000"/>
              </a:lnSpc>
              <a:spcBef>
                <a:spcPts val="95"/>
              </a:spcBef>
              <a:buFont typeface="Arial MT"/>
              <a:buChar char="•"/>
              <a:tabLst>
                <a:tab pos="305435" algn="l"/>
              </a:tabLst>
            </a:pPr>
            <a:r>
              <a:rPr sz="2800" spc="-5" dirty="0">
                <a:latin typeface="Times New Roman"/>
                <a:cs typeface="Times New Roman"/>
              </a:rPr>
              <a:t>The</a:t>
            </a:r>
            <a:r>
              <a:rPr sz="2800" spc="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peak</a:t>
            </a:r>
            <a:r>
              <a:rPr sz="280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voltage applied</a:t>
            </a:r>
            <a:r>
              <a:rPr sz="2800" spc="-2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to</a:t>
            </a:r>
            <a:r>
              <a:rPr sz="2800" spc="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D1</a:t>
            </a:r>
            <a:r>
              <a:rPr sz="2800" spc="15" dirty="0">
                <a:latin typeface="Times New Roman"/>
                <a:cs typeface="Times New Roman"/>
              </a:rPr>
              <a:t> </a:t>
            </a:r>
            <a:r>
              <a:rPr sz="2800" spc="-10" dirty="0">
                <a:latin typeface="Times New Roman"/>
                <a:cs typeface="Times New Roman"/>
              </a:rPr>
              <a:t>will</a:t>
            </a:r>
            <a:r>
              <a:rPr sz="2800" spc="-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be</a:t>
            </a:r>
            <a:r>
              <a:rPr sz="2800" spc="1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approximately </a:t>
            </a:r>
            <a:r>
              <a:rPr sz="2800" spc="-95" dirty="0">
                <a:latin typeface="Times New Roman"/>
                <a:cs typeface="Times New Roman"/>
              </a:rPr>
              <a:t>17V.</a:t>
            </a:r>
            <a:endParaRPr sz="2800">
              <a:latin typeface="Times New Roman"/>
              <a:cs typeface="Times New Roman"/>
            </a:endParaRPr>
          </a:p>
          <a:p>
            <a:pPr marL="304800" marR="55880" indent="-229235">
              <a:lnSpc>
                <a:spcPct val="114999"/>
              </a:lnSpc>
              <a:spcBef>
                <a:spcPts val="1800"/>
              </a:spcBef>
              <a:buFont typeface="Arial MT"/>
              <a:buChar char="•"/>
              <a:tabLst>
                <a:tab pos="305435" algn="l"/>
              </a:tabLst>
            </a:pPr>
            <a:r>
              <a:rPr sz="2800" spc="-5" dirty="0">
                <a:latin typeface="Times New Roman"/>
                <a:cs typeface="Times New Roman"/>
              </a:rPr>
              <a:t>The</a:t>
            </a:r>
            <a:r>
              <a:rPr sz="2800" spc="4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negative</a:t>
            </a:r>
            <a:r>
              <a:rPr sz="2800" spc="4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half</a:t>
            </a:r>
            <a:r>
              <a:rPr sz="2800" spc="6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cycles</a:t>
            </a:r>
            <a:r>
              <a:rPr sz="2800" spc="5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are</a:t>
            </a:r>
            <a:r>
              <a:rPr sz="2800" spc="4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blocked</a:t>
            </a:r>
            <a:r>
              <a:rPr sz="2800" spc="6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by</a:t>
            </a:r>
            <a:r>
              <a:rPr sz="2800" spc="6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D1</a:t>
            </a:r>
            <a:r>
              <a:rPr sz="2800" spc="5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and</a:t>
            </a:r>
            <a:r>
              <a:rPr sz="2800" spc="6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thus</a:t>
            </a:r>
            <a:r>
              <a:rPr sz="2800" spc="8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only</a:t>
            </a:r>
            <a:r>
              <a:rPr sz="2800" spc="5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positive</a:t>
            </a:r>
            <a:r>
              <a:rPr sz="2800" spc="60" dirty="0">
                <a:latin typeface="Times New Roman"/>
                <a:cs typeface="Times New Roman"/>
              </a:rPr>
              <a:t> </a:t>
            </a:r>
            <a:r>
              <a:rPr sz="2800" spc="-10" dirty="0">
                <a:latin typeface="Times New Roman"/>
                <a:cs typeface="Times New Roman"/>
              </a:rPr>
              <a:t>half </a:t>
            </a:r>
            <a:r>
              <a:rPr sz="2800" spc="-68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cycles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appear across R</a:t>
            </a:r>
            <a:r>
              <a:rPr sz="2775" spc="-7" baseline="-21021" dirty="0">
                <a:latin typeface="Times New Roman"/>
                <a:cs typeface="Times New Roman"/>
              </a:rPr>
              <a:t>L</a:t>
            </a:r>
            <a:r>
              <a:rPr sz="2800" spc="-5" dirty="0">
                <a:latin typeface="Times New Roman"/>
                <a:cs typeface="Times New Roman"/>
              </a:rPr>
              <a:t>.</a:t>
            </a:r>
            <a:endParaRPr sz="2800">
              <a:latin typeface="Times New Roman"/>
              <a:cs typeface="Times New Roman"/>
            </a:endParaRPr>
          </a:p>
          <a:p>
            <a:pPr marL="304800" marR="56515" indent="-229235">
              <a:lnSpc>
                <a:spcPct val="115100"/>
              </a:lnSpc>
              <a:spcBef>
                <a:spcPts val="1800"/>
              </a:spcBef>
              <a:buFont typeface="Arial MT"/>
              <a:buChar char="•"/>
              <a:tabLst>
                <a:tab pos="305435" algn="l"/>
                <a:tab pos="1089660" algn="l"/>
                <a:tab pos="2171700" algn="l"/>
                <a:tab pos="3075940" algn="l"/>
                <a:tab pos="4356100" algn="l"/>
                <a:tab pos="5478145" algn="l"/>
                <a:tab pos="6082665" algn="l"/>
                <a:tab pos="6870700" algn="l"/>
                <a:tab pos="7439659" algn="l"/>
                <a:tab pos="8277859" algn="l"/>
                <a:tab pos="9716135" algn="l"/>
              </a:tabLst>
            </a:pPr>
            <a:r>
              <a:rPr sz="2800" spc="-5" dirty="0">
                <a:latin typeface="Times New Roman"/>
                <a:cs typeface="Times New Roman"/>
              </a:rPr>
              <a:t>The</a:t>
            </a:r>
            <a:r>
              <a:rPr sz="2800" dirty="0">
                <a:latin typeface="Times New Roman"/>
                <a:cs typeface="Times New Roman"/>
              </a:rPr>
              <a:t>	</a:t>
            </a:r>
            <a:r>
              <a:rPr sz="2800" spc="-5" dirty="0">
                <a:latin typeface="Times New Roman"/>
                <a:cs typeface="Times New Roman"/>
              </a:rPr>
              <a:t>a</a:t>
            </a:r>
            <a:r>
              <a:rPr sz="2800" spc="-20" dirty="0">
                <a:latin typeface="Times New Roman"/>
                <a:cs typeface="Times New Roman"/>
              </a:rPr>
              <a:t>c</a:t>
            </a:r>
            <a:r>
              <a:rPr sz="2800" spc="-5" dirty="0">
                <a:latin typeface="Times New Roman"/>
                <a:cs typeface="Times New Roman"/>
              </a:rPr>
              <a:t>t</a:t>
            </a:r>
            <a:r>
              <a:rPr sz="2800" dirty="0">
                <a:latin typeface="Times New Roman"/>
                <a:cs typeface="Times New Roman"/>
              </a:rPr>
              <a:t>u</a:t>
            </a:r>
            <a:r>
              <a:rPr sz="2800" spc="-5" dirty="0">
                <a:latin typeface="Times New Roman"/>
                <a:cs typeface="Times New Roman"/>
              </a:rPr>
              <a:t>al</a:t>
            </a:r>
            <a:r>
              <a:rPr sz="2800" dirty="0">
                <a:latin typeface="Times New Roman"/>
                <a:cs typeface="Times New Roman"/>
              </a:rPr>
              <a:t>	</a:t>
            </a:r>
            <a:r>
              <a:rPr sz="2800" spc="-5" dirty="0">
                <a:latin typeface="Times New Roman"/>
                <a:cs typeface="Times New Roman"/>
              </a:rPr>
              <a:t>peak</a:t>
            </a:r>
            <a:r>
              <a:rPr sz="2800" dirty="0">
                <a:latin typeface="Times New Roman"/>
                <a:cs typeface="Times New Roman"/>
              </a:rPr>
              <a:t>	</a:t>
            </a:r>
            <a:r>
              <a:rPr sz="2800" spc="-5" dirty="0">
                <a:latin typeface="Times New Roman"/>
                <a:cs typeface="Times New Roman"/>
              </a:rPr>
              <a:t>v</a:t>
            </a:r>
            <a:r>
              <a:rPr sz="2800" dirty="0">
                <a:latin typeface="Times New Roman"/>
                <a:cs typeface="Times New Roman"/>
              </a:rPr>
              <a:t>o</a:t>
            </a:r>
            <a:r>
              <a:rPr sz="2800" spc="-5" dirty="0">
                <a:latin typeface="Times New Roman"/>
                <a:cs typeface="Times New Roman"/>
              </a:rPr>
              <a:t>ltage</a:t>
            </a:r>
            <a:r>
              <a:rPr sz="2800" dirty="0">
                <a:latin typeface="Times New Roman"/>
                <a:cs typeface="Times New Roman"/>
              </a:rPr>
              <a:t>	</a:t>
            </a:r>
            <a:r>
              <a:rPr sz="2800" spc="-5" dirty="0">
                <a:latin typeface="Times New Roman"/>
                <a:cs typeface="Times New Roman"/>
              </a:rPr>
              <a:t>a</a:t>
            </a:r>
            <a:r>
              <a:rPr sz="2800" spc="-20" dirty="0">
                <a:latin typeface="Times New Roman"/>
                <a:cs typeface="Times New Roman"/>
              </a:rPr>
              <a:t>c</a:t>
            </a:r>
            <a:r>
              <a:rPr sz="2800" spc="-5" dirty="0">
                <a:latin typeface="Times New Roman"/>
                <a:cs typeface="Times New Roman"/>
              </a:rPr>
              <a:t>r</a:t>
            </a:r>
            <a:r>
              <a:rPr sz="2800" dirty="0">
                <a:latin typeface="Times New Roman"/>
                <a:cs typeface="Times New Roman"/>
              </a:rPr>
              <a:t>o</a:t>
            </a:r>
            <a:r>
              <a:rPr sz="2800" spc="-10" dirty="0">
                <a:latin typeface="Times New Roman"/>
                <a:cs typeface="Times New Roman"/>
              </a:rPr>
              <a:t>s</a:t>
            </a:r>
            <a:r>
              <a:rPr sz="2800" spc="-5" dirty="0">
                <a:latin typeface="Times New Roman"/>
                <a:cs typeface="Times New Roman"/>
              </a:rPr>
              <a:t>s</a:t>
            </a:r>
            <a:r>
              <a:rPr sz="2800" dirty="0">
                <a:latin typeface="Times New Roman"/>
                <a:cs typeface="Times New Roman"/>
              </a:rPr>
              <a:t>	</a:t>
            </a:r>
            <a:r>
              <a:rPr sz="2800" spc="-15" dirty="0">
                <a:latin typeface="Times New Roman"/>
                <a:cs typeface="Times New Roman"/>
              </a:rPr>
              <a:t>R</a:t>
            </a:r>
            <a:r>
              <a:rPr sz="2775" spc="15" baseline="-21021" dirty="0">
                <a:latin typeface="Times New Roman"/>
                <a:cs typeface="Times New Roman"/>
              </a:rPr>
              <a:t>L</a:t>
            </a:r>
            <a:r>
              <a:rPr sz="2775" baseline="-21021" dirty="0">
                <a:latin typeface="Times New Roman"/>
                <a:cs typeface="Times New Roman"/>
              </a:rPr>
              <a:t>	</a:t>
            </a:r>
            <a:r>
              <a:rPr sz="2800" dirty="0">
                <a:latin typeface="Times New Roman"/>
                <a:cs typeface="Times New Roman"/>
              </a:rPr>
              <a:t>w</a:t>
            </a:r>
            <a:r>
              <a:rPr sz="2800" spc="-5" dirty="0">
                <a:latin typeface="Times New Roman"/>
                <a:cs typeface="Times New Roman"/>
              </a:rPr>
              <a:t>ill</a:t>
            </a:r>
            <a:r>
              <a:rPr sz="2800" dirty="0">
                <a:latin typeface="Times New Roman"/>
                <a:cs typeface="Times New Roman"/>
              </a:rPr>
              <a:t>	b</a:t>
            </a:r>
            <a:r>
              <a:rPr sz="2800" spc="-5" dirty="0">
                <a:latin typeface="Times New Roman"/>
                <a:cs typeface="Times New Roman"/>
              </a:rPr>
              <a:t>e</a:t>
            </a:r>
            <a:r>
              <a:rPr sz="2800" dirty="0">
                <a:latin typeface="Times New Roman"/>
                <a:cs typeface="Times New Roman"/>
              </a:rPr>
              <a:t>	1</a:t>
            </a:r>
            <a:r>
              <a:rPr sz="2800" spc="-15" dirty="0">
                <a:latin typeface="Times New Roman"/>
                <a:cs typeface="Times New Roman"/>
              </a:rPr>
              <a:t>7</a:t>
            </a:r>
            <a:r>
              <a:rPr sz="2800" spc="-5" dirty="0">
                <a:latin typeface="Times New Roman"/>
                <a:cs typeface="Times New Roman"/>
              </a:rPr>
              <a:t>V</a:t>
            </a:r>
            <a:r>
              <a:rPr sz="2800" dirty="0">
                <a:latin typeface="Times New Roman"/>
                <a:cs typeface="Times New Roman"/>
              </a:rPr>
              <a:t>	</a:t>
            </a:r>
            <a:r>
              <a:rPr sz="2800" spc="-10" dirty="0">
                <a:latin typeface="Times New Roman"/>
                <a:cs typeface="Times New Roman"/>
              </a:rPr>
              <a:t>s</a:t>
            </a:r>
            <a:r>
              <a:rPr sz="2800" dirty="0">
                <a:latin typeface="Times New Roman"/>
                <a:cs typeface="Times New Roman"/>
              </a:rPr>
              <a:t>u</a:t>
            </a:r>
            <a:r>
              <a:rPr sz="2800" spc="-5" dirty="0">
                <a:latin typeface="Times New Roman"/>
                <a:cs typeface="Times New Roman"/>
              </a:rPr>
              <a:t>p</a:t>
            </a:r>
            <a:r>
              <a:rPr sz="2800" dirty="0">
                <a:latin typeface="Times New Roman"/>
                <a:cs typeface="Times New Roman"/>
              </a:rPr>
              <a:t>p</a:t>
            </a:r>
            <a:r>
              <a:rPr sz="2800" spc="-5" dirty="0">
                <a:latin typeface="Times New Roman"/>
                <a:cs typeface="Times New Roman"/>
              </a:rPr>
              <a:t>li</a:t>
            </a:r>
            <a:r>
              <a:rPr sz="2800" spc="-20" dirty="0">
                <a:latin typeface="Times New Roman"/>
                <a:cs typeface="Times New Roman"/>
              </a:rPr>
              <a:t>e</a:t>
            </a:r>
            <a:r>
              <a:rPr sz="2800" spc="-5" dirty="0">
                <a:latin typeface="Times New Roman"/>
                <a:cs typeface="Times New Roman"/>
              </a:rPr>
              <a:t>d</a:t>
            </a:r>
            <a:r>
              <a:rPr sz="2800" dirty="0">
                <a:latin typeface="Times New Roman"/>
                <a:cs typeface="Times New Roman"/>
              </a:rPr>
              <a:t>	</a:t>
            </a:r>
            <a:r>
              <a:rPr sz="2800" spc="-5" dirty="0">
                <a:latin typeface="Times New Roman"/>
                <a:cs typeface="Times New Roman"/>
              </a:rPr>
              <a:t>f</a:t>
            </a:r>
            <a:r>
              <a:rPr sz="2800" dirty="0">
                <a:latin typeface="Times New Roman"/>
                <a:cs typeface="Times New Roman"/>
              </a:rPr>
              <a:t>ro</a:t>
            </a:r>
            <a:r>
              <a:rPr sz="2800" spc="-5" dirty="0">
                <a:latin typeface="Times New Roman"/>
                <a:cs typeface="Times New Roman"/>
              </a:rPr>
              <a:t>m  secondary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of </a:t>
            </a:r>
            <a:r>
              <a:rPr sz="2800" spc="-5" dirty="0">
                <a:latin typeface="Times New Roman"/>
                <a:cs typeface="Times New Roman"/>
              </a:rPr>
              <a:t>transformer</a:t>
            </a:r>
            <a:r>
              <a:rPr sz="2800" spc="2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minus</a:t>
            </a:r>
            <a:r>
              <a:rPr sz="2800" spc="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the</a:t>
            </a:r>
            <a:r>
              <a:rPr sz="2800" spc="-5" dirty="0">
                <a:latin typeface="Times New Roman"/>
                <a:cs typeface="Times New Roman"/>
              </a:rPr>
              <a:t> 0.7V</a:t>
            </a:r>
            <a:r>
              <a:rPr sz="2800" spc="-4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forward</a:t>
            </a:r>
            <a:r>
              <a:rPr sz="2800" spc="1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threshold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voltage.</a:t>
            </a:r>
            <a:endParaRPr sz="2800">
              <a:latin typeface="Times New Roman"/>
              <a:cs typeface="Times New Roman"/>
            </a:endParaRPr>
          </a:p>
          <a:p>
            <a:pPr marL="304800" indent="-229870">
              <a:lnSpc>
                <a:spcPct val="100000"/>
              </a:lnSpc>
              <a:spcBef>
                <a:spcPts val="2305"/>
              </a:spcBef>
              <a:buFont typeface="Arial MT"/>
              <a:buChar char="•"/>
              <a:tabLst>
                <a:tab pos="305435" algn="l"/>
              </a:tabLst>
            </a:pPr>
            <a:r>
              <a:rPr sz="2800" spc="-5" dirty="0">
                <a:latin typeface="Times New Roman"/>
                <a:cs typeface="Times New Roman"/>
              </a:rPr>
              <a:t>Therefore </a:t>
            </a:r>
            <a:r>
              <a:rPr sz="2800" b="1" dirty="0">
                <a:latin typeface="Times New Roman"/>
                <a:cs typeface="Times New Roman"/>
              </a:rPr>
              <a:t>16.3V</a:t>
            </a:r>
            <a:r>
              <a:rPr sz="2800" b="1" spc="-55" dirty="0">
                <a:latin typeface="Times New Roman"/>
                <a:cs typeface="Times New Roman"/>
              </a:rPr>
              <a:t> </a:t>
            </a:r>
            <a:r>
              <a:rPr sz="2800" spc="-10" dirty="0">
                <a:latin typeface="Times New Roman"/>
                <a:cs typeface="Times New Roman"/>
              </a:rPr>
              <a:t>will</a:t>
            </a:r>
            <a:r>
              <a:rPr sz="280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appear across</a:t>
            </a:r>
            <a:r>
              <a:rPr sz="280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R</a:t>
            </a:r>
            <a:r>
              <a:rPr sz="2775" spc="-7" baseline="-21021" dirty="0">
                <a:latin typeface="Times New Roman"/>
                <a:cs typeface="Times New Roman"/>
              </a:rPr>
              <a:t>L</a:t>
            </a:r>
            <a:r>
              <a:rPr sz="2800" spc="-5" dirty="0">
                <a:latin typeface="Times New Roman"/>
                <a:cs typeface="Times New Roman"/>
              </a:rPr>
              <a:t>.</a:t>
            </a:r>
            <a:endParaRPr sz="28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0" y="6528816"/>
            <a:ext cx="12192000" cy="329565"/>
          </a:xfrm>
          <a:custGeom>
            <a:avLst/>
            <a:gdLst/>
            <a:ahLst/>
            <a:cxnLst/>
            <a:rect l="l" t="t" r="r" b="b"/>
            <a:pathLst>
              <a:path w="12192000" h="329565">
                <a:moveTo>
                  <a:pt x="12192000" y="0"/>
                </a:moveTo>
                <a:lnTo>
                  <a:pt x="0" y="0"/>
                </a:lnTo>
                <a:lnTo>
                  <a:pt x="0" y="329182"/>
                </a:lnTo>
                <a:lnTo>
                  <a:pt x="12192000" y="329182"/>
                </a:lnTo>
                <a:lnTo>
                  <a:pt x="1219200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31138871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47545" y="709421"/>
            <a:ext cx="204851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190" dirty="0"/>
              <a:t>Problem</a:t>
            </a:r>
            <a:r>
              <a:rPr b="0" spc="60" dirty="0">
                <a:latin typeface="Times New Roman"/>
                <a:cs typeface="Times New Roman"/>
              </a:rPr>
              <a:t> </a:t>
            </a:r>
            <a:r>
              <a:rPr spc="-1100" dirty="0"/>
              <a:t>1</a:t>
            </a: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813047" y="2737104"/>
            <a:ext cx="3627119" cy="493775"/>
          </a:xfrm>
          <a:prstGeom prst="rect">
            <a:avLst/>
          </a:prstGeom>
        </p:spPr>
      </p:pic>
      <p:pic>
        <p:nvPicPr>
          <p:cNvPr id="4" name="object 4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3813047" y="3602737"/>
            <a:ext cx="3294887" cy="489202"/>
          </a:xfrm>
          <a:prstGeom prst="rect">
            <a:avLst/>
          </a:prstGeom>
        </p:spPr>
      </p:pic>
      <p:sp>
        <p:nvSpPr>
          <p:cNvPr id="5" name="object 5"/>
          <p:cNvSpPr txBox="1"/>
          <p:nvPr/>
        </p:nvSpPr>
        <p:spPr>
          <a:xfrm>
            <a:off x="916937" y="1214704"/>
            <a:ext cx="10360660" cy="3648075"/>
          </a:xfrm>
          <a:prstGeom prst="rect">
            <a:avLst/>
          </a:prstGeom>
        </p:spPr>
        <p:txBody>
          <a:bodyPr vert="horz" wrap="square" lIns="0" tIns="48895" rIns="0" bIns="0" rtlCol="0">
            <a:spAutoFit/>
          </a:bodyPr>
          <a:lstStyle/>
          <a:p>
            <a:pPr marL="12700" marR="5080" algn="just">
              <a:lnSpc>
                <a:spcPct val="90100"/>
              </a:lnSpc>
              <a:spcBef>
                <a:spcPts val="385"/>
              </a:spcBef>
            </a:pPr>
            <a:r>
              <a:rPr sz="2400" dirty="0">
                <a:solidFill>
                  <a:srgbClr val="C00000"/>
                </a:solidFill>
                <a:latin typeface="Calibri"/>
                <a:cs typeface="Calibri"/>
              </a:rPr>
              <a:t>A mains </a:t>
            </a:r>
            <a:r>
              <a:rPr sz="2400" spc="-15" dirty="0">
                <a:solidFill>
                  <a:srgbClr val="C00000"/>
                </a:solidFill>
                <a:latin typeface="Calibri"/>
                <a:cs typeface="Calibri"/>
              </a:rPr>
              <a:t>transformer</a:t>
            </a:r>
            <a:r>
              <a:rPr sz="2400" spc="-10" dirty="0">
                <a:solidFill>
                  <a:srgbClr val="C00000"/>
                </a:solidFill>
                <a:latin typeface="Calibri"/>
                <a:cs typeface="Calibri"/>
              </a:rPr>
              <a:t> having</a:t>
            </a:r>
            <a:r>
              <a:rPr sz="2400" spc="-5" dirty="0">
                <a:solidFill>
                  <a:srgbClr val="C00000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C00000"/>
                </a:solidFill>
                <a:latin typeface="Calibri"/>
                <a:cs typeface="Calibri"/>
              </a:rPr>
              <a:t>a turns </a:t>
            </a:r>
            <a:r>
              <a:rPr sz="2400" spc="-15" dirty="0">
                <a:solidFill>
                  <a:srgbClr val="C00000"/>
                </a:solidFill>
                <a:latin typeface="Calibri"/>
                <a:cs typeface="Calibri"/>
              </a:rPr>
              <a:t>ratio</a:t>
            </a:r>
            <a:r>
              <a:rPr sz="2400" spc="-10" dirty="0">
                <a:solidFill>
                  <a:srgbClr val="C00000"/>
                </a:solidFill>
                <a:latin typeface="Calibri"/>
                <a:cs typeface="Calibri"/>
              </a:rPr>
              <a:t> </a:t>
            </a:r>
            <a:r>
              <a:rPr sz="2400" spc="-5" dirty="0">
                <a:solidFill>
                  <a:srgbClr val="C00000"/>
                </a:solidFill>
                <a:latin typeface="Calibri"/>
                <a:cs typeface="Calibri"/>
              </a:rPr>
              <a:t>of </a:t>
            </a:r>
            <a:r>
              <a:rPr sz="2400" dirty="0">
                <a:solidFill>
                  <a:srgbClr val="C00000"/>
                </a:solidFill>
                <a:latin typeface="Calibri"/>
                <a:cs typeface="Calibri"/>
              </a:rPr>
              <a:t>44:1 is </a:t>
            </a:r>
            <a:r>
              <a:rPr sz="2400" spc="-10" dirty="0">
                <a:solidFill>
                  <a:srgbClr val="C00000"/>
                </a:solidFill>
                <a:latin typeface="Calibri"/>
                <a:cs typeface="Calibri"/>
              </a:rPr>
              <a:t>connected</a:t>
            </a:r>
            <a:r>
              <a:rPr sz="2400" spc="-5" dirty="0">
                <a:solidFill>
                  <a:srgbClr val="C00000"/>
                </a:solidFill>
                <a:latin typeface="Calibri"/>
                <a:cs typeface="Calibri"/>
              </a:rPr>
              <a:t> </a:t>
            </a:r>
            <a:r>
              <a:rPr sz="2400" spc="-15" dirty="0">
                <a:solidFill>
                  <a:srgbClr val="C00000"/>
                </a:solidFill>
                <a:latin typeface="Calibri"/>
                <a:cs typeface="Calibri"/>
              </a:rPr>
              <a:t>to</a:t>
            </a:r>
            <a:r>
              <a:rPr sz="2400" spc="509" dirty="0">
                <a:solidFill>
                  <a:srgbClr val="C00000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C00000"/>
                </a:solidFill>
                <a:latin typeface="Calibri"/>
                <a:cs typeface="Calibri"/>
              </a:rPr>
              <a:t>a </a:t>
            </a:r>
            <a:r>
              <a:rPr sz="2400" spc="-10" dirty="0">
                <a:solidFill>
                  <a:srgbClr val="C00000"/>
                </a:solidFill>
                <a:latin typeface="Calibri"/>
                <a:cs typeface="Calibri"/>
              </a:rPr>
              <a:t>220 </a:t>
            </a:r>
            <a:r>
              <a:rPr sz="2400" dirty="0">
                <a:solidFill>
                  <a:srgbClr val="C00000"/>
                </a:solidFill>
                <a:latin typeface="Calibri"/>
                <a:cs typeface="Calibri"/>
              </a:rPr>
              <a:t>V </a:t>
            </a:r>
            <a:r>
              <a:rPr sz="2400" spc="-45" dirty="0">
                <a:solidFill>
                  <a:srgbClr val="C00000"/>
                </a:solidFill>
                <a:latin typeface="Calibri"/>
                <a:cs typeface="Calibri"/>
              </a:rPr>
              <a:t>r.m.s. </a:t>
            </a:r>
            <a:r>
              <a:rPr sz="2400" spc="-40" dirty="0">
                <a:solidFill>
                  <a:srgbClr val="C00000"/>
                </a:solidFill>
                <a:latin typeface="Calibri"/>
                <a:cs typeface="Calibri"/>
              </a:rPr>
              <a:t> </a:t>
            </a:r>
            <a:r>
              <a:rPr sz="2400" spc="-5" dirty="0">
                <a:solidFill>
                  <a:srgbClr val="C00000"/>
                </a:solidFill>
                <a:latin typeface="Calibri"/>
                <a:cs typeface="Calibri"/>
              </a:rPr>
              <a:t>mains </a:t>
            </a:r>
            <a:r>
              <a:rPr sz="2400" spc="-25" dirty="0">
                <a:solidFill>
                  <a:srgbClr val="C00000"/>
                </a:solidFill>
                <a:latin typeface="Calibri"/>
                <a:cs typeface="Calibri"/>
              </a:rPr>
              <a:t>supply. </a:t>
            </a:r>
            <a:r>
              <a:rPr sz="2400" spc="-5" dirty="0">
                <a:solidFill>
                  <a:srgbClr val="C00000"/>
                </a:solidFill>
                <a:latin typeface="Calibri"/>
                <a:cs typeface="Calibri"/>
              </a:rPr>
              <a:t>If </a:t>
            </a:r>
            <a:r>
              <a:rPr sz="2400" dirty="0">
                <a:solidFill>
                  <a:srgbClr val="C00000"/>
                </a:solidFill>
                <a:latin typeface="Calibri"/>
                <a:cs typeface="Calibri"/>
              </a:rPr>
              <a:t>the </a:t>
            </a:r>
            <a:r>
              <a:rPr sz="2400" spc="-5" dirty="0">
                <a:solidFill>
                  <a:srgbClr val="C00000"/>
                </a:solidFill>
                <a:latin typeface="Calibri"/>
                <a:cs typeface="Calibri"/>
              </a:rPr>
              <a:t>secondary output </a:t>
            </a:r>
            <a:r>
              <a:rPr sz="2400" dirty="0">
                <a:solidFill>
                  <a:srgbClr val="C00000"/>
                </a:solidFill>
                <a:latin typeface="Calibri"/>
                <a:cs typeface="Calibri"/>
              </a:rPr>
              <a:t>is applied </a:t>
            </a:r>
            <a:r>
              <a:rPr sz="2400" spc="-15" dirty="0">
                <a:solidFill>
                  <a:srgbClr val="C00000"/>
                </a:solidFill>
                <a:latin typeface="Calibri"/>
                <a:cs typeface="Calibri"/>
              </a:rPr>
              <a:t>to </a:t>
            </a:r>
            <a:r>
              <a:rPr sz="2400" dirty="0">
                <a:solidFill>
                  <a:srgbClr val="C00000"/>
                </a:solidFill>
                <a:latin typeface="Calibri"/>
                <a:cs typeface="Calibri"/>
              </a:rPr>
              <a:t>a </a:t>
            </a:r>
            <a:r>
              <a:rPr sz="2400" spc="-15" dirty="0">
                <a:solidFill>
                  <a:srgbClr val="C00000"/>
                </a:solidFill>
                <a:latin typeface="Calibri"/>
                <a:cs typeface="Calibri"/>
              </a:rPr>
              <a:t>half-wave </a:t>
            </a:r>
            <a:r>
              <a:rPr sz="2400" spc="-25" dirty="0">
                <a:solidFill>
                  <a:srgbClr val="C00000"/>
                </a:solidFill>
                <a:latin typeface="Calibri"/>
                <a:cs typeface="Calibri"/>
              </a:rPr>
              <a:t>rectifier, </a:t>
            </a:r>
            <a:r>
              <a:rPr sz="2400" spc="-5" dirty="0">
                <a:solidFill>
                  <a:srgbClr val="C00000"/>
                </a:solidFill>
                <a:latin typeface="Calibri"/>
                <a:cs typeface="Calibri"/>
              </a:rPr>
              <a:t>determine </a:t>
            </a:r>
            <a:r>
              <a:rPr sz="2400" dirty="0">
                <a:solidFill>
                  <a:srgbClr val="C00000"/>
                </a:solidFill>
                <a:latin typeface="Calibri"/>
                <a:cs typeface="Calibri"/>
              </a:rPr>
              <a:t> the </a:t>
            </a:r>
            <a:r>
              <a:rPr sz="2400" spc="-5" dirty="0">
                <a:solidFill>
                  <a:srgbClr val="C00000"/>
                </a:solidFill>
                <a:latin typeface="Calibri"/>
                <a:cs typeface="Calibri"/>
              </a:rPr>
              <a:t>peak</a:t>
            </a:r>
            <a:r>
              <a:rPr sz="2400" spc="-15" dirty="0">
                <a:solidFill>
                  <a:srgbClr val="C00000"/>
                </a:solidFill>
                <a:latin typeface="Calibri"/>
                <a:cs typeface="Calibri"/>
              </a:rPr>
              <a:t> voltage</a:t>
            </a:r>
            <a:r>
              <a:rPr sz="2400" spc="5" dirty="0">
                <a:solidFill>
                  <a:srgbClr val="C00000"/>
                </a:solidFill>
                <a:latin typeface="Calibri"/>
                <a:cs typeface="Calibri"/>
              </a:rPr>
              <a:t> </a:t>
            </a:r>
            <a:r>
              <a:rPr sz="2400" spc="-10" dirty="0">
                <a:solidFill>
                  <a:srgbClr val="C00000"/>
                </a:solidFill>
                <a:latin typeface="Calibri"/>
                <a:cs typeface="Calibri"/>
              </a:rPr>
              <a:t>that</a:t>
            </a:r>
            <a:r>
              <a:rPr sz="2400" spc="-15" dirty="0">
                <a:solidFill>
                  <a:srgbClr val="C00000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C00000"/>
                </a:solidFill>
                <a:latin typeface="Calibri"/>
                <a:cs typeface="Calibri"/>
              </a:rPr>
              <a:t>will</a:t>
            </a:r>
            <a:r>
              <a:rPr sz="2400" spc="-20" dirty="0">
                <a:solidFill>
                  <a:srgbClr val="C00000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C00000"/>
                </a:solidFill>
                <a:latin typeface="Calibri"/>
                <a:cs typeface="Calibri"/>
              </a:rPr>
              <a:t>appear</a:t>
            </a:r>
            <a:r>
              <a:rPr sz="2400" spc="5" dirty="0">
                <a:solidFill>
                  <a:srgbClr val="C00000"/>
                </a:solidFill>
                <a:latin typeface="Calibri"/>
                <a:cs typeface="Calibri"/>
              </a:rPr>
              <a:t> </a:t>
            </a:r>
            <a:r>
              <a:rPr sz="2400" spc="-10" dirty="0">
                <a:solidFill>
                  <a:srgbClr val="C00000"/>
                </a:solidFill>
                <a:latin typeface="Calibri"/>
                <a:cs typeface="Calibri"/>
              </a:rPr>
              <a:t>across</a:t>
            </a:r>
            <a:r>
              <a:rPr sz="2400" spc="-20" dirty="0">
                <a:solidFill>
                  <a:srgbClr val="C00000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C00000"/>
                </a:solidFill>
                <a:latin typeface="Calibri"/>
                <a:cs typeface="Calibri"/>
              </a:rPr>
              <a:t>a</a:t>
            </a:r>
            <a:r>
              <a:rPr sz="2400" spc="-10" dirty="0">
                <a:solidFill>
                  <a:srgbClr val="C00000"/>
                </a:solidFill>
                <a:latin typeface="Calibri"/>
                <a:cs typeface="Calibri"/>
              </a:rPr>
              <a:t> </a:t>
            </a:r>
            <a:r>
              <a:rPr sz="2400" spc="-5" dirty="0">
                <a:solidFill>
                  <a:srgbClr val="C00000"/>
                </a:solidFill>
                <a:latin typeface="Calibri"/>
                <a:cs typeface="Calibri"/>
              </a:rPr>
              <a:t>load.</a:t>
            </a:r>
            <a:endParaRPr sz="2400">
              <a:latin typeface="Calibri"/>
              <a:cs typeface="Calibri"/>
            </a:endParaRPr>
          </a:p>
          <a:p>
            <a:pPr marL="12700" algn="just">
              <a:lnSpc>
                <a:spcPct val="100000"/>
              </a:lnSpc>
              <a:spcBef>
                <a:spcPts val="720"/>
              </a:spcBef>
            </a:pPr>
            <a:r>
              <a:rPr sz="2400" spc="-5" dirty="0">
                <a:latin typeface="Calibri"/>
                <a:cs typeface="Calibri"/>
              </a:rPr>
              <a:t>The</a:t>
            </a:r>
            <a:r>
              <a:rPr sz="2400" dirty="0">
                <a:latin typeface="Calibri"/>
                <a:cs typeface="Calibri"/>
              </a:rPr>
              <a:t> </a:t>
            </a:r>
            <a:r>
              <a:rPr sz="2400" spc="-45" dirty="0">
                <a:latin typeface="Calibri"/>
                <a:cs typeface="Calibri"/>
              </a:rPr>
              <a:t>r.m.s.</a:t>
            </a:r>
            <a:r>
              <a:rPr sz="2400" spc="-30" dirty="0">
                <a:latin typeface="Calibri"/>
                <a:cs typeface="Calibri"/>
              </a:rPr>
              <a:t> </a:t>
            </a:r>
            <a:r>
              <a:rPr sz="2400" spc="-5" dirty="0">
                <a:latin typeface="Calibri"/>
                <a:cs typeface="Calibri"/>
              </a:rPr>
              <a:t>secondary</a:t>
            </a:r>
            <a:r>
              <a:rPr sz="2400" spc="-15" dirty="0">
                <a:latin typeface="Calibri"/>
                <a:cs typeface="Calibri"/>
              </a:rPr>
              <a:t> voltage</a:t>
            </a:r>
            <a:r>
              <a:rPr sz="2400" dirty="0">
                <a:latin typeface="Calibri"/>
                <a:cs typeface="Calibri"/>
              </a:rPr>
              <a:t> will</a:t>
            </a:r>
            <a:r>
              <a:rPr sz="2400" spc="-20" dirty="0">
                <a:latin typeface="Calibri"/>
                <a:cs typeface="Calibri"/>
              </a:rPr>
              <a:t> </a:t>
            </a:r>
            <a:r>
              <a:rPr sz="2400" spc="-5" dirty="0">
                <a:latin typeface="Calibri"/>
                <a:cs typeface="Calibri"/>
              </a:rPr>
              <a:t>be </a:t>
            </a:r>
            <a:r>
              <a:rPr sz="2400" spc="-10" dirty="0">
                <a:latin typeface="Calibri"/>
                <a:cs typeface="Calibri"/>
              </a:rPr>
              <a:t>given</a:t>
            </a:r>
            <a:r>
              <a:rPr sz="2400" spc="-5" dirty="0">
                <a:latin typeface="Calibri"/>
                <a:cs typeface="Calibri"/>
              </a:rPr>
              <a:t> by:</a:t>
            </a:r>
            <a:endParaRPr sz="24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2950">
              <a:latin typeface="Calibri"/>
              <a:cs typeface="Calibri"/>
            </a:endParaRPr>
          </a:p>
          <a:p>
            <a:pPr marL="12700" algn="just">
              <a:lnSpc>
                <a:spcPct val="100000"/>
              </a:lnSpc>
            </a:pPr>
            <a:r>
              <a:rPr sz="2400" spc="-5" dirty="0">
                <a:latin typeface="Calibri"/>
                <a:cs typeface="Calibri"/>
              </a:rPr>
              <a:t>The</a:t>
            </a:r>
            <a:r>
              <a:rPr sz="2400" spc="5" dirty="0">
                <a:latin typeface="Calibri"/>
                <a:cs typeface="Calibri"/>
              </a:rPr>
              <a:t> </a:t>
            </a:r>
            <a:r>
              <a:rPr sz="2400" spc="-5" dirty="0">
                <a:latin typeface="Calibri"/>
                <a:cs typeface="Calibri"/>
              </a:rPr>
              <a:t>peak</a:t>
            </a:r>
            <a:r>
              <a:rPr sz="2400" spc="-10" dirty="0">
                <a:latin typeface="Calibri"/>
                <a:cs typeface="Calibri"/>
              </a:rPr>
              <a:t> </a:t>
            </a:r>
            <a:r>
              <a:rPr sz="2400" spc="-15" dirty="0">
                <a:latin typeface="Calibri"/>
                <a:cs typeface="Calibri"/>
              </a:rPr>
              <a:t>voltage</a:t>
            </a:r>
            <a:r>
              <a:rPr sz="2400" dirty="0">
                <a:latin typeface="Calibri"/>
                <a:cs typeface="Calibri"/>
              </a:rPr>
              <a:t> </a:t>
            </a:r>
            <a:r>
              <a:rPr sz="2400" spc="-10" dirty="0">
                <a:latin typeface="Calibri"/>
                <a:cs typeface="Calibri"/>
              </a:rPr>
              <a:t>developed</a:t>
            </a:r>
            <a:r>
              <a:rPr sz="2400" spc="15" dirty="0">
                <a:latin typeface="Calibri"/>
                <a:cs typeface="Calibri"/>
              </a:rPr>
              <a:t> </a:t>
            </a:r>
            <a:r>
              <a:rPr sz="2400" spc="-10" dirty="0">
                <a:latin typeface="Calibri"/>
                <a:cs typeface="Calibri"/>
              </a:rPr>
              <a:t>after rectification</a:t>
            </a:r>
            <a:r>
              <a:rPr sz="2400" spc="-20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will</a:t>
            </a:r>
            <a:r>
              <a:rPr sz="2400" spc="-15" dirty="0">
                <a:latin typeface="Calibri"/>
                <a:cs typeface="Calibri"/>
              </a:rPr>
              <a:t> </a:t>
            </a:r>
            <a:r>
              <a:rPr sz="2400" spc="-5" dirty="0">
                <a:latin typeface="Calibri"/>
                <a:cs typeface="Calibri"/>
              </a:rPr>
              <a:t>be</a:t>
            </a:r>
            <a:r>
              <a:rPr sz="2400" dirty="0">
                <a:latin typeface="Calibri"/>
                <a:cs typeface="Calibri"/>
              </a:rPr>
              <a:t> </a:t>
            </a:r>
            <a:r>
              <a:rPr sz="2400" spc="-10" dirty="0">
                <a:latin typeface="Calibri"/>
                <a:cs typeface="Calibri"/>
              </a:rPr>
              <a:t>given</a:t>
            </a:r>
            <a:r>
              <a:rPr sz="2400" spc="5" dirty="0">
                <a:latin typeface="Calibri"/>
                <a:cs typeface="Calibri"/>
              </a:rPr>
              <a:t> </a:t>
            </a:r>
            <a:r>
              <a:rPr sz="2400" spc="-5" dirty="0">
                <a:latin typeface="Calibri"/>
                <a:cs typeface="Calibri"/>
              </a:rPr>
              <a:t>by:</a:t>
            </a:r>
            <a:endParaRPr sz="2400">
              <a:latin typeface="Calibri"/>
              <a:cs typeface="Calibri"/>
            </a:endParaRPr>
          </a:p>
          <a:p>
            <a:pPr>
              <a:lnSpc>
                <a:spcPct val="100000"/>
              </a:lnSpc>
            </a:pPr>
            <a:endParaRPr sz="2400">
              <a:latin typeface="Calibri"/>
              <a:cs typeface="Calibri"/>
            </a:endParaRPr>
          </a:p>
          <a:p>
            <a:pPr marL="12700" marR="86995" algn="just">
              <a:lnSpc>
                <a:spcPct val="100000"/>
              </a:lnSpc>
              <a:spcBef>
                <a:spcPts val="1655"/>
              </a:spcBef>
            </a:pPr>
            <a:r>
              <a:rPr sz="2400" spc="-5" dirty="0">
                <a:latin typeface="Calibri"/>
                <a:cs typeface="Calibri"/>
              </a:rPr>
              <a:t>Assuming </a:t>
            </a:r>
            <a:r>
              <a:rPr sz="2400" spc="-10" dirty="0">
                <a:latin typeface="Calibri"/>
                <a:cs typeface="Calibri"/>
              </a:rPr>
              <a:t>that </a:t>
            </a:r>
            <a:r>
              <a:rPr sz="2400" dirty="0">
                <a:latin typeface="Calibri"/>
                <a:cs typeface="Calibri"/>
              </a:rPr>
              <a:t>the </a:t>
            </a:r>
            <a:r>
              <a:rPr sz="2400" spc="-5" dirty="0">
                <a:latin typeface="Calibri"/>
                <a:cs typeface="Calibri"/>
              </a:rPr>
              <a:t>diode </a:t>
            </a:r>
            <a:r>
              <a:rPr sz="2400" dirty="0">
                <a:latin typeface="Calibri"/>
                <a:cs typeface="Calibri"/>
              </a:rPr>
              <a:t>is a </a:t>
            </a:r>
            <a:r>
              <a:rPr sz="2400" spc="-10" dirty="0">
                <a:latin typeface="Calibri"/>
                <a:cs typeface="Calibri"/>
              </a:rPr>
              <a:t>silicon </a:t>
            </a:r>
            <a:r>
              <a:rPr sz="2400" spc="-5" dirty="0">
                <a:latin typeface="Calibri"/>
                <a:cs typeface="Calibri"/>
              </a:rPr>
              <a:t>device </a:t>
            </a:r>
            <a:r>
              <a:rPr sz="2400" dirty="0">
                <a:latin typeface="Calibri"/>
                <a:cs typeface="Calibri"/>
              </a:rPr>
              <a:t>with a </a:t>
            </a:r>
            <a:r>
              <a:rPr sz="2400" spc="-20" dirty="0">
                <a:latin typeface="Calibri"/>
                <a:cs typeface="Calibri"/>
              </a:rPr>
              <a:t>forward </a:t>
            </a:r>
            <a:r>
              <a:rPr sz="2400" spc="-15" dirty="0">
                <a:latin typeface="Calibri"/>
                <a:cs typeface="Calibri"/>
              </a:rPr>
              <a:t>voltage drop </a:t>
            </a:r>
            <a:r>
              <a:rPr sz="2400" spc="-5" dirty="0">
                <a:latin typeface="Calibri"/>
                <a:cs typeface="Calibri"/>
              </a:rPr>
              <a:t>of </a:t>
            </a:r>
            <a:r>
              <a:rPr sz="2400" dirty="0">
                <a:latin typeface="Calibri"/>
                <a:cs typeface="Calibri"/>
              </a:rPr>
              <a:t>0.6 </a:t>
            </a:r>
            <a:r>
              <a:rPr sz="2400" spc="-105" dirty="0">
                <a:latin typeface="Calibri"/>
                <a:cs typeface="Calibri"/>
              </a:rPr>
              <a:t>V, </a:t>
            </a:r>
            <a:r>
              <a:rPr sz="2400" dirty="0">
                <a:latin typeface="Calibri"/>
                <a:cs typeface="Calibri"/>
              </a:rPr>
              <a:t>the </a:t>
            </a:r>
            <a:r>
              <a:rPr sz="2400" spc="-530" dirty="0">
                <a:latin typeface="Calibri"/>
                <a:cs typeface="Calibri"/>
              </a:rPr>
              <a:t> </a:t>
            </a:r>
            <a:r>
              <a:rPr sz="2400" spc="-5" dirty="0">
                <a:latin typeface="Calibri"/>
                <a:cs typeface="Calibri"/>
              </a:rPr>
              <a:t>actual</a:t>
            </a:r>
            <a:r>
              <a:rPr sz="2400" spc="-15" dirty="0">
                <a:latin typeface="Calibri"/>
                <a:cs typeface="Calibri"/>
              </a:rPr>
              <a:t> </a:t>
            </a:r>
            <a:r>
              <a:rPr sz="2400" spc="-5" dirty="0">
                <a:latin typeface="Calibri"/>
                <a:cs typeface="Calibri"/>
              </a:rPr>
              <a:t>peak</a:t>
            </a:r>
            <a:r>
              <a:rPr sz="2400" spc="-15" dirty="0">
                <a:latin typeface="Calibri"/>
                <a:cs typeface="Calibri"/>
              </a:rPr>
              <a:t> voltage</a:t>
            </a:r>
            <a:r>
              <a:rPr sz="2400" dirty="0">
                <a:latin typeface="Calibri"/>
                <a:cs typeface="Calibri"/>
              </a:rPr>
              <a:t> </a:t>
            </a:r>
            <a:r>
              <a:rPr sz="2400" spc="-10" dirty="0">
                <a:latin typeface="Calibri"/>
                <a:cs typeface="Calibri"/>
              </a:rPr>
              <a:t>dropped</a:t>
            </a:r>
            <a:r>
              <a:rPr sz="2400" spc="-5" dirty="0">
                <a:latin typeface="Calibri"/>
                <a:cs typeface="Calibri"/>
              </a:rPr>
              <a:t> </a:t>
            </a:r>
            <a:r>
              <a:rPr sz="2400" spc="-10" dirty="0">
                <a:latin typeface="Calibri"/>
                <a:cs typeface="Calibri"/>
              </a:rPr>
              <a:t>across</a:t>
            </a:r>
            <a:r>
              <a:rPr sz="2400" spc="-15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the</a:t>
            </a:r>
            <a:r>
              <a:rPr sz="2400" spc="-5" dirty="0">
                <a:latin typeface="Calibri"/>
                <a:cs typeface="Calibri"/>
              </a:rPr>
              <a:t> load </a:t>
            </a:r>
            <a:r>
              <a:rPr sz="2400" dirty="0">
                <a:latin typeface="Calibri"/>
                <a:cs typeface="Calibri"/>
              </a:rPr>
              <a:t>will</a:t>
            </a:r>
            <a:r>
              <a:rPr sz="2400" spc="-15" dirty="0">
                <a:latin typeface="Calibri"/>
                <a:cs typeface="Calibri"/>
              </a:rPr>
              <a:t> </a:t>
            </a:r>
            <a:r>
              <a:rPr sz="2400" spc="-5" dirty="0">
                <a:latin typeface="Calibri"/>
                <a:cs typeface="Calibri"/>
              </a:rPr>
              <a:t>be:</a:t>
            </a:r>
            <a:endParaRPr sz="2400">
              <a:latin typeface="Calibri"/>
              <a:cs typeface="Calibri"/>
            </a:endParaRPr>
          </a:p>
        </p:txBody>
      </p:sp>
      <p:pic>
        <p:nvPicPr>
          <p:cNvPr id="6" name="object 6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3842004" y="5202937"/>
            <a:ext cx="3265931" cy="417574"/>
          </a:xfrm>
          <a:prstGeom prst="rect">
            <a:avLst/>
          </a:prstGeom>
        </p:spPr>
      </p:pic>
      <p:pic>
        <p:nvPicPr>
          <p:cNvPr id="7" name="object 7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7889747" y="4637532"/>
            <a:ext cx="3809999" cy="1542287"/>
          </a:xfrm>
          <a:prstGeom prst="rect">
            <a:avLst/>
          </a:prstGeom>
        </p:spPr>
      </p:pic>
      <p:sp>
        <p:nvSpPr>
          <p:cNvPr id="8" name="object 8"/>
          <p:cNvSpPr/>
          <p:nvPr/>
        </p:nvSpPr>
        <p:spPr>
          <a:xfrm>
            <a:off x="0" y="6528816"/>
            <a:ext cx="12192000" cy="329565"/>
          </a:xfrm>
          <a:custGeom>
            <a:avLst/>
            <a:gdLst/>
            <a:ahLst/>
            <a:cxnLst/>
            <a:rect l="l" t="t" r="r" b="b"/>
            <a:pathLst>
              <a:path w="12192000" h="329565">
                <a:moveTo>
                  <a:pt x="12192000" y="0"/>
                </a:moveTo>
                <a:lnTo>
                  <a:pt x="0" y="0"/>
                </a:lnTo>
                <a:lnTo>
                  <a:pt x="0" y="329182"/>
                </a:lnTo>
                <a:lnTo>
                  <a:pt x="12192000" y="329182"/>
                </a:lnTo>
                <a:lnTo>
                  <a:pt x="1219200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47866494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521309" y="796493"/>
            <a:ext cx="10147935" cy="51435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3200" spc="-114" dirty="0"/>
              <a:t>HALF</a:t>
            </a:r>
            <a:r>
              <a:rPr sz="3200" spc="-75" dirty="0"/>
              <a:t> </a:t>
            </a:r>
            <a:r>
              <a:rPr sz="3200" spc="-265" dirty="0"/>
              <a:t>WAVE</a:t>
            </a:r>
            <a:r>
              <a:rPr sz="3200" spc="-75" dirty="0"/>
              <a:t> </a:t>
            </a:r>
            <a:r>
              <a:rPr sz="3200" spc="-285" dirty="0"/>
              <a:t>RECTIFIER</a:t>
            </a:r>
            <a:r>
              <a:rPr sz="3200" spc="-100" dirty="0"/>
              <a:t> </a:t>
            </a:r>
            <a:r>
              <a:rPr sz="3200" spc="-484" dirty="0"/>
              <a:t>WITH</a:t>
            </a:r>
            <a:r>
              <a:rPr sz="3200" spc="-70" dirty="0"/>
              <a:t> </a:t>
            </a:r>
            <a:r>
              <a:rPr sz="3200" spc="-114" dirty="0"/>
              <a:t>A</a:t>
            </a:r>
            <a:r>
              <a:rPr sz="3200" spc="-75" dirty="0"/>
              <a:t> </a:t>
            </a:r>
            <a:r>
              <a:rPr sz="3200" spc="-250" dirty="0"/>
              <a:t>RESERVOIR</a:t>
            </a:r>
            <a:r>
              <a:rPr sz="3200" spc="-95" dirty="0"/>
              <a:t> </a:t>
            </a:r>
            <a:r>
              <a:rPr sz="3200" spc="-265" dirty="0"/>
              <a:t>CAPACITOR</a:t>
            </a:r>
            <a:endParaRPr sz="3200"/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185416" y="1583436"/>
            <a:ext cx="7821167" cy="4841746"/>
          </a:xfrm>
          <a:prstGeom prst="rect">
            <a:avLst/>
          </a:prstGeom>
        </p:spPr>
      </p:pic>
      <p:sp>
        <p:nvSpPr>
          <p:cNvPr id="4" name="object 4"/>
          <p:cNvSpPr/>
          <p:nvPr/>
        </p:nvSpPr>
        <p:spPr>
          <a:xfrm>
            <a:off x="0" y="6528816"/>
            <a:ext cx="12192000" cy="329565"/>
          </a:xfrm>
          <a:custGeom>
            <a:avLst/>
            <a:gdLst/>
            <a:ahLst/>
            <a:cxnLst/>
            <a:rect l="l" t="t" r="r" b="b"/>
            <a:pathLst>
              <a:path w="12192000" h="329565">
                <a:moveTo>
                  <a:pt x="12192000" y="0"/>
                </a:moveTo>
                <a:lnTo>
                  <a:pt x="0" y="0"/>
                </a:lnTo>
                <a:lnTo>
                  <a:pt x="0" y="329182"/>
                </a:lnTo>
                <a:lnTo>
                  <a:pt x="12192000" y="329182"/>
                </a:lnTo>
                <a:lnTo>
                  <a:pt x="1219200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48174735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589582" y="884301"/>
            <a:ext cx="10147300" cy="51371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3200" spc="-114" dirty="0"/>
              <a:t>HALF</a:t>
            </a:r>
            <a:r>
              <a:rPr sz="3200" b="0" spc="60" dirty="0">
                <a:latin typeface="Times New Roman"/>
                <a:cs typeface="Times New Roman"/>
              </a:rPr>
              <a:t> </a:t>
            </a:r>
            <a:r>
              <a:rPr sz="3200" spc="-260" dirty="0"/>
              <a:t>WAVE</a:t>
            </a:r>
            <a:r>
              <a:rPr sz="3200" b="0" spc="60" dirty="0">
                <a:latin typeface="Times New Roman"/>
                <a:cs typeface="Times New Roman"/>
              </a:rPr>
              <a:t> </a:t>
            </a:r>
            <a:r>
              <a:rPr sz="3200" spc="-325" dirty="0"/>
              <a:t>RECT</a:t>
            </a:r>
            <a:r>
              <a:rPr sz="3200" spc="-235" dirty="0"/>
              <a:t>I</a:t>
            </a:r>
            <a:r>
              <a:rPr sz="3200" spc="-245" dirty="0"/>
              <a:t>FIE</a:t>
            </a:r>
            <a:r>
              <a:rPr sz="3200" spc="-310" dirty="0"/>
              <a:t>R</a:t>
            </a:r>
            <a:r>
              <a:rPr sz="3200" b="0" spc="35" dirty="0">
                <a:latin typeface="Times New Roman"/>
                <a:cs typeface="Times New Roman"/>
              </a:rPr>
              <a:t> </a:t>
            </a:r>
            <a:r>
              <a:rPr sz="3200" spc="-590" dirty="0"/>
              <a:t>WI</a:t>
            </a:r>
            <a:r>
              <a:rPr sz="3200" spc="-470" dirty="0"/>
              <a:t>T</a:t>
            </a:r>
            <a:r>
              <a:rPr sz="3200" spc="-275" dirty="0"/>
              <a:t>H</a:t>
            </a:r>
            <a:r>
              <a:rPr sz="3200" b="0" spc="50" dirty="0">
                <a:latin typeface="Times New Roman"/>
                <a:cs typeface="Times New Roman"/>
              </a:rPr>
              <a:t> </a:t>
            </a:r>
            <a:r>
              <a:rPr sz="3200" spc="-120" dirty="0"/>
              <a:t>A</a:t>
            </a:r>
            <a:r>
              <a:rPr sz="3200" b="0" spc="55" dirty="0">
                <a:latin typeface="Times New Roman"/>
                <a:cs typeface="Times New Roman"/>
              </a:rPr>
              <a:t> </a:t>
            </a:r>
            <a:r>
              <a:rPr sz="3200" spc="-260" dirty="0"/>
              <a:t>RESERVO</a:t>
            </a:r>
            <a:r>
              <a:rPr sz="3200" spc="-180" dirty="0"/>
              <a:t>I</a:t>
            </a:r>
            <a:r>
              <a:rPr sz="3200" spc="-235" dirty="0"/>
              <a:t>R</a:t>
            </a:r>
            <a:r>
              <a:rPr sz="3200" b="0" spc="40" dirty="0">
                <a:latin typeface="Times New Roman"/>
                <a:cs typeface="Times New Roman"/>
              </a:rPr>
              <a:t> </a:t>
            </a:r>
            <a:r>
              <a:rPr sz="3200" spc="-265" dirty="0"/>
              <a:t>CAPACITOR</a:t>
            </a:r>
            <a:endParaRPr sz="3200">
              <a:latin typeface="Times New Roman"/>
              <a:cs typeface="Times New Roman"/>
            </a:endParaRP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569964" y="1991867"/>
            <a:ext cx="4783835" cy="2874263"/>
          </a:xfrm>
          <a:prstGeom prst="rect">
            <a:avLst/>
          </a:prstGeom>
        </p:spPr>
      </p:pic>
      <p:pic>
        <p:nvPicPr>
          <p:cNvPr id="4" name="object 4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380744" y="2218944"/>
            <a:ext cx="3767327" cy="1836419"/>
          </a:xfrm>
          <a:prstGeom prst="rect">
            <a:avLst/>
          </a:prstGeom>
        </p:spPr>
      </p:pic>
      <p:sp>
        <p:nvSpPr>
          <p:cNvPr id="5" name="object 5"/>
          <p:cNvSpPr txBox="1"/>
          <p:nvPr/>
        </p:nvSpPr>
        <p:spPr>
          <a:xfrm>
            <a:off x="1522857" y="4401388"/>
            <a:ext cx="3234690" cy="57531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sz="1800" b="1" dirty="0">
                <a:solidFill>
                  <a:srgbClr val="FF0000"/>
                </a:solidFill>
                <a:latin typeface="Calibri"/>
                <a:cs typeface="Calibri"/>
              </a:rPr>
              <a:t>Half</a:t>
            </a:r>
            <a:r>
              <a:rPr sz="1800" b="1" spc="-10" dirty="0">
                <a:solidFill>
                  <a:srgbClr val="FF0000"/>
                </a:solidFill>
                <a:latin typeface="Calibri"/>
                <a:cs typeface="Calibri"/>
              </a:rPr>
              <a:t> </a:t>
            </a:r>
            <a:r>
              <a:rPr sz="1800" b="1" spc="-20" dirty="0">
                <a:solidFill>
                  <a:srgbClr val="FF0000"/>
                </a:solidFill>
                <a:latin typeface="Calibri"/>
                <a:cs typeface="Calibri"/>
              </a:rPr>
              <a:t>wave</a:t>
            </a:r>
            <a:r>
              <a:rPr sz="1800" b="1" spc="-15" dirty="0">
                <a:solidFill>
                  <a:srgbClr val="FF0000"/>
                </a:solidFill>
                <a:latin typeface="Calibri"/>
                <a:cs typeface="Calibri"/>
              </a:rPr>
              <a:t> </a:t>
            </a:r>
            <a:r>
              <a:rPr sz="1800" b="1" spc="-5" dirty="0">
                <a:solidFill>
                  <a:srgbClr val="FF0000"/>
                </a:solidFill>
                <a:latin typeface="Calibri"/>
                <a:cs typeface="Calibri"/>
              </a:rPr>
              <a:t>Rectifier</a:t>
            </a:r>
            <a:r>
              <a:rPr sz="1800" b="1" spc="-40" dirty="0">
                <a:solidFill>
                  <a:srgbClr val="FF0000"/>
                </a:solidFill>
                <a:latin typeface="Calibri"/>
                <a:cs typeface="Calibri"/>
              </a:rPr>
              <a:t> </a:t>
            </a:r>
            <a:r>
              <a:rPr sz="1800" b="1" spc="-5" dirty="0">
                <a:solidFill>
                  <a:srgbClr val="FF0000"/>
                </a:solidFill>
                <a:latin typeface="Calibri"/>
                <a:cs typeface="Calibri"/>
              </a:rPr>
              <a:t>with</a:t>
            </a:r>
            <a:r>
              <a:rPr sz="1800" b="1" spc="-20" dirty="0">
                <a:solidFill>
                  <a:srgbClr val="FF0000"/>
                </a:solidFill>
                <a:latin typeface="Calibri"/>
                <a:cs typeface="Calibri"/>
              </a:rPr>
              <a:t> </a:t>
            </a:r>
            <a:r>
              <a:rPr sz="1800" b="1" spc="-10" dirty="0">
                <a:solidFill>
                  <a:srgbClr val="FF0000"/>
                </a:solidFill>
                <a:latin typeface="Calibri"/>
                <a:cs typeface="Calibri"/>
              </a:rPr>
              <a:t>Reservoir</a:t>
            </a:r>
            <a:endParaRPr sz="1800">
              <a:latin typeface="Calibri"/>
              <a:cs typeface="Calibri"/>
            </a:endParaRPr>
          </a:p>
          <a:p>
            <a:pPr marL="1905" algn="ctr">
              <a:lnSpc>
                <a:spcPct val="100000"/>
              </a:lnSpc>
              <a:spcBef>
                <a:spcPts val="5"/>
              </a:spcBef>
            </a:pPr>
            <a:r>
              <a:rPr sz="1800" b="1" spc="-5" dirty="0">
                <a:solidFill>
                  <a:srgbClr val="FF0000"/>
                </a:solidFill>
                <a:latin typeface="Calibri"/>
                <a:cs typeface="Calibri"/>
              </a:rPr>
              <a:t>Capacitor</a:t>
            </a:r>
            <a:endParaRPr sz="1800">
              <a:latin typeface="Calibri"/>
              <a:cs typeface="Calibri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7037956" y="5299965"/>
            <a:ext cx="346646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716280" marR="5080" indent="-704215">
              <a:lnSpc>
                <a:spcPct val="100000"/>
              </a:lnSpc>
              <a:spcBef>
                <a:spcPts val="100"/>
              </a:spcBef>
            </a:pPr>
            <a:r>
              <a:rPr sz="1800" b="1" spc="-20" dirty="0">
                <a:solidFill>
                  <a:srgbClr val="FF0000"/>
                </a:solidFill>
                <a:latin typeface="Calibri"/>
                <a:cs typeface="Calibri"/>
              </a:rPr>
              <a:t>Voltage</a:t>
            </a:r>
            <a:r>
              <a:rPr sz="1800" b="1" spc="-45" dirty="0">
                <a:solidFill>
                  <a:srgbClr val="FF0000"/>
                </a:solidFill>
                <a:latin typeface="Calibri"/>
                <a:cs typeface="Calibri"/>
              </a:rPr>
              <a:t> </a:t>
            </a:r>
            <a:r>
              <a:rPr sz="1800" b="1" spc="-15" dirty="0">
                <a:solidFill>
                  <a:srgbClr val="FF0000"/>
                </a:solidFill>
                <a:latin typeface="Calibri"/>
                <a:cs typeface="Calibri"/>
              </a:rPr>
              <a:t>waveforms</a:t>
            </a:r>
            <a:r>
              <a:rPr sz="1800" b="1" spc="-30" dirty="0">
                <a:solidFill>
                  <a:srgbClr val="FF0000"/>
                </a:solidFill>
                <a:latin typeface="Calibri"/>
                <a:cs typeface="Calibri"/>
              </a:rPr>
              <a:t> </a:t>
            </a:r>
            <a:r>
              <a:rPr sz="1800" b="1" spc="-10" dirty="0">
                <a:solidFill>
                  <a:srgbClr val="FF0000"/>
                </a:solidFill>
                <a:latin typeface="Calibri"/>
                <a:cs typeface="Calibri"/>
              </a:rPr>
              <a:t>at </a:t>
            </a:r>
            <a:r>
              <a:rPr sz="1800" b="1" spc="-5" dirty="0">
                <a:solidFill>
                  <a:srgbClr val="FF0000"/>
                </a:solidFill>
                <a:latin typeface="Calibri"/>
                <a:cs typeface="Calibri"/>
              </a:rPr>
              <a:t>various</a:t>
            </a:r>
            <a:r>
              <a:rPr sz="1800" b="1" spc="-45" dirty="0">
                <a:solidFill>
                  <a:srgbClr val="FF0000"/>
                </a:solidFill>
                <a:latin typeface="Calibri"/>
                <a:cs typeface="Calibri"/>
              </a:rPr>
              <a:t> </a:t>
            </a:r>
            <a:r>
              <a:rPr sz="1800" b="1" dirty="0">
                <a:solidFill>
                  <a:srgbClr val="FF0000"/>
                </a:solidFill>
                <a:latin typeface="Calibri"/>
                <a:cs typeface="Calibri"/>
              </a:rPr>
              <a:t>points </a:t>
            </a:r>
            <a:r>
              <a:rPr sz="1800" b="1" spc="-390" dirty="0">
                <a:solidFill>
                  <a:srgbClr val="FF0000"/>
                </a:solidFill>
                <a:latin typeface="Calibri"/>
                <a:cs typeface="Calibri"/>
              </a:rPr>
              <a:t> </a:t>
            </a:r>
            <a:r>
              <a:rPr sz="1800" b="1" dirty="0">
                <a:solidFill>
                  <a:srgbClr val="FF0000"/>
                </a:solidFill>
                <a:latin typeface="Calibri"/>
                <a:cs typeface="Calibri"/>
              </a:rPr>
              <a:t>in</a:t>
            </a:r>
            <a:r>
              <a:rPr sz="1800" b="1" spc="-10" dirty="0">
                <a:solidFill>
                  <a:srgbClr val="FF0000"/>
                </a:solidFill>
                <a:latin typeface="Calibri"/>
                <a:cs typeface="Calibri"/>
              </a:rPr>
              <a:t> Half-wave</a:t>
            </a:r>
            <a:r>
              <a:rPr sz="1800" b="1" spc="-25" dirty="0">
                <a:solidFill>
                  <a:srgbClr val="FF0000"/>
                </a:solidFill>
                <a:latin typeface="Calibri"/>
                <a:cs typeface="Calibri"/>
              </a:rPr>
              <a:t> </a:t>
            </a:r>
            <a:r>
              <a:rPr sz="1800" b="1" spc="-10" dirty="0">
                <a:solidFill>
                  <a:srgbClr val="FF0000"/>
                </a:solidFill>
                <a:latin typeface="Calibri"/>
                <a:cs typeface="Calibri"/>
              </a:rPr>
              <a:t>Rectifier</a:t>
            </a:r>
            <a:endParaRPr sz="1800">
              <a:latin typeface="Calibri"/>
              <a:cs typeface="Calibri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0" y="6528816"/>
            <a:ext cx="12192000" cy="329565"/>
          </a:xfrm>
          <a:custGeom>
            <a:avLst/>
            <a:gdLst/>
            <a:ahLst/>
            <a:cxnLst/>
            <a:rect l="l" t="t" r="r" b="b"/>
            <a:pathLst>
              <a:path w="12192000" h="329565">
                <a:moveTo>
                  <a:pt x="12192000" y="0"/>
                </a:moveTo>
                <a:lnTo>
                  <a:pt x="0" y="0"/>
                </a:lnTo>
                <a:lnTo>
                  <a:pt x="0" y="329182"/>
                </a:lnTo>
                <a:lnTo>
                  <a:pt x="12192000" y="329182"/>
                </a:lnTo>
                <a:lnTo>
                  <a:pt x="1219200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46064915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568553" y="921258"/>
            <a:ext cx="974915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spc="-225" dirty="0"/>
              <a:t>OPERATION</a:t>
            </a:r>
            <a:r>
              <a:rPr sz="2400" spc="-60" dirty="0"/>
              <a:t> </a:t>
            </a:r>
            <a:r>
              <a:rPr sz="2400" spc="-180" dirty="0"/>
              <a:t>OF</a:t>
            </a:r>
            <a:r>
              <a:rPr sz="2400" spc="-55" dirty="0"/>
              <a:t> </a:t>
            </a:r>
            <a:r>
              <a:rPr sz="2400" spc="-90" dirty="0"/>
              <a:t>HALF</a:t>
            </a:r>
            <a:r>
              <a:rPr sz="2400" spc="-60" dirty="0"/>
              <a:t> </a:t>
            </a:r>
            <a:r>
              <a:rPr sz="2400" spc="-200" dirty="0"/>
              <a:t>WAVE</a:t>
            </a:r>
            <a:r>
              <a:rPr sz="2400" spc="-25" dirty="0"/>
              <a:t> </a:t>
            </a:r>
            <a:r>
              <a:rPr sz="2400" spc="-215" dirty="0"/>
              <a:t>RECTIFIER</a:t>
            </a:r>
            <a:r>
              <a:rPr sz="2400" spc="-65" dirty="0"/>
              <a:t> </a:t>
            </a:r>
            <a:r>
              <a:rPr sz="2400" spc="-365" dirty="0"/>
              <a:t>WITH</a:t>
            </a:r>
            <a:r>
              <a:rPr sz="2400" spc="-50" dirty="0"/>
              <a:t> </a:t>
            </a:r>
            <a:r>
              <a:rPr sz="2400" spc="-90" dirty="0"/>
              <a:t>A</a:t>
            </a:r>
            <a:r>
              <a:rPr sz="2400" spc="-55" dirty="0"/>
              <a:t> </a:t>
            </a:r>
            <a:r>
              <a:rPr sz="2400" spc="-190" dirty="0"/>
              <a:t>RESERVOIR</a:t>
            </a:r>
            <a:r>
              <a:rPr sz="2400" spc="-50" dirty="0"/>
              <a:t> </a:t>
            </a:r>
            <a:r>
              <a:rPr sz="2400" spc="-200" dirty="0"/>
              <a:t>CAPACITOR</a:t>
            </a:r>
            <a:endParaRPr sz="2400"/>
          </a:p>
        </p:txBody>
      </p:sp>
      <p:sp>
        <p:nvSpPr>
          <p:cNvPr id="3" name="object 3"/>
          <p:cNvSpPr txBox="1"/>
          <p:nvPr/>
        </p:nvSpPr>
        <p:spPr>
          <a:xfrm>
            <a:off x="397257" y="5345429"/>
            <a:ext cx="8904605" cy="92646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16839">
              <a:lnSpc>
                <a:spcPct val="100000"/>
              </a:lnSpc>
              <a:spcBef>
                <a:spcPts val="100"/>
              </a:spcBef>
            </a:pPr>
            <a:r>
              <a:rPr sz="1800" spc="-5" dirty="0">
                <a:solidFill>
                  <a:srgbClr val="C00000"/>
                </a:solidFill>
                <a:latin typeface="Cambria Math"/>
                <a:cs typeface="Cambria Math"/>
              </a:rPr>
              <a:t>𝑪𝒉𝒂𝒓𝒈𝒊𝒏𝒈</a:t>
            </a:r>
            <a:r>
              <a:rPr sz="1800" spc="-20" dirty="0">
                <a:solidFill>
                  <a:srgbClr val="C00000"/>
                </a:solidFill>
                <a:latin typeface="Cambria Math"/>
                <a:cs typeface="Cambria Math"/>
              </a:rPr>
              <a:t> </a:t>
            </a:r>
            <a:r>
              <a:rPr sz="1800" dirty="0">
                <a:solidFill>
                  <a:srgbClr val="C00000"/>
                </a:solidFill>
                <a:latin typeface="Cambria Math"/>
                <a:cs typeface="Cambria Math"/>
              </a:rPr>
              <a:t>𝑻𝒊𝒎𝒆</a:t>
            </a:r>
            <a:r>
              <a:rPr sz="1800" spc="-15" dirty="0">
                <a:solidFill>
                  <a:srgbClr val="C00000"/>
                </a:solidFill>
                <a:latin typeface="Cambria Math"/>
                <a:cs typeface="Cambria Math"/>
              </a:rPr>
              <a:t> </a:t>
            </a:r>
            <a:r>
              <a:rPr sz="1800" spc="-5" dirty="0">
                <a:solidFill>
                  <a:srgbClr val="C00000"/>
                </a:solidFill>
                <a:latin typeface="Cambria Math"/>
                <a:cs typeface="Cambria Math"/>
              </a:rPr>
              <a:t>𝑪𝒐𝒏𝒔𝒕𝒂𝒏𝒕</a:t>
            </a:r>
            <a:r>
              <a:rPr sz="1800" spc="70" dirty="0">
                <a:solidFill>
                  <a:srgbClr val="C00000"/>
                </a:solidFill>
                <a:latin typeface="Cambria Math"/>
                <a:cs typeface="Cambria Math"/>
              </a:rPr>
              <a:t> </a:t>
            </a:r>
            <a:r>
              <a:rPr sz="1800" dirty="0">
                <a:solidFill>
                  <a:srgbClr val="C00000"/>
                </a:solidFill>
                <a:latin typeface="Cambria Math"/>
                <a:cs typeface="Cambria Math"/>
              </a:rPr>
              <a:t>=</a:t>
            </a:r>
            <a:r>
              <a:rPr sz="1800" spc="95" dirty="0">
                <a:solidFill>
                  <a:srgbClr val="C00000"/>
                </a:solidFill>
                <a:latin typeface="Cambria Math"/>
                <a:cs typeface="Cambria Math"/>
              </a:rPr>
              <a:t> </a:t>
            </a:r>
            <a:r>
              <a:rPr sz="1800" spc="-5" dirty="0">
                <a:solidFill>
                  <a:srgbClr val="C00000"/>
                </a:solidFill>
                <a:latin typeface="Cambria Math"/>
                <a:cs typeface="Cambria Math"/>
              </a:rPr>
              <a:t>𝑺𝒆𝒓𝒊𝒆𝒔</a:t>
            </a:r>
            <a:r>
              <a:rPr sz="1800" spc="-15" dirty="0">
                <a:solidFill>
                  <a:srgbClr val="C00000"/>
                </a:solidFill>
                <a:latin typeface="Cambria Math"/>
                <a:cs typeface="Cambria Math"/>
              </a:rPr>
              <a:t> </a:t>
            </a:r>
            <a:r>
              <a:rPr sz="1800" spc="-5" dirty="0">
                <a:solidFill>
                  <a:srgbClr val="C00000"/>
                </a:solidFill>
                <a:latin typeface="Cambria Math"/>
                <a:cs typeface="Cambria Math"/>
              </a:rPr>
              <a:t>𝒓𝒆𝒔𝒊𝒔𝒕𝒂𝒏𝒄𝒆</a:t>
            </a:r>
            <a:r>
              <a:rPr sz="1800" spc="-25" dirty="0">
                <a:solidFill>
                  <a:srgbClr val="C00000"/>
                </a:solidFill>
                <a:latin typeface="Cambria Math"/>
                <a:cs typeface="Cambria Math"/>
              </a:rPr>
              <a:t> </a:t>
            </a:r>
            <a:r>
              <a:rPr sz="1800" dirty="0">
                <a:solidFill>
                  <a:srgbClr val="C00000"/>
                </a:solidFill>
                <a:latin typeface="Cambria Math"/>
                <a:cs typeface="Cambria Math"/>
              </a:rPr>
              <a:t>×</a:t>
            </a:r>
            <a:r>
              <a:rPr sz="1800" spc="-5" dirty="0">
                <a:solidFill>
                  <a:srgbClr val="C00000"/>
                </a:solidFill>
                <a:latin typeface="Cambria Math"/>
                <a:cs typeface="Cambria Math"/>
              </a:rPr>
              <a:t> 𝑪𝒂𝒑𝒂𝒄𝒊𝒕𝒂𝒏𝒄𝒆</a:t>
            </a:r>
            <a:endParaRPr sz="1800">
              <a:latin typeface="Cambria Math"/>
              <a:cs typeface="Cambria Math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2350">
              <a:latin typeface="Cambria Math"/>
              <a:cs typeface="Cambria Math"/>
            </a:endParaRPr>
          </a:p>
          <a:p>
            <a:pPr marL="12700">
              <a:lnSpc>
                <a:spcPct val="100000"/>
              </a:lnSpc>
            </a:pPr>
            <a:r>
              <a:rPr sz="1800" spc="-5" dirty="0">
                <a:solidFill>
                  <a:srgbClr val="C00000"/>
                </a:solidFill>
                <a:latin typeface="Cambria Math"/>
                <a:cs typeface="Cambria Math"/>
              </a:rPr>
              <a:t>𝑺𝒆𝒓𝒊𝒆𝒔</a:t>
            </a:r>
            <a:r>
              <a:rPr sz="1800" spc="-10" dirty="0">
                <a:solidFill>
                  <a:srgbClr val="C00000"/>
                </a:solidFill>
                <a:latin typeface="Cambria Math"/>
                <a:cs typeface="Cambria Math"/>
              </a:rPr>
              <a:t> </a:t>
            </a:r>
            <a:r>
              <a:rPr sz="1800" spc="-5" dirty="0">
                <a:solidFill>
                  <a:srgbClr val="C00000"/>
                </a:solidFill>
                <a:latin typeface="Cambria Math"/>
                <a:cs typeface="Cambria Math"/>
              </a:rPr>
              <a:t>𝒓𝒆𝒔𝒊𝒔𝒕𝒂𝒏𝒄𝒆</a:t>
            </a:r>
            <a:r>
              <a:rPr sz="1800" spc="90" dirty="0">
                <a:solidFill>
                  <a:srgbClr val="C00000"/>
                </a:solidFill>
                <a:latin typeface="Cambria Math"/>
                <a:cs typeface="Cambria Math"/>
              </a:rPr>
              <a:t> </a:t>
            </a:r>
            <a:r>
              <a:rPr sz="1800" dirty="0">
                <a:solidFill>
                  <a:srgbClr val="C00000"/>
                </a:solidFill>
                <a:latin typeface="Cambria Math"/>
                <a:cs typeface="Cambria Math"/>
              </a:rPr>
              <a:t>=</a:t>
            </a:r>
            <a:r>
              <a:rPr sz="1800" spc="100" dirty="0">
                <a:solidFill>
                  <a:srgbClr val="C00000"/>
                </a:solidFill>
                <a:latin typeface="Cambria Math"/>
                <a:cs typeface="Cambria Math"/>
              </a:rPr>
              <a:t> </a:t>
            </a:r>
            <a:r>
              <a:rPr sz="1800" spc="-5" dirty="0">
                <a:solidFill>
                  <a:srgbClr val="C00000"/>
                </a:solidFill>
                <a:latin typeface="Cambria Math"/>
                <a:cs typeface="Cambria Math"/>
              </a:rPr>
              <a:t>𝑺𝒆𝒄𝒐𝒏𝒅𝒂𝒓𝒚</a:t>
            </a:r>
            <a:r>
              <a:rPr sz="1800" dirty="0">
                <a:solidFill>
                  <a:srgbClr val="C00000"/>
                </a:solidFill>
                <a:latin typeface="Cambria Math"/>
                <a:cs typeface="Cambria Math"/>
              </a:rPr>
              <a:t> </a:t>
            </a:r>
            <a:r>
              <a:rPr sz="1800" spc="-5" dirty="0">
                <a:solidFill>
                  <a:srgbClr val="C00000"/>
                </a:solidFill>
                <a:latin typeface="Cambria Math"/>
                <a:cs typeface="Cambria Math"/>
              </a:rPr>
              <a:t>𝒘𝒊𝒏𝒅𝒊𝒏𝒈</a:t>
            </a:r>
            <a:r>
              <a:rPr sz="1800" spc="-10" dirty="0">
                <a:solidFill>
                  <a:srgbClr val="C00000"/>
                </a:solidFill>
                <a:latin typeface="Cambria Math"/>
                <a:cs typeface="Cambria Math"/>
              </a:rPr>
              <a:t> </a:t>
            </a:r>
            <a:r>
              <a:rPr sz="1800" spc="-5" dirty="0">
                <a:solidFill>
                  <a:srgbClr val="C00000"/>
                </a:solidFill>
                <a:latin typeface="Cambria Math"/>
                <a:cs typeface="Cambria Math"/>
              </a:rPr>
              <a:t>𝒓𝒆𝒔𝒊𝒔𝒕𝒂𝒏𝒄𝒆</a:t>
            </a:r>
            <a:r>
              <a:rPr sz="1800" spc="-10" dirty="0">
                <a:solidFill>
                  <a:srgbClr val="C00000"/>
                </a:solidFill>
                <a:latin typeface="Cambria Math"/>
                <a:cs typeface="Cambria Math"/>
              </a:rPr>
              <a:t> </a:t>
            </a:r>
            <a:r>
              <a:rPr sz="1800" dirty="0">
                <a:solidFill>
                  <a:srgbClr val="C00000"/>
                </a:solidFill>
                <a:latin typeface="Cambria Math"/>
                <a:cs typeface="Cambria Math"/>
              </a:rPr>
              <a:t>+</a:t>
            </a:r>
            <a:r>
              <a:rPr sz="1800" spc="5" dirty="0">
                <a:solidFill>
                  <a:srgbClr val="C00000"/>
                </a:solidFill>
                <a:latin typeface="Cambria Math"/>
                <a:cs typeface="Cambria Math"/>
              </a:rPr>
              <a:t> </a:t>
            </a:r>
            <a:r>
              <a:rPr sz="1800" spc="-5" dirty="0">
                <a:solidFill>
                  <a:srgbClr val="C00000"/>
                </a:solidFill>
                <a:latin typeface="Cambria Math"/>
                <a:cs typeface="Cambria Math"/>
              </a:rPr>
              <a:t>𝑫𝒊𝒐𝒅𝒆 𝑭𝒐𝒓𝒘𝒂𝒓𝒅</a:t>
            </a:r>
            <a:r>
              <a:rPr sz="1800" dirty="0">
                <a:solidFill>
                  <a:srgbClr val="C00000"/>
                </a:solidFill>
                <a:latin typeface="Cambria Math"/>
                <a:cs typeface="Cambria Math"/>
              </a:rPr>
              <a:t> </a:t>
            </a:r>
            <a:r>
              <a:rPr sz="1800" spc="-5" dirty="0">
                <a:solidFill>
                  <a:srgbClr val="C00000"/>
                </a:solidFill>
                <a:latin typeface="Cambria Math"/>
                <a:cs typeface="Cambria Math"/>
              </a:rPr>
              <a:t>𝒓𝒆𝒔𝒊𝒔𝒕𝒂𝒏𝒄𝒆</a:t>
            </a:r>
            <a:endParaRPr sz="1800">
              <a:latin typeface="Cambria Math"/>
              <a:cs typeface="Cambria Math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4699254" y="3016757"/>
            <a:ext cx="43180" cy="756285"/>
          </a:xfrm>
          <a:custGeom>
            <a:avLst/>
            <a:gdLst/>
            <a:ahLst/>
            <a:cxnLst/>
            <a:rect l="l" t="t" r="r" b="b"/>
            <a:pathLst>
              <a:path w="43179" h="756285">
                <a:moveTo>
                  <a:pt x="0" y="756031"/>
                </a:moveTo>
                <a:lnTo>
                  <a:pt x="0" y="0"/>
                </a:lnTo>
              </a:path>
              <a:path w="43179" h="756285">
                <a:moveTo>
                  <a:pt x="42672" y="756031"/>
                </a:moveTo>
                <a:lnTo>
                  <a:pt x="42672" y="0"/>
                </a:lnTo>
              </a:path>
            </a:pathLst>
          </a:custGeom>
          <a:ln w="28575">
            <a:solidFill>
              <a:srgbClr val="4471C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5" name="object 5"/>
          <p:cNvGrpSpPr/>
          <p:nvPr/>
        </p:nvGrpSpPr>
        <p:grpSpPr>
          <a:xfrm>
            <a:off x="4835842" y="2296413"/>
            <a:ext cx="4287520" cy="2474595"/>
            <a:chOff x="4835842" y="2296413"/>
            <a:chExt cx="4287520" cy="2474595"/>
          </a:xfrm>
        </p:grpSpPr>
        <p:sp>
          <p:nvSpPr>
            <p:cNvPr id="6" name="object 6"/>
            <p:cNvSpPr/>
            <p:nvPr/>
          </p:nvSpPr>
          <p:spPr>
            <a:xfrm>
              <a:off x="8910065" y="2887217"/>
              <a:ext cx="198755" cy="1342390"/>
            </a:xfrm>
            <a:custGeom>
              <a:avLst/>
              <a:gdLst/>
              <a:ahLst/>
              <a:cxnLst/>
              <a:rect l="l" t="t" r="r" b="b"/>
              <a:pathLst>
                <a:path w="198754" h="1342389">
                  <a:moveTo>
                    <a:pt x="13716" y="92964"/>
                  </a:moveTo>
                  <a:lnTo>
                    <a:pt x="191135" y="301117"/>
                  </a:lnTo>
                </a:path>
                <a:path w="198754" h="1342389">
                  <a:moveTo>
                    <a:pt x="191135" y="300228"/>
                  </a:moveTo>
                  <a:lnTo>
                    <a:pt x="13716" y="480187"/>
                  </a:lnTo>
                </a:path>
                <a:path w="198754" h="1342389">
                  <a:moveTo>
                    <a:pt x="21336" y="429768"/>
                  </a:moveTo>
                  <a:lnTo>
                    <a:pt x="198755" y="637921"/>
                  </a:lnTo>
                </a:path>
                <a:path w="198754" h="1342389">
                  <a:moveTo>
                    <a:pt x="191135" y="641604"/>
                  </a:moveTo>
                  <a:lnTo>
                    <a:pt x="13716" y="821563"/>
                  </a:lnTo>
                </a:path>
                <a:path w="198754" h="1342389">
                  <a:moveTo>
                    <a:pt x="7620" y="821436"/>
                  </a:moveTo>
                  <a:lnTo>
                    <a:pt x="185039" y="1029589"/>
                  </a:lnTo>
                </a:path>
                <a:path w="198754" h="1342389">
                  <a:moveTo>
                    <a:pt x="109982" y="0"/>
                  </a:moveTo>
                  <a:lnTo>
                    <a:pt x="7620" y="95758"/>
                  </a:lnTo>
                </a:path>
                <a:path w="198754" h="1342389">
                  <a:moveTo>
                    <a:pt x="177419" y="1001268"/>
                  </a:moveTo>
                  <a:lnTo>
                    <a:pt x="0" y="1181227"/>
                  </a:lnTo>
                </a:path>
                <a:path w="198754" h="1342389">
                  <a:moveTo>
                    <a:pt x="0" y="1190244"/>
                  </a:moveTo>
                  <a:lnTo>
                    <a:pt x="109220" y="1342009"/>
                  </a:lnTo>
                </a:path>
              </a:pathLst>
            </a:custGeom>
            <a:ln w="28575">
              <a:solidFill>
                <a:srgbClr val="4471C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6917438" y="2317241"/>
              <a:ext cx="2082164" cy="0"/>
            </a:xfrm>
            <a:custGeom>
              <a:avLst/>
              <a:gdLst/>
              <a:ahLst/>
              <a:cxnLst/>
              <a:rect l="l" t="t" r="r" b="b"/>
              <a:pathLst>
                <a:path w="2082165">
                  <a:moveTo>
                    <a:pt x="0" y="0"/>
                  </a:moveTo>
                  <a:lnTo>
                    <a:pt x="2081908" y="0"/>
                  </a:lnTo>
                </a:path>
              </a:pathLst>
            </a:custGeom>
            <a:ln w="28575">
              <a:solidFill>
                <a:srgbClr val="4471C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5017769" y="2359913"/>
              <a:ext cx="4005579" cy="2396490"/>
            </a:xfrm>
            <a:custGeom>
              <a:avLst/>
              <a:gdLst/>
              <a:ahLst/>
              <a:cxnLst/>
              <a:rect l="l" t="t" r="r" b="b"/>
              <a:pathLst>
                <a:path w="4005579" h="2396490">
                  <a:moveTo>
                    <a:pt x="3995928" y="540004"/>
                  </a:moveTo>
                  <a:lnTo>
                    <a:pt x="3995928" y="0"/>
                  </a:lnTo>
                </a:path>
                <a:path w="4005579" h="2396490">
                  <a:moveTo>
                    <a:pt x="4005072" y="2396236"/>
                  </a:moveTo>
                  <a:lnTo>
                    <a:pt x="4005072" y="1856232"/>
                  </a:lnTo>
                </a:path>
                <a:path w="4005579" h="2396490">
                  <a:moveTo>
                    <a:pt x="0" y="2295144"/>
                  </a:moveTo>
                  <a:lnTo>
                    <a:pt x="3996055" y="2295144"/>
                  </a:lnTo>
                </a:path>
              </a:pathLst>
            </a:custGeom>
            <a:ln w="28575">
              <a:solidFill>
                <a:srgbClr val="4471C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5017769" y="2317241"/>
              <a:ext cx="967105" cy="0"/>
            </a:xfrm>
            <a:custGeom>
              <a:avLst/>
              <a:gdLst/>
              <a:ahLst/>
              <a:cxnLst/>
              <a:rect l="l" t="t" r="r" b="b"/>
              <a:pathLst>
                <a:path w="967104">
                  <a:moveTo>
                    <a:pt x="0" y="0"/>
                  </a:moveTo>
                  <a:lnTo>
                    <a:pt x="966978" y="0"/>
                  </a:lnTo>
                </a:path>
              </a:pathLst>
            </a:custGeom>
            <a:ln w="28575">
              <a:solidFill>
                <a:srgbClr val="4471C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5017769" y="2317241"/>
              <a:ext cx="22860" cy="2348865"/>
            </a:xfrm>
            <a:custGeom>
              <a:avLst/>
              <a:gdLst/>
              <a:ahLst/>
              <a:cxnLst/>
              <a:rect l="l" t="t" r="r" b="b"/>
              <a:pathLst>
                <a:path w="22860" h="2348865">
                  <a:moveTo>
                    <a:pt x="22860" y="756031"/>
                  </a:moveTo>
                  <a:lnTo>
                    <a:pt x="22860" y="0"/>
                  </a:lnTo>
                </a:path>
                <a:path w="22860" h="2348865">
                  <a:moveTo>
                    <a:pt x="0" y="2348357"/>
                  </a:moveTo>
                  <a:lnTo>
                    <a:pt x="0" y="1484376"/>
                  </a:lnTo>
                </a:path>
              </a:pathLst>
            </a:custGeom>
            <a:ln w="28575">
              <a:solidFill>
                <a:srgbClr val="4471C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4850129" y="3071621"/>
              <a:ext cx="215265" cy="716280"/>
            </a:xfrm>
            <a:custGeom>
              <a:avLst/>
              <a:gdLst/>
              <a:ahLst/>
              <a:cxnLst/>
              <a:rect l="l" t="t" r="r" b="b"/>
              <a:pathLst>
                <a:path w="215264" h="716279">
                  <a:moveTo>
                    <a:pt x="181483" y="0"/>
                  </a:moveTo>
                  <a:lnTo>
                    <a:pt x="115746" y="14616"/>
                  </a:lnTo>
                  <a:lnTo>
                    <a:pt x="58594" y="30162"/>
                  </a:lnTo>
                  <a:lnTo>
                    <a:pt x="18659" y="47613"/>
                  </a:lnTo>
                  <a:lnTo>
                    <a:pt x="4572" y="67945"/>
                  </a:lnTo>
                  <a:lnTo>
                    <a:pt x="35302" y="97381"/>
                  </a:lnTo>
                  <a:lnTo>
                    <a:pt x="100679" y="133413"/>
                  </a:lnTo>
                  <a:lnTo>
                    <a:pt x="165627" y="163921"/>
                  </a:lnTo>
                  <a:lnTo>
                    <a:pt x="195072" y="176784"/>
                  </a:lnTo>
                </a:path>
                <a:path w="215264" h="716279">
                  <a:moveTo>
                    <a:pt x="181483" y="179832"/>
                  </a:moveTo>
                  <a:lnTo>
                    <a:pt x="115746" y="194448"/>
                  </a:lnTo>
                  <a:lnTo>
                    <a:pt x="58594" y="209994"/>
                  </a:lnTo>
                  <a:lnTo>
                    <a:pt x="18659" y="227445"/>
                  </a:lnTo>
                  <a:lnTo>
                    <a:pt x="4572" y="247777"/>
                  </a:lnTo>
                  <a:lnTo>
                    <a:pt x="35302" y="277213"/>
                  </a:lnTo>
                  <a:lnTo>
                    <a:pt x="100679" y="313245"/>
                  </a:lnTo>
                  <a:lnTo>
                    <a:pt x="165627" y="343753"/>
                  </a:lnTo>
                  <a:lnTo>
                    <a:pt x="195072" y="356616"/>
                  </a:lnTo>
                </a:path>
                <a:path w="215264" h="716279">
                  <a:moveTo>
                    <a:pt x="201295" y="359664"/>
                  </a:moveTo>
                  <a:lnTo>
                    <a:pt x="135558" y="374280"/>
                  </a:lnTo>
                  <a:lnTo>
                    <a:pt x="78406" y="389826"/>
                  </a:lnTo>
                  <a:lnTo>
                    <a:pt x="38471" y="407277"/>
                  </a:lnTo>
                  <a:lnTo>
                    <a:pt x="24384" y="427609"/>
                  </a:lnTo>
                  <a:lnTo>
                    <a:pt x="55114" y="457045"/>
                  </a:lnTo>
                  <a:lnTo>
                    <a:pt x="120491" y="493077"/>
                  </a:lnTo>
                  <a:lnTo>
                    <a:pt x="185439" y="523585"/>
                  </a:lnTo>
                  <a:lnTo>
                    <a:pt x="214884" y="536448"/>
                  </a:lnTo>
                </a:path>
                <a:path w="215264" h="716279">
                  <a:moveTo>
                    <a:pt x="176911" y="537972"/>
                  </a:moveTo>
                  <a:lnTo>
                    <a:pt x="111174" y="552705"/>
                  </a:lnTo>
                  <a:lnTo>
                    <a:pt x="54022" y="568404"/>
                  </a:lnTo>
                  <a:lnTo>
                    <a:pt x="14087" y="586031"/>
                  </a:lnTo>
                  <a:lnTo>
                    <a:pt x="0" y="606552"/>
                  </a:lnTo>
                  <a:lnTo>
                    <a:pt x="30730" y="636234"/>
                  </a:lnTo>
                  <a:lnTo>
                    <a:pt x="96107" y="672560"/>
                  </a:lnTo>
                  <a:lnTo>
                    <a:pt x="161055" y="703314"/>
                  </a:lnTo>
                  <a:lnTo>
                    <a:pt x="190500" y="716280"/>
                  </a:lnTo>
                </a:path>
              </a:pathLst>
            </a:custGeom>
            <a:ln w="28575">
              <a:solidFill>
                <a:srgbClr val="2E528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2" name="object 12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8916670" y="2296413"/>
              <a:ext cx="157480" cy="155956"/>
            </a:xfrm>
            <a:prstGeom prst="rect">
              <a:avLst/>
            </a:prstGeom>
          </p:spPr>
        </p:pic>
        <p:pic>
          <p:nvPicPr>
            <p:cNvPr id="13" name="object 1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8916670" y="4605273"/>
              <a:ext cx="157480" cy="155956"/>
            </a:xfrm>
            <a:prstGeom prst="rect">
              <a:avLst/>
            </a:prstGeom>
          </p:spPr>
        </p:pic>
        <p:sp>
          <p:nvSpPr>
            <p:cNvPr id="14" name="object 14"/>
            <p:cNvSpPr/>
            <p:nvPr/>
          </p:nvSpPr>
          <p:spPr>
            <a:xfrm>
              <a:off x="5235701" y="2942081"/>
              <a:ext cx="401320" cy="480059"/>
            </a:xfrm>
            <a:custGeom>
              <a:avLst/>
              <a:gdLst/>
              <a:ahLst/>
              <a:cxnLst/>
              <a:rect l="l" t="t" r="r" b="b"/>
              <a:pathLst>
                <a:path w="401320" h="480060">
                  <a:moveTo>
                    <a:pt x="0" y="473710"/>
                  </a:moveTo>
                  <a:lnTo>
                    <a:pt x="17427" y="409153"/>
                  </a:lnTo>
                  <a:lnTo>
                    <a:pt x="34872" y="345672"/>
                  </a:lnTo>
                  <a:lnTo>
                    <a:pt x="52348" y="284339"/>
                  </a:lnTo>
                  <a:lnTo>
                    <a:pt x="69866" y="226230"/>
                  </a:lnTo>
                  <a:lnTo>
                    <a:pt x="87439" y="172420"/>
                  </a:lnTo>
                  <a:lnTo>
                    <a:pt x="105078" y="123982"/>
                  </a:lnTo>
                  <a:lnTo>
                    <a:pt x="122796" y="81992"/>
                  </a:lnTo>
                  <a:lnTo>
                    <a:pt x="140604" y="47525"/>
                  </a:lnTo>
                  <a:lnTo>
                    <a:pt x="176539" y="5454"/>
                  </a:lnTo>
                  <a:lnTo>
                    <a:pt x="194691" y="0"/>
                  </a:lnTo>
                  <a:lnTo>
                    <a:pt x="255079" y="75438"/>
                  </a:lnTo>
                  <a:lnTo>
                    <a:pt x="322802" y="240411"/>
                  </a:lnTo>
                  <a:lnTo>
                    <a:pt x="377999" y="405193"/>
                  </a:lnTo>
                  <a:lnTo>
                    <a:pt x="400812" y="480060"/>
                  </a:lnTo>
                </a:path>
              </a:pathLst>
            </a:custGeom>
            <a:ln w="38100">
              <a:solidFill>
                <a:srgbClr val="6F2F9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5221985" y="2911601"/>
              <a:ext cx="792480" cy="1021715"/>
            </a:xfrm>
            <a:custGeom>
              <a:avLst/>
              <a:gdLst/>
              <a:ahLst/>
              <a:cxnLst/>
              <a:rect l="l" t="t" r="r" b="b"/>
              <a:pathLst>
                <a:path w="792479" h="1021714">
                  <a:moveTo>
                    <a:pt x="0" y="0"/>
                  </a:moveTo>
                  <a:lnTo>
                    <a:pt x="0" y="1021588"/>
                  </a:lnTo>
                </a:path>
                <a:path w="792479" h="1021714">
                  <a:moveTo>
                    <a:pt x="0" y="516636"/>
                  </a:moveTo>
                  <a:lnTo>
                    <a:pt x="791972" y="516636"/>
                  </a:lnTo>
                </a:path>
              </a:pathLst>
            </a:custGeom>
            <a:ln w="28575">
              <a:solidFill>
                <a:srgbClr val="ED7C3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6" name="object 16"/>
          <p:cNvGrpSpPr/>
          <p:nvPr/>
        </p:nvGrpSpPr>
        <p:grpSpPr>
          <a:xfrm>
            <a:off x="445199" y="2327909"/>
            <a:ext cx="4156075" cy="2484120"/>
            <a:chOff x="445199" y="2327909"/>
            <a:chExt cx="4156075" cy="2484120"/>
          </a:xfrm>
        </p:grpSpPr>
        <p:sp>
          <p:nvSpPr>
            <p:cNvPr id="17" name="object 17"/>
            <p:cNvSpPr/>
            <p:nvPr/>
          </p:nvSpPr>
          <p:spPr>
            <a:xfrm>
              <a:off x="2865882" y="2327909"/>
              <a:ext cx="1720850" cy="2380615"/>
            </a:xfrm>
            <a:custGeom>
              <a:avLst/>
              <a:gdLst/>
              <a:ahLst/>
              <a:cxnLst/>
              <a:rect l="l" t="t" r="r" b="b"/>
              <a:pathLst>
                <a:path w="1720850" h="2380615">
                  <a:moveTo>
                    <a:pt x="1546098" y="563880"/>
                  </a:moveTo>
                  <a:lnTo>
                    <a:pt x="1601260" y="569201"/>
                  </a:lnTo>
                  <a:lnTo>
                    <a:pt x="1649163" y="584021"/>
                  </a:lnTo>
                  <a:lnTo>
                    <a:pt x="1686933" y="606619"/>
                  </a:lnTo>
                  <a:lnTo>
                    <a:pt x="1711701" y="635276"/>
                  </a:lnTo>
                  <a:lnTo>
                    <a:pt x="1720596" y="668274"/>
                  </a:lnTo>
                </a:path>
                <a:path w="1720850" h="2380615">
                  <a:moveTo>
                    <a:pt x="1718945" y="672084"/>
                  </a:moveTo>
                  <a:lnTo>
                    <a:pt x="1673759" y="703887"/>
                  </a:lnTo>
                  <a:lnTo>
                    <a:pt x="1627878" y="723792"/>
                  </a:lnTo>
                  <a:lnTo>
                    <a:pt x="1584601" y="731236"/>
                  </a:lnTo>
                  <a:lnTo>
                    <a:pt x="1547224" y="725659"/>
                  </a:lnTo>
                  <a:lnTo>
                    <a:pt x="1519047" y="706501"/>
                  </a:lnTo>
                </a:path>
                <a:path w="1720850" h="2380615">
                  <a:moveTo>
                    <a:pt x="1546098" y="729996"/>
                  </a:moveTo>
                  <a:lnTo>
                    <a:pt x="1601260" y="735275"/>
                  </a:lnTo>
                  <a:lnTo>
                    <a:pt x="1649163" y="749978"/>
                  </a:lnTo>
                  <a:lnTo>
                    <a:pt x="1686933" y="772405"/>
                  </a:lnTo>
                  <a:lnTo>
                    <a:pt x="1711701" y="800855"/>
                  </a:lnTo>
                  <a:lnTo>
                    <a:pt x="1720596" y="833628"/>
                  </a:lnTo>
                </a:path>
                <a:path w="1720850" h="2380615">
                  <a:moveTo>
                    <a:pt x="1718945" y="837946"/>
                  </a:moveTo>
                  <a:lnTo>
                    <a:pt x="1673759" y="869762"/>
                  </a:lnTo>
                  <a:lnTo>
                    <a:pt x="1627878" y="889690"/>
                  </a:lnTo>
                  <a:lnTo>
                    <a:pt x="1584601" y="897153"/>
                  </a:lnTo>
                  <a:lnTo>
                    <a:pt x="1547224" y="891570"/>
                  </a:lnTo>
                  <a:lnTo>
                    <a:pt x="1519047" y="872363"/>
                  </a:lnTo>
                </a:path>
                <a:path w="1720850" h="2380615">
                  <a:moveTo>
                    <a:pt x="1540764" y="891540"/>
                  </a:moveTo>
                  <a:lnTo>
                    <a:pt x="1595701" y="896861"/>
                  </a:lnTo>
                  <a:lnTo>
                    <a:pt x="1643396" y="911681"/>
                  </a:lnTo>
                  <a:lnTo>
                    <a:pt x="1680996" y="934279"/>
                  </a:lnTo>
                  <a:lnTo>
                    <a:pt x="1705648" y="962936"/>
                  </a:lnTo>
                  <a:lnTo>
                    <a:pt x="1714500" y="995934"/>
                  </a:lnTo>
                </a:path>
                <a:path w="1720850" h="2380615">
                  <a:moveTo>
                    <a:pt x="1713230" y="999998"/>
                  </a:moveTo>
                  <a:lnTo>
                    <a:pt x="1668057" y="1031801"/>
                  </a:lnTo>
                  <a:lnTo>
                    <a:pt x="1622208" y="1051706"/>
                  </a:lnTo>
                  <a:lnTo>
                    <a:pt x="1578968" y="1059150"/>
                  </a:lnTo>
                  <a:lnTo>
                    <a:pt x="1541623" y="1053573"/>
                  </a:lnTo>
                  <a:lnTo>
                    <a:pt x="1513459" y="1034415"/>
                  </a:lnTo>
                </a:path>
                <a:path w="1720850" h="2380615">
                  <a:moveTo>
                    <a:pt x="1546098" y="1042416"/>
                  </a:moveTo>
                  <a:lnTo>
                    <a:pt x="1601260" y="1047695"/>
                  </a:lnTo>
                  <a:lnTo>
                    <a:pt x="1649163" y="1062398"/>
                  </a:lnTo>
                  <a:lnTo>
                    <a:pt x="1686933" y="1084825"/>
                  </a:lnTo>
                  <a:lnTo>
                    <a:pt x="1711701" y="1113275"/>
                  </a:lnTo>
                  <a:lnTo>
                    <a:pt x="1720596" y="1146048"/>
                  </a:lnTo>
                </a:path>
                <a:path w="1720850" h="2380615">
                  <a:moveTo>
                    <a:pt x="1718945" y="1150747"/>
                  </a:moveTo>
                  <a:lnTo>
                    <a:pt x="1673759" y="1182550"/>
                  </a:lnTo>
                  <a:lnTo>
                    <a:pt x="1627878" y="1202455"/>
                  </a:lnTo>
                  <a:lnTo>
                    <a:pt x="1584601" y="1209899"/>
                  </a:lnTo>
                  <a:lnTo>
                    <a:pt x="1547224" y="1204322"/>
                  </a:lnTo>
                  <a:lnTo>
                    <a:pt x="1519047" y="1185164"/>
                  </a:lnTo>
                </a:path>
                <a:path w="1720850" h="2380615">
                  <a:moveTo>
                    <a:pt x="1546098" y="1222248"/>
                  </a:moveTo>
                  <a:lnTo>
                    <a:pt x="1601260" y="1227569"/>
                  </a:lnTo>
                  <a:lnTo>
                    <a:pt x="1649163" y="1242389"/>
                  </a:lnTo>
                  <a:lnTo>
                    <a:pt x="1686933" y="1264987"/>
                  </a:lnTo>
                  <a:lnTo>
                    <a:pt x="1711701" y="1293644"/>
                  </a:lnTo>
                  <a:lnTo>
                    <a:pt x="1720596" y="1326642"/>
                  </a:lnTo>
                </a:path>
                <a:path w="1720850" h="2380615">
                  <a:moveTo>
                    <a:pt x="1718945" y="1330706"/>
                  </a:moveTo>
                  <a:lnTo>
                    <a:pt x="1673759" y="1362509"/>
                  </a:lnTo>
                  <a:lnTo>
                    <a:pt x="1627878" y="1382414"/>
                  </a:lnTo>
                  <a:lnTo>
                    <a:pt x="1584601" y="1389858"/>
                  </a:lnTo>
                  <a:lnTo>
                    <a:pt x="1547224" y="1384281"/>
                  </a:lnTo>
                  <a:lnTo>
                    <a:pt x="1519047" y="1365123"/>
                  </a:lnTo>
                </a:path>
                <a:path w="1720850" h="2380615">
                  <a:moveTo>
                    <a:pt x="1540764" y="1383792"/>
                  </a:moveTo>
                  <a:lnTo>
                    <a:pt x="1595701" y="1389113"/>
                  </a:lnTo>
                  <a:lnTo>
                    <a:pt x="1643396" y="1403933"/>
                  </a:lnTo>
                  <a:lnTo>
                    <a:pt x="1680996" y="1426531"/>
                  </a:lnTo>
                  <a:lnTo>
                    <a:pt x="1705648" y="1455188"/>
                  </a:lnTo>
                  <a:lnTo>
                    <a:pt x="1714500" y="1488186"/>
                  </a:lnTo>
                </a:path>
                <a:path w="1720850" h="2380615">
                  <a:moveTo>
                    <a:pt x="1713230" y="1492758"/>
                  </a:moveTo>
                  <a:lnTo>
                    <a:pt x="1668057" y="1524561"/>
                  </a:lnTo>
                  <a:lnTo>
                    <a:pt x="1622208" y="1544466"/>
                  </a:lnTo>
                  <a:lnTo>
                    <a:pt x="1578968" y="1551910"/>
                  </a:lnTo>
                  <a:lnTo>
                    <a:pt x="1541623" y="1546333"/>
                  </a:lnTo>
                  <a:lnTo>
                    <a:pt x="1513459" y="1527175"/>
                  </a:lnTo>
                </a:path>
                <a:path w="1720850" h="2380615">
                  <a:moveTo>
                    <a:pt x="1554480" y="540004"/>
                  </a:moveTo>
                  <a:lnTo>
                    <a:pt x="1554480" y="0"/>
                  </a:lnTo>
                </a:path>
                <a:path w="1720850" h="2380615">
                  <a:moveTo>
                    <a:pt x="1540764" y="2380361"/>
                  </a:moveTo>
                  <a:lnTo>
                    <a:pt x="1540764" y="1516380"/>
                  </a:lnTo>
                </a:path>
                <a:path w="1720850" h="2380615">
                  <a:moveTo>
                    <a:pt x="0" y="2363724"/>
                  </a:moveTo>
                  <a:lnTo>
                    <a:pt x="1548003" y="2363724"/>
                  </a:lnTo>
                </a:path>
                <a:path w="1720850" h="2380615">
                  <a:moveTo>
                    <a:pt x="0" y="19812"/>
                  </a:moveTo>
                  <a:lnTo>
                    <a:pt x="1548003" y="19812"/>
                  </a:lnTo>
                </a:path>
              </a:pathLst>
            </a:custGeom>
            <a:ln w="28575">
              <a:solidFill>
                <a:srgbClr val="4471C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459487" y="2452877"/>
              <a:ext cx="2407920" cy="2359025"/>
            </a:xfrm>
            <a:custGeom>
              <a:avLst/>
              <a:gdLst/>
              <a:ahLst/>
              <a:cxnLst/>
              <a:rect l="l" t="t" r="r" b="b"/>
              <a:pathLst>
                <a:path w="2407920" h="2359025">
                  <a:moveTo>
                    <a:pt x="0" y="0"/>
                  </a:moveTo>
                  <a:lnTo>
                    <a:pt x="0" y="2359025"/>
                  </a:lnTo>
                </a:path>
                <a:path w="2407920" h="2359025">
                  <a:moveTo>
                    <a:pt x="0" y="1124712"/>
                  </a:moveTo>
                  <a:lnTo>
                    <a:pt x="2407410" y="1124712"/>
                  </a:lnTo>
                </a:path>
              </a:pathLst>
            </a:custGeom>
            <a:ln w="28575">
              <a:solidFill>
                <a:srgbClr val="ED7C3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19"/>
            <p:cNvSpPr/>
            <p:nvPr/>
          </p:nvSpPr>
          <p:spPr>
            <a:xfrm>
              <a:off x="489967" y="2501645"/>
              <a:ext cx="984885" cy="1054735"/>
            </a:xfrm>
            <a:custGeom>
              <a:avLst/>
              <a:gdLst/>
              <a:ahLst/>
              <a:cxnLst/>
              <a:rect l="l" t="t" r="r" b="b"/>
              <a:pathLst>
                <a:path w="984885" h="1054735">
                  <a:moveTo>
                    <a:pt x="0" y="1040511"/>
                  </a:moveTo>
                  <a:lnTo>
                    <a:pt x="18846" y="977969"/>
                  </a:lnTo>
                  <a:lnTo>
                    <a:pt x="37695" y="915630"/>
                  </a:lnTo>
                  <a:lnTo>
                    <a:pt x="56549" y="853694"/>
                  </a:lnTo>
                  <a:lnTo>
                    <a:pt x="75412" y="792363"/>
                  </a:lnTo>
                  <a:lnTo>
                    <a:pt x="94286" y="731837"/>
                  </a:lnTo>
                  <a:lnTo>
                    <a:pt x="113173" y="672317"/>
                  </a:lnTo>
                  <a:lnTo>
                    <a:pt x="132076" y="614004"/>
                  </a:lnTo>
                  <a:lnTo>
                    <a:pt x="150999" y="557100"/>
                  </a:lnTo>
                  <a:lnTo>
                    <a:pt x="169943" y="501805"/>
                  </a:lnTo>
                  <a:lnTo>
                    <a:pt x="188911" y="448321"/>
                  </a:lnTo>
                  <a:lnTo>
                    <a:pt x="207907" y="396848"/>
                  </a:lnTo>
                  <a:lnTo>
                    <a:pt x="226932" y="347587"/>
                  </a:lnTo>
                  <a:lnTo>
                    <a:pt x="245989" y="300740"/>
                  </a:lnTo>
                  <a:lnTo>
                    <a:pt x="265082" y="256508"/>
                  </a:lnTo>
                  <a:lnTo>
                    <a:pt x="284212" y="215091"/>
                  </a:lnTo>
                  <a:lnTo>
                    <a:pt x="303383" y="176690"/>
                  </a:lnTo>
                  <a:lnTo>
                    <a:pt x="322597" y="141507"/>
                  </a:lnTo>
                  <a:lnTo>
                    <a:pt x="361166" y="81599"/>
                  </a:lnTo>
                  <a:lnTo>
                    <a:pt x="399940" y="36972"/>
                  </a:lnTo>
                  <a:lnTo>
                    <a:pt x="438940" y="9236"/>
                  </a:lnTo>
                  <a:lnTo>
                    <a:pt x="478189" y="0"/>
                  </a:lnTo>
                  <a:lnTo>
                    <a:pt x="626525" y="165800"/>
                  </a:lnTo>
                  <a:lnTo>
                    <a:pt x="792878" y="528208"/>
                  </a:lnTo>
                  <a:lnTo>
                    <a:pt x="928466" y="890164"/>
                  </a:lnTo>
                  <a:lnTo>
                    <a:pt x="984502" y="1054608"/>
                  </a:lnTo>
                </a:path>
              </a:pathLst>
            </a:custGeom>
            <a:ln w="38100">
              <a:solidFill>
                <a:srgbClr val="6F2F9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0" name="object 20"/>
          <p:cNvSpPr txBox="1"/>
          <p:nvPr/>
        </p:nvSpPr>
        <p:spPr>
          <a:xfrm>
            <a:off x="9193783" y="3348990"/>
            <a:ext cx="276860" cy="33083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000" b="1" spc="-5" dirty="0">
                <a:latin typeface="Calibri"/>
                <a:cs typeface="Calibri"/>
              </a:rPr>
              <a:t>RL</a:t>
            </a:r>
            <a:endParaRPr sz="2000">
              <a:latin typeface="Calibri"/>
              <a:cs typeface="Calibri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294540" y="1957577"/>
            <a:ext cx="4564380" cy="33083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  <a:tabLst>
                <a:tab pos="4295140" algn="l"/>
              </a:tabLst>
            </a:pPr>
            <a:r>
              <a:rPr sz="2000" b="1" spc="-5" dirty="0">
                <a:latin typeface="Calibri"/>
                <a:cs typeface="Calibri"/>
              </a:rPr>
              <a:t>Vi</a:t>
            </a:r>
            <a:r>
              <a:rPr sz="2000" b="1" dirty="0">
                <a:latin typeface="Calibri"/>
                <a:cs typeface="Calibri"/>
              </a:rPr>
              <a:t>n</a:t>
            </a:r>
            <a:r>
              <a:rPr sz="2000" dirty="0">
                <a:latin typeface="Times New Roman"/>
                <a:cs typeface="Times New Roman"/>
              </a:rPr>
              <a:t>	</a:t>
            </a:r>
            <a:r>
              <a:rPr sz="2000" b="1" dirty="0">
                <a:latin typeface="Calibri"/>
                <a:cs typeface="Calibri"/>
              </a:rPr>
              <a:t>T1</a:t>
            </a:r>
            <a:endParaRPr sz="2000">
              <a:latin typeface="Calibri"/>
              <a:cs typeface="Calibri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2786890" y="3630929"/>
            <a:ext cx="113664" cy="3308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dirty="0">
                <a:latin typeface="Calibri"/>
                <a:cs typeface="Calibri"/>
              </a:rPr>
              <a:t>t</a:t>
            </a:r>
            <a:endParaRPr sz="2000">
              <a:latin typeface="Calibri"/>
              <a:cs typeface="Calibri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5200145" y="3946397"/>
            <a:ext cx="109220" cy="4521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95"/>
              </a:spcBef>
            </a:pPr>
            <a:r>
              <a:rPr sz="2800" b="1" spc="-5" dirty="0">
                <a:latin typeface="Calibri"/>
                <a:cs typeface="Calibri"/>
              </a:rPr>
              <a:t>-</a:t>
            </a:r>
            <a:endParaRPr sz="2800">
              <a:latin typeface="Calibri"/>
              <a:cs typeface="Calibri"/>
            </a:endParaRPr>
          </a:p>
        </p:txBody>
      </p:sp>
      <p:sp>
        <p:nvSpPr>
          <p:cNvPr id="24" name="object 24"/>
          <p:cNvSpPr/>
          <p:nvPr/>
        </p:nvSpPr>
        <p:spPr>
          <a:xfrm>
            <a:off x="10158221" y="3169157"/>
            <a:ext cx="792480" cy="1021715"/>
          </a:xfrm>
          <a:custGeom>
            <a:avLst/>
            <a:gdLst/>
            <a:ahLst/>
            <a:cxnLst/>
            <a:rect l="l" t="t" r="r" b="b"/>
            <a:pathLst>
              <a:path w="792479" h="1021714">
                <a:moveTo>
                  <a:pt x="0" y="0"/>
                </a:moveTo>
                <a:lnTo>
                  <a:pt x="0" y="1021588"/>
                </a:lnTo>
              </a:path>
              <a:path w="792479" h="1021714">
                <a:moveTo>
                  <a:pt x="0" y="569976"/>
                </a:moveTo>
                <a:lnTo>
                  <a:pt x="791972" y="569976"/>
                </a:lnTo>
              </a:path>
            </a:pathLst>
          </a:custGeom>
          <a:ln w="28575">
            <a:solidFill>
              <a:srgbClr val="ED7C3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 txBox="1"/>
          <p:nvPr/>
        </p:nvSpPr>
        <p:spPr>
          <a:xfrm>
            <a:off x="10122154" y="2687574"/>
            <a:ext cx="284480" cy="33083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000" b="1" dirty="0">
                <a:latin typeface="Calibri"/>
                <a:cs typeface="Calibri"/>
              </a:rPr>
              <a:t>VL</a:t>
            </a:r>
            <a:endParaRPr sz="2000">
              <a:latin typeface="Calibri"/>
              <a:cs typeface="Calibri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10986899" y="3506848"/>
            <a:ext cx="113664" cy="33083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000" b="1" dirty="0">
                <a:latin typeface="Calibri"/>
                <a:cs typeface="Calibri"/>
              </a:rPr>
              <a:t>t</a:t>
            </a:r>
            <a:endParaRPr sz="2000">
              <a:latin typeface="Calibri"/>
              <a:cs typeface="Calibri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6414261" y="1457325"/>
            <a:ext cx="1699895" cy="33083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000" b="1" spc="-5" dirty="0">
                <a:latin typeface="Calibri"/>
                <a:cs typeface="Calibri"/>
              </a:rPr>
              <a:t>D1</a:t>
            </a:r>
            <a:r>
              <a:rPr sz="2000" b="1" spc="40" dirty="0">
                <a:latin typeface="Calibri"/>
                <a:cs typeface="Calibri"/>
              </a:rPr>
              <a:t> </a:t>
            </a:r>
            <a:r>
              <a:rPr sz="2000" b="1" dirty="0">
                <a:latin typeface="Calibri"/>
                <a:cs typeface="Calibri"/>
              </a:rPr>
              <a:t>FWD</a:t>
            </a:r>
            <a:r>
              <a:rPr sz="2000" b="1" spc="395" dirty="0">
                <a:latin typeface="Calibri"/>
                <a:cs typeface="Calibri"/>
              </a:rPr>
              <a:t> </a:t>
            </a:r>
            <a:r>
              <a:rPr sz="2000" b="1" dirty="0">
                <a:latin typeface="Calibri"/>
                <a:cs typeface="Calibri"/>
              </a:rPr>
              <a:t>Biased</a:t>
            </a:r>
            <a:endParaRPr sz="2000">
              <a:latin typeface="Calibri"/>
              <a:cs typeface="Calibri"/>
            </a:endParaRPr>
          </a:p>
        </p:txBody>
      </p:sp>
      <p:sp>
        <p:nvSpPr>
          <p:cNvPr id="28" name="object 28"/>
          <p:cNvSpPr txBox="1"/>
          <p:nvPr/>
        </p:nvSpPr>
        <p:spPr>
          <a:xfrm>
            <a:off x="9041640" y="2583940"/>
            <a:ext cx="202565" cy="4521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800" b="1" spc="-5" dirty="0">
                <a:latin typeface="Calibri"/>
                <a:cs typeface="Calibri"/>
              </a:rPr>
              <a:t>+</a:t>
            </a:r>
            <a:endParaRPr sz="2800">
              <a:latin typeface="Calibri"/>
              <a:cs typeface="Calibri"/>
            </a:endParaRPr>
          </a:p>
        </p:txBody>
      </p:sp>
      <p:sp>
        <p:nvSpPr>
          <p:cNvPr id="29" name="object 29"/>
          <p:cNvSpPr txBox="1"/>
          <p:nvPr/>
        </p:nvSpPr>
        <p:spPr>
          <a:xfrm>
            <a:off x="9099048" y="3973193"/>
            <a:ext cx="134620" cy="4521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800" b="1" spc="-5" dirty="0">
                <a:latin typeface="Calibri"/>
                <a:cs typeface="Calibri"/>
              </a:rPr>
              <a:t>-</a:t>
            </a:r>
            <a:endParaRPr sz="2800">
              <a:latin typeface="Calibri"/>
              <a:cs typeface="Calibri"/>
            </a:endParaRPr>
          </a:p>
        </p:txBody>
      </p:sp>
      <p:sp>
        <p:nvSpPr>
          <p:cNvPr id="30" name="object 30"/>
          <p:cNvSpPr txBox="1"/>
          <p:nvPr/>
        </p:nvSpPr>
        <p:spPr>
          <a:xfrm>
            <a:off x="5516879" y="3794758"/>
            <a:ext cx="1935480" cy="494030"/>
          </a:xfrm>
          <a:prstGeom prst="rect">
            <a:avLst/>
          </a:prstGeom>
          <a:ln w="12700">
            <a:solidFill>
              <a:srgbClr val="FFFFFF"/>
            </a:solidFill>
          </a:ln>
        </p:spPr>
        <p:txBody>
          <a:bodyPr vert="horz" wrap="square" lIns="0" tIns="95250" rIns="0" bIns="0" rtlCol="0">
            <a:spAutoFit/>
          </a:bodyPr>
          <a:lstStyle/>
          <a:p>
            <a:pPr marL="354965">
              <a:lnSpc>
                <a:spcPct val="100000"/>
              </a:lnSpc>
              <a:spcBef>
                <a:spcPts val="750"/>
              </a:spcBef>
            </a:pPr>
            <a:r>
              <a:rPr sz="1800" b="1" spc="-10" dirty="0">
                <a:latin typeface="Calibri"/>
                <a:cs typeface="Calibri"/>
              </a:rPr>
              <a:t>Current</a:t>
            </a:r>
            <a:r>
              <a:rPr sz="1800" b="1" spc="-60" dirty="0">
                <a:latin typeface="Calibri"/>
                <a:cs typeface="Calibri"/>
              </a:rPr>
              <a:t> </a:t>
            </a:r>
            <a:r>
              <a:rPr sz="1800" b="1" dirty="0">
                <a:latin typeface="Calibri"/>
                <a:cs typeface="Calibri"/>
              </a:rPr>
              <a:t>Flow</a:t>
            </a:r>
            <a:endParaRPr sz="1800">
              <a:latin typeface="Calibri"/>
              <a:cs typeface="Calibri"/>
            </a:endParaRPr>
          </a:p>
        </p:txBody>
      </p:sp>
      <p:sp>
        <p:nvSpPr>
          <p:cNvPr id="31" name="object 31"/>
          <p:cNvSpPr txBox="1"/>
          <p:nvPr/>
        </p:nvSpPr>
        <p:spPr>
          <a:xfrm>
            <a:off x="2583307" y="2098929"/>
            <a:ext cx="202565" cy="4521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800" b="1" spc="-5" dirty="0">
                <a:latin typeface="Calibri"/>
                <a:cs typeface="Calibri"/>
              </a:rPr>
              <a:t>+</a:t>
            </a:r>
            <a:endParaRPr sz="2800">
              <a:latin typeface="Calibri"/>
              <a:cs typeface="Calibri"/>
            </a:endParaRPr>
          </a:p>
        </p:txBody>
      </p:sp>
      <p:sp>
        <p:nvSpPr>
          <p:cNvPr id="32" name="object 32"/>
          <p:cNvSpPr txBox="1"/>
          <p:nvPr/>
        </p:nvSpPr>
        <p:spPr>
          <a:xfrm>
            <a:off x="2616832" y="4441063"/>
            <a:ext cx="134620" cy="4521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800" b="1" spc="-5" dirty="0">
                <a:latin typeface="Calibri"/>
                <a:cs typeface="Calibri"/>
              </a:rPr>
              <a:t>-</a:t>
            </a:r>
            <a:endParaRPr sz="2800">
              <a:latin typeface="Calibri"/>
              <a:cs typeface="Calibri"/>
            </a:endParaRPr>
          </a:p>
        </p:txBody>
      </p:sp>
      <p:sp>
        <p:nvSpPr>
          <p:cNvPr id="33" name="object 33"/>
          <p:cNvSpPr txBox="1"/>
          <p:nvPr/>
        </p:nvSpPr>
        <p:spPr>
          <a:xfrm>
            <a:off x="5132578" y="2160269"/>
            <a:ext cx="378460" cy="4521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95"/>
              </a:spcBef>
            </a:pPr>
            <a:r>
              <a:rPr sz="4200" b="1" spc="-179" baseline="-24801" dirty="0">
                <a:latin typeface="Calibri"/>
                <a:cs typeface="Calibri"/>
              </a:rPr>
              <a:t>+</a:t>
            </a:r>
            <a:r>
              <a:rPr sz="2000" b="1" spc="-120" dirty="0">
                <a:latin typeface="Calibri"/>
                <a:cs typeface="Calibri"/>
              </a:rPr>
              <a:t>A</a:t>
            </a:r>
            <a:endParaRPr sz="2000">
              <a:latin typeface="Calibri"/>
              <a:cs typeface="Calibri"/>
            </a:endParaRPr>
          </a:p>
        </p:txBody>
      </p:sp>
      <p:sp>
        <p:nvSpPr>
          <p:cNvPr id="34" name="object 34"/>
          <p:cNvSpPr txBox="1"/>
          <p:nvPr/>
        </p:nvSpPr>
        <p:spPr>
          <a:xfrm>
            <a:off x="5306821" y="4254194"/>
            <a:ext cx="142875" cy="33147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5"/>
              </a:spcBef>
            </a:pPr>
            <a:r>
              <a:rPr sz="2000" b="1" dirty="0">
                <a:latin typeface="Calibri"/>
                <a:cs typeface="Calibri"/>
              </a:rPr>
              <a:t>B</a:t>
            </a:r>
            <a:endParaRPr sz="2000">
              <a:latin typeface="Calibri"/>
              <a:cs typeface="Calibri"/>
            </a:endParaRPr>
          </a:p>
        </p:txBody>
      </p:sp>
      <p:grpSp>
        <p:nvGrpSpPr>
          <p:cNvPr id="35" name="object 35"/>
          <p:cNvGrpSpPr/>
          <p:nvPr/>
        </p:nvGrpSpPr>
        <p:grpSpPr>
          <a:xfrm>
            <a:off x="5636514" y="1967232"/>
            <a:ext cx="2359025" cy="2672715"/>
            <a:chOff x="5636514" y="1967232"/>
            <a:chExt cx="2359025" cy="2672715"/>
          </a:xfrm>
        </p:grpSpPr>
        <p:sp>
          <p:nvSpPr>
            <p:cNvPr id="36" name="object 36"/>
            <p:cNvSpPr/>
            <p:nvPr/>
          </p:nvSpPr>
          <p:spPr>
            <a:xfrm>
              <a:off x="7396734" y="2317241"/>
              <a:ext cx="598805" cy="2322830"/>
            </a:xfrm>
            <a:custGeom>
              <a:avLst/>
              <a:gdLst/>
              <a:ahLst/>
              <a:cxnLst/>
              <a:rect l="l" t="t" r="r" b="b"/>
              <a:pathLst>
                <a:path w="598804" h="2322829">
                  <a:moveTo>
                    <a:pt x="326136" y="900049"/>
                  </a:moveTo>
                  <a:lnTo>
                    <a:pt x="326136" y="0"/>
                  </a:lnTo>
                </a:path>
                <a:path w="598804" h="2322829">
                  <a:moveTo>
                    <a:pt x="326136" y="2322576"/>
                  </a:moveTo>
                  <a:lnTo>
                    <a:pt x="326136" y="1278636"/>
                  </a:lnTo>
                </a:path>
                <a:path w="598804" h="2322829">
                  <a:moveTo>
                    <a:pt x="0" y="914400"/>
                  </a:moveTo>
                  <a:lnTo>
                    <a:pt x="598424" y="914400"/>
                  </a:lnTo>
                </a:path>
                <a:path w="598804" h="2322829">
                  <a:moveTo>
                    <a:pt x="0" y="1220724"/>
                  </a:moveTo>
                  <a:lnTo>
                    <a:pt x="598424" y="1220724"/>
                  </a:lnTo>
                </a:path>
              </a:pathLst>
            </a:custGeom>
            <a:ln w="28575">
              <a:solidFill>
                <a:srgbClr val="4471C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7" name="object 37"/>
            <p:cNvSpPr/>
            <p:nvPr/>
          </p:nvSpPr>
          <p:spPr>
            <a:xfrm>
              <a:off x="5984748" y="1973582"/>
              <a:ext cx="932815" cy="788035"/>
            </a:xfrm>
            <a:custGeom>
              <a:avLst/>
              <a:gdLst/>
              <a:ahLst/>
              <a:cxnLst/>
              <a:rect l="l" t="t" r="r" b="b"/>
              <a:pathLst>
                <a:path w="932815" h="788035">
                  <a:moveTo>
                    <a:pt x="932690" y="0"/>
                  </a:moveTo>
                  <a:lnTo>
                    <a:pt x="0" y="0"/>
                  </a:lnTo>
                  <a:lnTo>
                    <a:pt x="0" y="787905"/>
                  </a:lnTo>
                  <a:lnTo>
                    <a:pt x="932690" y="787905"/>
                  </a:lnTo>
                  <a:lnTo>
                    <a:pt x="93269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8" name="object 38"/>
            <p:cNvSpPr/>
            <p:nvPr/>
          </p:nvSpPr>
          <p:spPr>
            <a:xfrm>
              <a:off x="5984748" y="1973582"/>
              <a:ext cx="932815" cy="788035"/>
            </a:xfrm>
            <a:custGeom>
              <a:avLst/>
              <a:gdLst/>
              <a:ahLst/>
              <a:cxnLst/>
              <a:rect l="l" t="t" r="r" b="b"/>
              <a:pathLst>
                <a:path w="932815" h="788035">
                  <a:moveTo>
                    <a:pt x="0" y="787905"/>
                  </a:moveTo>
                  <a:lnTo>
                    <a:pt x="932690" y="787905"/>
                  </a:lnTo>
                  <a:lnTo>
                    <a:pt x="932690" y="0"/>
                  </a:lnTo>
                  <a:lnTo>
                    <a:pt x="0" y="0"/>
                  </a:lnTo>
                  <a:lnTo>
                    <a:pt x="0" y="787905"/>
                  </a:lnTo>
                  <a:close/>
                </a:path>
              </a:pathLst>
            </a:custGeom>
            <a:ln w="127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9" name="object 39"/>
            <p:cNvSpPr/>
            <p:nvPr/>
          </p:nvSpPr>
          <p:spPr>
            <a:xfrm>
              <a:off x="5636514" y="2317241"/>
              <a:ext cx="2232025" cy="0"/>
            </a:xfrm>
            <a:custGeom>
              <a:avLst/>
              <a:gdLst/>
              <a:ahLst/>
              <a:cxnLst/>
              <a:rect l="l" t="t" r="r" b="b"/>
              <a:pathLst>
                <a:path w="2232025">
                  <a:moveTo>
                    <a:pt x="0" y="0"/>
                  </a:moveTo>
                  <a:lnTo>
                    <a:pt x="2232025" y="0"/>
                  </a:lnTo>
                </a:path>
              </a:pathLst>
            </a:custGeom>
            <a:ln w="28575">
              <a:solidFill>
                <a:srgbClr val="4471C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40" name="object 40"/>
          <p:cNvSpPr txBox="1"/>
          <p:nvPr/>
        </p:nvSpPr>
        <p:spPr>
          <a:xfrm>
            <a:off x="7453121" y="2796667"/>
            <a:ext cx="202565" cy="4521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800" b="1" spc="-5" dirty="0">
                <a:latin typeface="Calibri"/>
                <a:cs typeface="Calibri"/>
              </a:rPr>
              <a:t>+</a:t>
            </a:r>
            <a:endParaRPr sz="2800">
              <a:latin typeface="Calibri"/>
              <a:cs typeface="Calibri"/>
            </a:endParaRPr>
          </a:p>
        </p:txBody>
      </p:sp>
      <p:sp>
        <p:nvSpPr>
          <p:cNvPr id="41" name="object 41"/>
          <p:cNvSpPr txBox="1"/>
          <p:nvPr/>
        </p:nvSpPr>
        <p:spPr>
          <a:xfrm>
            <a:off x="7511284" y="3481197"/>
            <a:ext cx="134620" cy="4521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800" b="1" spc="-5" dirty="0">
                <a:latin typeface="Calibri"/>
                <a:cs typeface="Calibri"/>
              </a:rPr>
              <a:t>-</a:t>
            </a:r>
            <a:endParaRPr sz="2800">
              <a:latin typeface="Calibri"/>
              <a:cs typeface="Calibri"/>
            </a:endParaRPr>
          </a:p>
        </p:txBody>
      </p:sp>
      <p:sp>
        <p:nvSpPr>
          <p:cNvPr id="42" name="object 42"/>
          <p:cNvSpPr txBox="1"/>
          <p:nvPr/>
        </p:nvSpPr>
        <p:spPr>
          <a:xfrm>
            <a:off x="7022334" y="3166108"/>
            <a:ext cx="298450" cy="33083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000" b="1" spc="-60" dirty="0">
                <a:latin typeface="Calibri"/>
                <a:cs typeface="Calibri"/>
              </a:rPr>
              <a:t>Vp</a:t>
            </a:r>
            <a:endParaRPr sz="2000">
              <a:latin typeface="Calibri"/>
              <a:cs typeface="Calibri"/>
            </a:endParaRPr>
          </a:p>
        </p:txBody>
      </p:sp>
      <p:sp>
        <p:nvSpPr>
          <p:cNvPr id="43" name="object 43"/>
          <p:cNvSpPr/>
          <p:nvPr/>
        </p:nvSpPr>
        <p:spPr>
          <a:xfrm>
            <a:off x="10158221" y="3278885"/>
            <a:ext cx="438784" cy="158750"/>
          </a:xfrm>
          <a:custGeom>
            <a:avLst/>
            <a:gdLst/>
            <a:ahLst/>
            <a:cxnLst/>
            <a:rect l="l" t="t" r="r" b="b"/>
            <a:pathLst>
              <a:path w="438784" h="158750">
                <a:moveTo>
                  <a:pt x="0" y="158369"/>
                </a:moveTo>
                <a:lnTo>
                  <a:pt x="438404" y="0"/>
                </a:lnTo>
              </a:path>
            </a:pathLst>
          </a:custGeom>
          <a:ln w="38100">
            <a:solidFill>
              <a:srgbClr val="4471C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" name="object 44"/>
          <p:cNvSpPr txBox="1"/>
          <p:nvPr/>
        </p:nvSpPr>
        <p:spPr>
          <a:xfrm>
            <a:off x="9673208" y="2986786"/>
            <a:ext cx="298450" cy="33083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000" b="1" spc="-60" dirty="0">
                <a:latin typeface="Calibri"/>
                <a:cs typeface="Calibri"/>
              </a:rPr>
              <a:t>Vp</a:t>
            </a:r>
            <a:endParaRPr sz="2000">
              <a:latin typeface="Calibri"/>
              <a:cs typeface="Calibri"/>
            </a:endParaRPr>
          </a:p>
        </p:txBody>
      </p:sp>
      <p:sp>
        <p:nvSpPr>
          <p:cNvPr id="45" name="object 45"/>
          <p:cNvSpPr/>
          <p:nvPr/>
        </p:nvSpPr>
        <p:spPr>
          <a:xfrm>
            <a:off x="0" y="6528816"/>
            <a:ext cx="12192000" cy="329565"/>
          </a:xfrm>
          <a:custGeom>
            <a:avLst/>
            <a:gdLst/>
            <a:ahLst/>
            <a:cxnLst/>
            <a:rect l="l" t="t" r="r" b="b"/>
            <a:pathLst>
              <a:path w="12192000" h="329565">
                <a:moveTo>
                  <a:pt x="12192000" y="0"/>
                </a:moveTo>
                <a:lnTo>
                  <a:pt x="0" y="0"/>
                </a:lnTo>
                <a:lnTo>
                  <a:pt x="0" y="329182"/>
                </a:lnTo>
                <a:lnTo>
                  <a:pt x="12192000" y="329182"/>
                </a:lnTo>
                <a:lnTo>
                  <a:pt x="1219200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78244350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521002" y="837438"/>
            <a:ext cx="811403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spc="-175" dirty="0"/>
              <a:t>Operation</a:t>
            </a:r>
            <a:r>
              <a:rPr sz="2400" spc="-50" dirty="0"/>
              <a:t> </a:t>
            </a:r>
            <a:r>
              <a:rPr sz="2400" spc="-170" dirty="0"/>
              <a:t>of</a:t>
            </a:r>
            <a:r>
              <a:rPr sz="2400" spc="-50" dirty="0"/>
              <a:t> </a:t>
            </a:r>
            <a:r>
              <a:rPr sz="2400" spc="-140" dirty="0"/>
              <a:t>Half</a:t>
            </a:r>
            <a:r>
              <a:rPr sz="2400" spc="-50" dirty="0"/>
              <a:t> </a:t>
            </a:r>
            <a:r>
              <a:rPr sz="2400" spc="-235" dirty="0"/>
              <a:t>Wave</a:t>
            </a:r>
            <a:r>
              <a:rPr sz="2400" spc="-50" dirty="0"/>
              <a:t> </a:t>
            </a:r>
            <a:r>
              <a:rPr sz="2400" spc="-135" dirty="0"/>
              <a:t>Rectifier</a:t>
            </a:r>
            <a:r>
              <a:rPr sz="2400" spc="-30" dirty="0"/>
              <a:t> </a:t>
            </a:r>
            <a:r>
              <a:rPr sz="2400" spc="-210" dirty="0"/>
              <a:t>with</a:t>
            </a:r>
            <a:r>
              <a:rPr sz="2400" spc="-60" dirty="0"/>
              <a:t> </a:t>
            </a:r>
            <a:r>
              <a:rPr sz="2400" spc="-160" dirty="0"/>
              <a:t>a</a:t>
            </a:r>
            <a:r>
              <a:rPr sz="2400" spc="-50" dirty="0"/>
              <a:t> </a:t>
            </a:r>
            <a:r>
              <a:rPr sz="2400" spc="-110" dirty="0"/>
              <a:t>Reservoir</a:t>
            </a:r>
            <a:r>
              <a:rPr sz="2400" spc="-35" dirty="0"/>
              <a:t> </a:t>
            </a:r>
            <a:r>
              <a:rPr sz="2400" spc="-140" dirty="0"/>
              <a:t>Capacitor</a:t>
            </a:r>
            <a:endParaRPr sz="2400"/>
          </a:p>
        </p:txBody>
      </p:sp>
      <p:sp>
        <p:nvSpPr>
          <p:cNvPr id="3" name="object 3"/>
          <p:cNvSpPr txBox="1"/>
          <p:nvPr/>
        </p:nvSpPr>
        <p:spPr>
          <a:xfrm>
            <a:off x="2616832" y="4441063"/>
            <a:ext cx="134620" cy="4521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800" b="1" spc="-5" dirty="0">
                <a:latin typeface="Calibri"/>
                <a:cs typeface="Calibri"/>
              </a:rPr>
              <a:t>-</a:t>
            </a:r>
            <a:endParaRPr sz="2800">
              <a:latin typeface="Calibri"/>
              <a:cs typeface="Calibri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773073" y="5345429"/>
            <a:ext cx="6884034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spc="-5" dirty="0">
                <a:solidFill>
                  <a:srgbClr val="C00000"/>
                </a:solidFill>
                <a:latin typeface="Cambria Math"/>
                <a:cs typeface="Cambria Math"/>
              </a:rPr>
              <a:t>𝑫𝒊𝒔𝒄𝒉𝒂𝒓𝒈𝒊𝒏𝒈</a:t>
            </a:r>
            <a:r>
              <a:rPr sz="1800" spc="-15" dirty="0">
                <a:solidFill>
                  <a:srgbClr val="C00000"/>
                </a:solidFill>
                <a:latin typeface="Cambria Math"/>
                <a:cs typeface="Cambria Math"/>
              </a:rPr>
              <a:t> </a:t>
            </a:r>
            <a:r>
              <a:rPr sz="1800" dirty="0">
                <a:solidFill>
                  <a:srgbClr val="C00000"/>
                </a:solidFill>
                <a:latin typeface="Cambria Math"/>
                <a:cs typeface="Cambria Math"/>
              </a:rPr>
              <a:t>𝑻𝒊𝒎𝒆</a:t>
            </a:r>
            <a:r>
              <a:rPr sz="1800" spc="-10" dirty="0">
                <a:solidFill>
                  <a:srgbClr val="C00000"/>
                </a:solidFill>
                <a:latin typeface="Cambria Math"/>
                <a:cs typeface="Cambria Math"/>
              </a:rPr>
              <a:t> </a:t>
            </a:r>
            <a:r>
              <a:rPr sz="1800" spc="-5" dirty="0">
                <a:solidFill>
                  <a:srgbClr val="C00000"/>
                </a:solidFill>
                <a:latin typeface="Cambria Math"/>
                <a:cs typeface="Cambria Math"/>
              </a:rPr>
              <a:t>𝑪𝒐𝒏𝒔𝒕𝒂𝒏𝒕</a:t>
            </a:r>
            <a:r>
              <a:rPr sz="1800" spc="80" dirty="0">
                <a:solidFill>
                  <a:srgbClr val="C00000"/>
                </a:solidFill>
                <a:latin typeface="Cambria Math"/>
                <a:cs typeface="Cambria Math"/>
              </a:rPr>
              <a:t> </a:t>
            </a:r>
            <a:r>
              <a:rPr sz="1800" dirty="0">
                <a:solidFill>
                  <a:srgbClr val="C00000"/>
                </a:solidFill>
                <a:latin typeface="Cambria Math"/>
                <a:cs typeface="Cambria Math"/>
              </a:rPr>
              <a:t>=</a:t>
            </a:r>
            <a:r>
              <a:rPr sz="1800" spc="100" dirty="0">
                <a:solidFill>
                  <a:srgbClr val="C00000"/>
                </a:solidFill>
                <a:latin typeface="Cambria Math"/>
                <a:cs typeface="Cambria Math"/>
              </a:rPr>
              <a:t> </a:t>
            </a:r>
            <a:r>
              <a:rPr sz="1800" dirty="0">
                <a:solidFill>
                  <a:srgbClr val="C00000"/>
                </a:solidFill>
                <a:latin typeface="Cambria Math"/>
                <a:cs typeface="Cambria Math"/>
              </a:rPr>
              <a:t>𝑳𝒐𝒂𝒅</a:t>
            </a:r>
            <a:r>
              <a:rPr sz="1800" spc="-5" dirty="0">
                <a:solidFill>
                  <a:srgbClr val="C00000"/>
                </a:solidFill>
                <a:latin typeface="Cambria Math"/>
                <a:cs typeface="Cambria Math"/>
              </a:rPr>
              <a:t> </a:t>
            </a:r>
            <a:r>
              <a:rPr sz="1800" spc="-10" dirty="0">
                <a:solidFill>
                  <a:srgbClr val="C00000"/>
                </a:solidFill>
                <a:latin typeface="Cambria Math"/>
                <a:cs typeface="Cambria Math"/>
              </a:rPr>
              <a:t>𝒓𝒆𝒔𝒊𝒔𝒕𝒂𝒏𝒄𝒆 </a:t>
            </a:r>
            <a:r>
              <a:rPr sz="1800" dirty="0">
                <a:solidFill>
                  <a:srgbClr val="C00000"/>
                </a:solidFill>
                <a:latin typeface="Cambria Math"/>
                <a:cs typeface="Cambria Math"/>
              </a:rPr>
              <a:t>×</a:t>
            </a:r>
            <a:r>
              <a:rPr sz="1800" spc="-10" dirty="0">
                <a:solidFill>
                  <a:srgbClr val="C00000"/>
                </a:solidFill>
                <a:latin typeface="Cambria Math"/>
                <a:cs typeface="Cambria Math"/>
              </a:rPr>
              <a:t> </a:t>
            </a:r>
            <a:r>
              <a:rPr sz="1800" spc="-5" dirty="0">
                <a:solidFill>
                  <a:srgbClr val="C00000"/>
                </a:solidFill>
                <a:latin typeface="Cambria Math"/>
                <a:cs typeface="Cambria Math"/>
              </a:rPr>
              <a:t>𝑪𝒂𝒑𝒂𝒄𝒊𝒕𝒂𝒏𝒄𝒆</a:t>
            </a:r>
            <a:endParaRPr sz="1800">
              <a:latin typeface="Cambria Math"/>
              <a:cs typeface="Cambria Math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4699254" y="3016757"/>
            <a:ext cx="43180" cy="756285"/>
          </a:xfrm>
          <a:custGeom>
            <a:avLst/>
            <a:gdLst/>
            <a:ahLst/>
            <a:cxnLst/>
            <a:rect l="l" t="t" r="r" b="b"/>
            <a:pathLst>
              <a:path w="43179" h="756285">
                <a:moveTo>
                  <a:pt x="0" y="756031"/>
                </a:moveTo>
                <a:lnTo>
                  <a:pt x="0" y="0"/>
                </a:lnTo>
              </a:path>
              <a:path w="43179" h="756285">
                <a:moveTo>
                  <a:pt x="42672" y="756031"/>
                </a:moveTo>
                <a:lnTo>
                  <a:pt x="42672" y="0"/>
                </a:lnTo>
              </a:path>
            </a:pathLst>
          </a:custGeom>
          <a:ln w="28575">
            <a:solidFill>
              <a:srgbClr val="4471C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6" name="object 6"/>
          <p:cNvGrpSpPr/>
          <p:nvPr/>
        </p:nvGrpSpPr>
        <p:grpSpPr>
          <a:xfrm>
            <a:off x="445199" y="2313622"/>
            <a:ext cx="4156075" cy="2512695"/>
            <a:chOff x="445199" y="2313622"/>
            <a:chExt cx="4156075" cy="2512695"/>
          </a:xfrm>
        </p:grpSpPr>
        <p:sp>
          <p:nvSpPr>
            <p:cNvPr id="7" name="object 7"/>
            <p:cNvSpPr/>
            <p:nvPr/>
          </p:nvSpPr>
          <p:spPr>
            <a:xfrm>
              <a:off x="2865882" y="2327909"/>
              <a:ext cx="1720850" cy="2380615"/>
            </a:xfrm>
            <a:custGeom>
              <a:avLst/>
              <a:gdLst/>
              <a:ahLst/>
              <a:cxnLst/>
              <a:rect l="l" t="t" r="r" b="b"/>
              <a:pathLst>
                <a:path w="1720850" h="2380615">
                  <a:moveTo>
                    <a:pt x="1546098" y="563880"/>
                  </a:moveTo>
                  <a:lnTo>
                    <a:pt x="1601260" y="569201"/>
                  </a:lnTo>
                  <a:lnTo>
                    <a:pt x="1649163" y="584021"/>
                  </a:lnTo>
                  <a:lnTo>
                    <a:pt x="1686933" y="606619"/>
                  </a:lnTo>
                  <a:lnTo>
                    <a:pt x="1711701" y="635276"/>
                  </a:lnTo>
                  <a:lnTo>
                    <a:pt x="1720596" y="668274"/>
                  </a:lnTo>
                </a:path>
                <a:path w="1720850" h="2380615">
                  <a:moveTo>
                    <a:pt x="1718945" y="672084"/>
                  </a:moveTo>
                  <a:lnTo>
                    <a:pt x="1673759" y="703887"/>
                  </a:lnTo>
                  <a:lnTo>
                    <a:pt x="1627878" y="723792"/>
                  </a:lnTo>
                  <a:lnTo>
                    <a:pt x="1584601" y="731236"/>
                  </a:lnTo>
                  <a:lnTo>
                    <a:pt x="1547224" y="725659"/>
                  </a:lnTo>
                  <a:lnTo>
                    <a:pt x="1519047" y="706501"/>
                  </a:lnTo>
                </a:path>
                <a:path w="1720850" h="2380615">
                  <a:moveTo>
                    <a:pt x="1546098" y="729996"/>
                  </a:moveTo>
                  <a:lnTo>
                    <a:pt x="1601260" y="735275"/>
                  </a:lnTo>
                  <a:lnTo>
                    <a:pt x="1649163" y="749978"/>
                  </a:lnTo>
                  <a:lnTo>
                    <a:pt x="1686933" y="772405"/>
                  </a:lnTo>
                  <a:lnTo>
                    <a:pt x="1711701" y="800855"/>
                  </a:lnTo>
                  <a:lnTo>
                    <a:pt x="1720596" y="833628"/>
                  </a:lnTo>
                </a:path>
                <a:path w="1720850" h="2380615">
                  <a:moveTo>
                    <a:pt x="1718945" y="837946"/>
                  </a:moveTo>
                  <a:lnTo>
                    <a:pt x="1673759" y="869762"/>
                  </a:lnTo>
                  <a:lnTo>
                    <a:pt x="1627878" y="889690"/>
                  </a:lnTo>
                  <a:lnTo>
                    <a:pt x="1584601" y="897153"/>
                  </a:lnTo>
                  <a:lnTo>
                    <a:pt x="1547224" y="891570"/>
                  </a:lnTo>
                  <a:lnTo>
                    <a:pt x="1519047" y="872363"/>
                  </a:lnTo>
                </a:path>
                <a:path w="1720850" h="2380615">
                  <a:moveTo>
                    <a:pt x="1540764" y="891540"/>
                  </a:moveTo>
                  <a:lnTo>
                    <a:pt x="1595701" y="896861"/>
                  </a:lnTo>
                  <a:lnTo>
                    <a:pt x="1643396" y="911681"/>
                  </a:lnTo>
                  <a:lnTo>
                    <a:pt x="1680996" y="934279"/>
                  </a:lnTo>
                  <a:lnTo>
                    <a:pt x="1705648" y="962936"/>
                  </a:lnTo>
                  <a:lnTo>
                    <a:pt x="1714500" y="995934"/>
                  </a:lnTo>
                </a:path>
                <a:path w="1720850" h="2380615">
                  <a:moveTo>
                    <a:pt x="1713230" y="999998"/>
                  </a:moveTo>
                  <a:lnTo>
                    <a:pt x="1668057" y="1031801"/>
                  </a:lnTo>
                  <a:lnTo>
                    <a:pt x="1622208" y="1051706"/>
                  </a:lnTo>
                  <a:lnTo>
                    <a:pt x="1578968" y="1059150"/>
                  </a:lnTo>
                  <a:lnTo>
                    <a:pt x="1541623" y="1053573"/>
                  </a:lnTo>
                  <a:lnTo>
                    <a:pt x="1513459" y="1034415"/>
                  </a:lnTo>
                </a:path>
                <a:path w="1720850" h="2380615">
                  <a:moveTo>
                    <a:pt x="1546098" y="1042416"/>
                  </a:moveTo>
                  <a:lnTo>
                    <a:pt x="1601260" y="1047695"/>
                  </a:lnTo>
                  <a:lnTo>
                    <a:pt x="1649163" y="1062398"/>
                  </a:lnTo>
                  <a:lnTo>
                    <a:pt x="1686933" y="1084825"/>
                  </a:lnTo>
                  <a:lnTo>
                    <a:pt x="1711701" y="1113275"/>
                  </a:lnTo>
                  <a:lnTo>
                    <a:pt x="1720596" y="1146048"/>
                  </a:lnTo>
                </a:path>
                <a:path w="1720850" h="2380615">
                  <a:moveTo>
                    <a:pt x="1718945" y="1150747"/>
                  </a:moveTo>
                  <a:lnTo>
                    <a:pt x="1673759" y="1182550"/>
                  </a:lnTo>
                  <a:lnTo>
                    <a:pt x="1627878" y="1202455"/>
                  </a:lnTo>
                  <a:lnTo>
                    <a:pt x="1584601" y="1209899"/>
                  </a:lnTo>
                  <a:lnTo>
                    <a:pt x="1547224" y="1204322"/>
                  </a:lnTo>
                  <a:lnTo>
                    <a:pt x="1519047" y="1185164"/>
                  </a:lnTo>
                </a:path>
                <a:path w="1720850" h="2380615">
                  <a:moveTo>
                    <a:pt x="1546098" y="1222248"/>
                  </a:moveTo>
                  <a:lnTo>
                    <a:pt x="1601260" y="1227569"/>
                  </a:lnTo>
                  <a:lnTo>
                    <a:pt x="1649163" y="1242389"/>
                  </a:lnTo>
                  <a:lnTo>
                    <a:pt x="1686933" y="1264987"/>
                  </a:lnTo>
                  <a:lnTo>
                    <a:pt x="1711701" y="1293644"/>
                  </a:lnTo>
                  <a:lnTo>
                    <a:pt x="1720596" y="1326642"/>
                  </a:lnTo>
                </a:path>
                <a:path w="1720850" h="2380615">
                  <a:moveTo>
                    <a:pt x="1718945" y="1330706"/>
                  </a:moveTo>
                  <a:lnTo>
                    <a:pt x="1673759" y="1362509"/>
                  </a:lnTo>
                  <a:lnTo>
                    <a:pt x="1627878" y="1382414"/>
                  </a:lnTo>
                  <a:lnTo>
                    <a:pt x="1584601" y="1389858"/>
                  </a:lnTo>
                  <a:lnTo>
                    <a:pt x="1547224" y="1384281"/>
                  </a:lnTo>
                  <a:lnTo>
                    <a:pt x="1519047" y="1365123"/>
                  </a:lnTo>
                </a:path>
                <a:path w="1720850" h="2380615">
                  <a:moveTo>
                    <a:pt x="1540764" y="1383792"/>
                  </a:moveTo>
                  <a:lnTo>
                    <a:pt x="1595701" y="1389113"/>
                  </a:lnTo>
                  <a:lnTo>
                    <a:pt x="1643396" y="1403933"/>
                  </a:lnTo>
                  <a:lnTo>
                    <a:pt x="1680996" y="1426531"/>
                  </a:lnTo>
                  <a:lnTo>
                    <a:pt x="1705648" y="1455188"/>
                  </a:lnTo>
                  <a:lnTo>
                    <a:pt x="1714500" y="1488186"/>
                  </a:lnTo>
                </a:path>
                <a:path w="1720850" h="2380615">
                  <a:moveTo>
                    <a:pt x="1713230" y="1492758"/>
                  </a:moveTo>
                  <a:lnTo>
                    <a:pt x="1668057" y="1524561"/>
                  </a:lnTo>
                  <a:lnTo>
                    <a:pt x="1622208" y="1544466"/>
                  </a:lnTo>
                  <a:lnTo>
                    <a:pt x="1578968" y="1551910"/>
                  </a:lnTo>
                  <a:lnTo>
                    <a:pt x="1541623" y="1546333"/>
                  </a:lnTo>
                  <a:lnTo>
                    <a:pt x="1513459" y="1527175"/>
                  </a:lnTo>
                </a:path>
                <a:path w="1720850" h="2380615">
                  <a:moveTo>
                    <a:pt x="1554480" y="540004"/>
                  </a:moveTo>
                  <a:lnTo>
                    <a:pt x="1554480" y="0"/>
                  </a:lnTo>
                </a:path>
                <a:path w="1720850" h="2380615">
                  <a:moveTo>
                    <a:pt x="1540764" y="2380361"/>
                  </a:moveTo>
                  <a:lnTo>
                    <a:pt x="1540764" y="1516380"/>
                  </a:lnTo>
                </a:path>
                <a:path w="1720850" h="2380615">
                  <a:moveTo>
                    <a:pt x="0" y="2363724"/>
                  </a:moveTo>
                  <a:lnTo>
                    <a:pt x="1548003" y="2363724"/>
                  </a:lnTo>
                </a:path>
                <a:path w="1720850" h="2380615">
                  <a:moveTo>
                    <a:pt x="0" y="19812"/>
                  </a:moveTo>
                  <a:lnTo>
                    <a:pt x="1548003" y="19812"/>
                  </a:lnTo>
                </a:path>
              </a:pathLst>
            </a:custGeom>
            <a:ln w="28575">
              <a:solidFill>
                <a:srgbClr val="4471C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459487" y="2452877"/>
              <a:ext cx="3322320" cy="2359025"/>
            </a:xfrm>
            <a:custGeom>
              <a:avLst/>
              <a:gdLst/>
              <a:ahLst/>
              <a:cxnLst/>
              <a:rect l="l" t="t" r="r" b="b"/>
              <a:pathLst>
                <a:path w="3322320" h="2359025">
                  <a:moveTo>
                    <a:pt x="0" y="0"/>
                  </a:moveTo>
                  <a:lnTo>
                    <a:pt x="0" y="2359025"/>
                  </a:lnTo>
                </a:path>
                <a:path w="3322320" h="2359025">
                  <a:moveTo>
                    <a:pt x="0" y="1139952"/>
                  </a:moveTo>
                  <a:lnTo>
                    <a:pt x="3322064" y="1155319"/>
                  </a:lnTo>
                </a:path>
              </a:pathLst>
            </a:custGeom>
            <a:ln w="28575">
              <a:solidFill>
                <a:srgbClr val="ED7C3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9" name="object 9"/>
          <p:cNvGrpSpPr/>
          <p:nvPr/>
        </p:nvGrpSpPr>
        <p:grpSpPr>
          <a:xfrm>
            <a:off x="4835842" y="2296413"/>
            <a:ext cx="4287520" cy="2474595"/>
            <a:chOff x="4835842" y="2296413"/>
            <a:chExt cx="4287520" cy="2474595"/>
          </a:xfrm>
        </p:grpSpPr>
        <p:sp>
          <p:nvSpPr>
            <p:cNvPr id="10" name="object 10"/>
            <p:cNvSpPr/>
            <p:nvPr/>
          </p:nvSpPr>
          <p:spPr>
            <a:xfrm>
              <a:off x="8910065" y="2887217"/>
              <a:ext cx="198755" cy="1342390"/>
            </a:xfrm>
            <a:custGeom>
              <a:avLst/>
              <a:gdLst/>
              <a:ahLst/>
              <a:cxnLst/>
              <a:rect l="l" t="t" r="r" b="b"/>
              <a:pathLst>
                <a:path w="198754" h="1342389">
                  <a:moveTo>
                    <a:pt x="13716" y="92964"/>
                  </a:moveTo>
                  <a:lnTo>
                    <a:pt x="191135" y="301117"/>
                  </a:lnTo>
                </a:path>
                <a:path w="198754" h="1342389">
                  <a:moveTo>
                    <a:pt x="191135" y="300228"/>
                  </a:moveTo>
                  <a:lnTo>
                    <a:pt x="13716" y="480187"/>
                  </a:lnTo>
                </a:path>
                <a:path w="198754" h="1342389">
                  <a:moveTo>
                    <a:pt x="21336" y="429768"/>
                  </a:moveTo>
                  <a:lnTo>
                    <a:pt x="198755" y="637921"/>
                  </a:lnTo>
                </a:path>
                <a:path w="198754" h="1342389">
                  <a:moveTo>
                    <a:pt x="191135" y="641604"/>
                  </a:moveTo>
                  <a:lnTo>
                    <a:pt x="13716" y="821563"/>
                  </a:lnTo>
                </a:path>
                <a:path w="198754" h="1342389">
                  <a:moveTo>
                    <a:pt x="7620" y="821436"/>
                  </a:moveTo>
                  <a:lnTo>
                    <a:pt x="185039" y="1029589"/>
                  </a:lnTo>
                </a:path>
                <a:path w="198754" h="1342389">
                  <a:moveTo>
                    <a:pt x="109982" y="0"/>
                  </a:moveTo>
                  <a:lnTo>
                    <a:pt x="7620" y="95758"/>
                  </a:lnTo>
                </a:path>
                <a:path w="198754" h="1342389">
                  <a:moveTo>
                    <a:pt x="177419" y="1001268"/>
                  </a:moveTo>
                  <a:lnTo>
                    <a:pt x="0" y="1181227"/>
                  </a:lnTo>
                </a:path>
                <a:path w="198754" h="1342389">
                  <a:moveTo>
                    <a:pt x="0" y="1190244"/>
                  </a:moveTo>
                  <a:lnTo>
                    <a:pt x="109220" y="1342009"/>
                  </a:lnTo>
                </a:path>
              </a:pathLst>
            </a:custGeom>
            <a:ln w="28575">
              <a:solidFill>
                <a:srgbClr val="4471C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6969254" y="2317241"/>
              <a:ext cx="2030095" cy="0"/>
            </a:xfrm>
            <a:custGeom>
              <a:avLst/>
              <a:gdLst/>
              <a:ahLst/>
              <a:cxnLst/>
              <a:rect l="l" t="t" r="r" b="b"/>
              <a:pathLst>
                <a:path w="2030095">
                  <a:moveTo>
                    <a:pt x="0" y="0"/>
                  </a:moveTo>
                  <a:lnTo>
                    <a:pt x="2030092" y="0"/>
                  </a:lnTo>
                </a:path>
              </a:pathLst>
            </a:custGeom>
            <a:ln w="28575">
              <a:solidFill>
                <a:srgbClr val="4471C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5017769" y="2359913"/>
              <a:ext cx="4005579" cy="2396490"/>
            </a:xfrm>
            <a:custGeom>
              <a:avLst/>
              <a:gdLst/>
              <a:ahLst/>
              <a:cxnLst/>
              <a:rect l="l" t="t" r="r" b="b"/>
              <a:pathLst>
                <a:path w="4005579" h="2396490">
                  <a:moveTo>
                    <a:pt x="3995928" y="540004"/>
                  </a:moveTo>
                  <a:lnTo>
                    <a:pt x="3995928" y="0"/>
                  </a:lnTo>
                </a:path>
                <a:path w="4005579" h="2396490">
                  <a:moveTo>
                    <a:pt x="4005072" y="2396236"/>
                  </a:moveTo>
                  <a:lnTo>
                    <a:pt x="4005072" y="1856232"/>
                  </a:lnTo>
                </a:path>
                <a:path w="4005579" h="2396490">
                  <a:moveTo>
                    <a:pt x="0" y="2295144"/>
                  </a:moveTo>
                  <a:lnTo>
                    <a:pt x="3996055" y="2295144"/>
                  </a:lnTo>
                </a:path>
              </a:pathLst>
            </a:custGeom>
            <a:ln w="28575">
              <a:solidFill>
                <a:srgbClr val="4471C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5017769" y="2317241"/>
              <a:ext cx="1019175" cy="0"/>
            </a:xfrm>
            <a:custGeom>
              <a:avLst/>
              <a:gdLst/>
              <a:ahLst/>
              <a:cxnLst/>
              <a:rect l="l" t="t" r="r" b="b"/>
              <a:pathLst>
                <a:path w="1019175">
                  <a:moveTo>
                    <a:pt x="0" y="0"/>
                  </a:moveTo>
                  <a:lnTo>
                    <a:pt x="1018794" y="0"/>
                  </a:lnTo>
                </a:path>
              </a:pathLst>
            </a:custGeom>
            <a:ln w="28575">
              <a:solidFill>
                <a:srgbClr val="4471C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/>
            <p:nvPr/>
          </p:nvSpPr>
          <p:spPr>
            <a:xfrm>
              <a:off x="5017769" y="2317241"/>
              <a:ext cx="22860" cy="2348865"/>
            </a:xfrm>
            <a:custGeom>
              <a:avLst/>
              <a:gdLst/>
              <a:ahLst/>
              <a:cxnLst/>
              <a:rect l="l" t="t" r="r" b="b"/>
              <a:pathLst>
                <a:path w="22860" h="2348865">
                  <a:moveTo>
                    <a:pt x="22860" y="756031"/>
                  </a:moveTo>
                  <a:lnTo>
                    <a:pt x="22860" y="0"/>
                  </a:lnTo>
                </a:path>
                <a:path w="22860" h="2348865">
                  <a:moveTo>
                    <a:pt x="0" y="2348357"/>
                  </a:moveTo>
                  <a:lnTo>
                    <a:pt x="0" y="1484376"/>
                  </a:lnTo>
                </a:path>
              </a:pathLst>
            </a:custGeom>
            <a:ln w="28575">
              <a:solidFill>
                <a:srgbClr val="4471C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4850129" y="3071621"/>
              <a:ext cx="215265" cy="716280"/>
            </a:xfrm>
            <a:custGeom>
              <a:avLst/>
              <a:gdLst/>
              <a:ahLst/>
              <a:cxnLst/>
              <a:rect l="l" t="t" r="r" b="b"/>
              <a:pathLst>
                <a:path w="215264" h="716279">
                  <a:moveTo>
                    <a:pt x="181483" y="0"/>
                  </a:moveTo>
                  <a:lnTo>
                    <a:pt x="115746" y="14616"/>
                  </a:lnTo>
                  <a:lnTo>
                    <a:pt x="58594" y="30162"/>
                  </a:lnTo>
                  <a:lnTo>
                    <a:pt x="18659" y="47613"/>
                  </a:lnTo>
                  <a:lnTo>
                    <a:pt x="4572" y="67945"/>
                  </a:lnTo>
                  <a:lnTo>
                    <a:pt x="35302" y="97381"/>
                  </a:lnTo>
                  <a:lnTo>
                    <a:pt x="100679" y="133413"/>
                  </a:lnTo>
                  <a:lnTo>
                    <a:pt x="165627" y="163921"/>
                  </a:lnTo>
                  <a:lnTo>
                    <a:pt x="195072" y="176784"/>
                  </a:lnTo>
                </a:path>
                <a:path w="215264" h="716279">
                  <a:moveTo>
                    <a:pt x="181483" y="179832"/>
                  </a:moveTo>
                  <a:lnTo>
                    <a:pt x="115746" y="194448"/>
                  </a:lnTo>
                  <a:lnTo>
                    <a:pt x="58594" y="209994"/>
                  </a:lnTo>
                  <a:lnTo>
                    <a:pt x="18659" y="227445"/>
                  </a:lnTo>
                  <a:lnTo>
                    <a:pt x="4572" y="247777"/>
                  </a:lnTo>
                  <a:lnTo>
                    <a:pt x="35302" y="277213"/>
                  </a:lnTo>
                  <a:lnTo>
                    <a:pt x="100679" y="313245"/>
                  </a:lnTo>
                  <a:lnTo>
                    <a:pt x="165627" y="343753"/>
                  </a:lnTo>
                  <a:lnTo>
                    <a:pt x="195072" y="356616"/>
                  </a:lnTo>
                </a:path>
                <a:path w="215264" h="716279">
                  <a:moveTo>
                    <a:pt x="201295" y="359664"/>
                  </a:moveTo>
                  <a:lnTo>
                    <a:pt x="135558" y="374280"/>
                  </a:lnTo>
                  <a:lnTo>
                    <a:pt x="78406" y="389826"/>
                  </a:lnTo>
                  <a:lnTo>
                    <a:pt x="38471" y="407277"/>
                  </a:lnTo>
                  <a:lnTo>
                    <a:pt x="24384" y="427609"/>
                  </a:lnTo>
                  <a:lnTo>
                    <a:pt x="55114" y="457045"/>
                  </a:lnTo>
                  <a:lnTo>
                    <a:pt x="120491" y="493077"/>
                  </a:lnTo>
                  <a:lnTo>
                    <a:pt x="185439" y="523585"/>
                  </a:lnTo>
                  <a:lnTo>
                    <a:pt x="214884" y="536448"/>
                  </a:lnTo>
                </a:path>
                <a:path w="215264" h="716279">
                  <a:moveTo>
                    <a:pt x="176911" y="537972"/>
                  </a:moveTo>
                  <a:lnTo>
                    <a:pt x="111174" y="552705"/>
                  </a:lnTo>
                  <a:lnTo>
                    <a:pt x="54022" y="568404"/>
                  </a:lnTo>
                  <a:lnTo>
                    <a:pt x="14087" y="586031"/>
                  </a:lnTo>
                  <a:lnTo>
                    <a:pt x="0" y="606552"/>
                  </a:lnTo>
                  <a:lnTo>
                    <a:pt x="30730" y="636234"/>
                  </a:lnTo>
                  <a:lnTo>
                    <a:pt x="96107" y="672560"/>
                  </a:lnTo>
                  <a:lnTo>
                    <a:pt x="161055" y="703314"/>
                  </a:lnTo>
                  <a:lnTo>
                    <a:pt x="190500" y="716280"/>
                  </a:lnTo>
                </a:path>
              </a:pathLst>
            </a:custGeom>
            <a:ln w="28575">
              <a:solidFill>
                <a:srgbClr val="2E528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6" name="object 16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8916670" y="2296413"/>
              <a:ext cx="157480" cy="155956"/>
            </a:xfrm>
            <a:prstGeom prst="rect">
              <a:avLst/>
            </a:prstGeom>
          </p:spPr>
        </p:pic>
        <p:pic>
          <p:nvPicPr>
            <p:cNvPr id="17" name="object 17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8916670" y="4605273"/>
              <a:ext cx="157480" cy="155956"/>
            </a:xfrm>
            <a:prstGeom prst="rect">
              <a:avLst/>
            </a:prstGeom>
          </p:spPr>
        </p:pic>
        <p:sp>
          <p:nvSpPr>
            <p:cNvPr id="18" name="object 18"/>
            <p:cNvSpPr/>
            <p:nvPr/>
          </p:nvSpPr>
          <p:spPr>
            <a:xfrm>
              <a:off x="5235701" y="2942081"/>
              <a:ext cx="401320" cy="480059"/>
            </a:xfrm>
            <a:custGeom>
              <a:avLst/>
              <a:gdLst/>
              <a:ahLst/>
              <a:cxnLst/>
              <a:rect l="l" t="t" r="r" b="b"/>
              <a:pathLst>
                <a:path w="401320" h="480060">
                  <a:moveTo>
                    <a:pt x="0" y="473710"/>
                  </a:moveTo>
                  <a:lnTo>
                    <a:pt x="17427" y="409153"/>
                  </a:lnTo>
                  <a:lnTo>
                    <a:pt x="34872" y="345672"/>
                  </a:lnTo>
                  <a:lnTo>
                    <a:pt x="52348" y="284339"/>
                  </a:lnTo>
                  <a:lnTo>
                    <a:pt x="69866" y="226230"/>
                  </a:lnTo>
                  <a:lnTo>
                    <a:pt x="87439" y="172420"/>
                  </a:lnTo>
                  <a:lnTo>
                    <a:pt x="105078" y="123982"/>
                  </a:lnTo>
                  <a:lnTo>
                    <a:pt x="122796" y="81992"/>
                  </a:lnTo>
                  <a:lnTo>
                    <a:pt x="140604" y="47525"/>
                  </a:lnTo>
                  <a:lnTo>
                    <a:pt x="176539" y="5454"/>
                  </a:lnTo>
                  <a:lnTo>
                    <a:pt x="194691" y="0"/>
                  </a:lnTo>
                  <a:lnTo>
                    <a:pt x="255079" y="75438"/>
                  </a:lnTo>
                  <a:lnTo>
                    <a:pt x="322802" y="240411"/>
                  </a:lnTo>
                  <a:lnTo>
                    <a:pt x="377999" y="405193"/>
                  </a:lnTo>
                  <a:lnTo>
                    <a:pt x="400812" y="480060"/>
                  </a:lnTo>
                </a:path>
              </a:pathLst>
            </a:custGeom>
            <a:ln w="38100">
              <a:solidFill>
                <a:srgbClr val="6F2F9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19"/>
            <p:cNvSpPr/>
            <p:nvPr/>
          </p:nvSpPr>
          <p:spPr>
            <a:xfrm>
              <a:off x="5221985" y="2911601"/>
              <a:ext cx="1113790" cy="1021715"/>
            </a:xfrm>
            <a:custGeom>
              <a:avLst/>
              <a:gdLst/>
              <a:ahLst/>
              <a:cxnLst/>
              <a:rect l="l" t="t" r="r" b="b"/>
              <a:pathLst>
                <a:path w="1113789" h="1021714">
                  <a:moveTo>
                    <a:pt x="0" y="0"/>
                  </a:moveTo>
                  <a:lnTo>
                    <a:pt x="0" y="1021588"/>
                  </a:lnTo>
                </a:path>
                <a:path w="1113789" h="1021714">
                  <a:moveTo>
                    <a:pt x="0" y="517906"/>
                  </a:moveTo>
                  <a:lnTo>
                    <a:pt x="1113282" y="516636"/>
                  </a:lnTo>
                </a:path>
              </a:pathLst>
            </a:custGeom>
            <a:ln w="28575">
              <a:solidFill>
                <a:srgbClr val="ED7C3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0" name="object 20"/>
          <p:cNvSpPr txBox="1"/>
          <p:nvPr/>
        </p:nvSpPr>
        <p:spPr>
          <a:xfrm>
            <a:off x="4577334" y="1957577"/>
            <a:ext cx="281940" cy="33083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000" b="1" dirty="0">
                <a:latin typeface="Calibri"/>
                <a:cs typeface="Calibri"/>
              </a:rPr>
              <a:t>T1</a:t>
            </a:r>
            <a:endParaRPr sz="2000">
              <a:latin typeface="Calibri"/>
              <a:cs typeface="Calibri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9193783" y="3348990"/>
            <a:ext cx="276860" cy="33083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000" b="1" spc="-5" dirty="0">
                <a:latin typeface="Calibri"/>
                <a:cs typeface="Calibri"/>
              </a:rPr>
              <a:t>RL</a:t>
            </a:r>
            <a:endParaRPr sz="2000">
              <a:latin typeface="Calibri"/>
              <a:cs typeface="Calibri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294540" y="1957577"/>
            <a:ext cx="375285" cy="33083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000" b="1" spc="-5" dirty="0">
                <a:latin typeface="Calibri"/>
                <a:cs typeface="Calibri"/>
              </a:rPr>
              <a:t>Vin</a:t>
            </a:r>
            <a:endParaRPr sz="2000">
              <a:latin typeface="Calibri"/>
              <a:cs typeface="Calibri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2786890" y="3630929"/>
            <a:ext cx="113664" cy="3308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dirty="0">
                <a:latin typeface="Calibri"/>
                <a:cs typeface="Calibri"/>
              </a:rPr>
              <a:t>t</a:t>
            </a:r>
            <a:endParaRPr sz="2000">
              <a:latin typeface="Calibri"/>
              <a:cs typeface="Calibri"/>
            </a:endParaRPr>
          </a:p>
        </p:txBody>
      </p:sp>
      <p:sp>
        <p:nvSpPr>
          <p:cNvPr id="24" name="object 24"/>
          <p:cNvSpPr/>
          <p:nvPr/>
        </p:nvSpPr>
        <p:spPr>
          <a:xfrm>
            <a:off x="489967" y="2501645"/>
            <a:ext cx="984885" cy="1054735"/>
          </a:xfrm>
          <a:custGeom>
            <a:avLst/>
            <a:gdLst/>
            <a:ahLst/>
            <a:cxnLst/>
            <a:rect l="l" t="t" r="r" b="b"/>
            <a:pathLst>
              <a:path w="984885" h="1054735">
                <a:moveTo>
                  <a:pt x="0" y="1040511"/>
                </a:moveTo>
                <a:lnTo>
                  <a:pt x="18846" y="977969"/>
                </a:lnTo>
                <a:lnTo>
                  <a:pt x="37695" y="915630"/>
                </a:lnTo>
                <a:lnTo>
                  <a:pt x="56549" y="853694"/>
                </a:lnTo>
                <a:lnTo>
                  <a:pt x="75412" y="792363"/>
                </a:lnTo>
                <a:lnTo>
                  <a:pt x="94286" y="731837"/>
                </a:lnTo>
                <a:lnTo>
                  <a:pt x="113173" y="672317"/>
                </a:lnTo>
                <a:lnTo>
                  <a:pt x="132076" y="614004"/>
                </a:lnTo>
                <a:lnTo>
                  <a:pt x="150999" y="557100"/>
                </a:lnTo>
                <a:lnTo>
                  <a:pt x="169943" y="501805"/>
                </a:lnTo>
                <a:lnTo>
                  <a:pt x="188911" y="448321"/>
                </a:lnTo>
                <a:lnTo>
                  <a:pt x="207907" y="396848"/>
                </a:lnTo>
                <a:lnTo>
                  <a:pt x="226932" y="347587"/>
                </a:lnTo>
                <a:lnTo>
                  <a:pt x="245989" y="300740"/>
                </a:lnTo>
                <a:lnTo>
                  <a:pt x="265082" y="256508"/>
                </a:lnTo>
                <a:lnTo>
                  <a:pt x="284212" y="215091"/>
                </a:lnTo>
                <a:lnTo>
                  <a:pt x="303383" y="176690"/>
                </a:lnTo>
                <a:lnTo>
                  <a:pt x="322597" y="141507"/>
                </a:lnTo>
                <a:lnTo>
                  <a:pt x="361166" y="81599"/>
                </a:lnTo>
                <a:lnTo>
                  <a:pt x="399940" y="36972"/>
                </a:lnTo>
                <a:lnTo>
                  <a:pt x="438940" y="9236"/>
                </a:lnTo>
                <a:lnTo>
                  <a:pt x="478189" y="0"/>
                </a:lnTo>
                <a:lnTo>
                  <a:pt x="626525" y="165800"/>
                </a:lnTo>
                <a:lnTo>
                  <a:pt x="792878" y="528208"/>
                </a:lnTo>
                <a:lnTo>
                  <a:pt x="928466" y="890164"/>
                </a:lnTo>
                <a:lnTo>
                  <a:pt x="984502" y="1054608"/>
                </a:lnTo>
              </a:path>
            </a:pathLst>
          </a:custGeom>
          <a:ln w="38100">
            <a:solidFill>
              <a:srgbClr val="6F2F9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25" name="object 25"/>
          <p:cNvGrpSpPr/>
          <p:nvPr/>
        </p:nvGrpSpPr>
        <p:grpSpPr>
          <a:xfrm>
            <a:off x="10139171" y="3169157"/>
            <a:ext cx="1568450" cy="1021715"/>
            <a:chOff x="10139171" y="3169157"/>
            <a:chExt cx="1568450" cy="1021715"/>
          </a:xfrm>
        </p:grpSpPr>
        <p:sp>
          <p:nvSpPr>
            <p:cNvPr id="26" name="object 26"/>
            <p:cNvSpPr/>
            <p:nvPr/>
          </p:nvSpPr>
          <p:spPr>
            <a:xfrm>
              <a:off x="10141457" y="3169157"/>
              <a:ext cx="1213485" cy="1021715"/>
            </a:xfrm>
            <a:custGeom>
              <a:avLst/>
              <a:gdLst/>
              <a:ahLst/>
              <a:cxnLst/>
              <a:rect l="l" t="t" r="r" b="b"/>
              <a:pathLst>
                <a:path w="1213484" h="1021714">
                  <a:moveTo>
                    <a:pt x="16764" y="0"/>
                  </a:moveTo>
                  <a:lnTo>
                    <a:pt x="16764" y="1021588"/>
                  </a:lnTo>
                </a:path>
                <a:path w="1213484" h="1021714">
                  <a:moveTo>
                    <a:pt x="0" y="646176"/>
                  </a:moveTo>
                  <a:lnTo>
                    <a:pt x="1213485" y="646176"/>
                  </a:lnTo>
                </a:path>
              </a:pathLst>
            </a:custGeom>
            <a:ln w="28575">
              <a:solidFill>
                <a:srgbClr val="ED7C3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" name="object 27"/>
            <p:cNvSpPr/>
            <p:nvPr/>
          </p:nvSpPr>
          <p:spPr>
            <a:xfrm>
              <a:off x="10158221" y="3278885"/>
              <a:ext cx="1530350" cy="258445"/>
            </a:xfrm>
            <a:custGeom>
              <a:avLst/>
              <a:gdLst/>
              <a:ahLst/>
              <a:cxnLst/>
              <a:rect l="l" t="t" r="r" b="b"/>
              <a:pathLst>
                <a:path w="1530350" h="258445">
                  <a:moveTo>
                    <a:pt x="0" y="107950"/>
                  </a:moveTo>
                  <a:lnTo>
                    <a:pt x="251968" y="0"/>
                  </a:lnTo>
                </a:path>
                <a:path w="1530350" h="258445">
                  <a:moveTo>
                    <a:pt x="205740" y="10668"/>
                  </a:moveTo>
                  <a:lnTo>
                    <a:pt x="751205" y="188087"/>
                  </a:lnTo>
                </a:path>
                <a:path w="1530350" h="258445">
                  <a:moveTo>
                    <a:pt x="755904" y="188722"/>
                  </a:moveTo>
                  <a:lnTo>
                    <a:pt x="1007872" y="80772"/>
                  </a:lnTo>
                </a:path>
                <a:path w="1530350" h="258445">
                  <a:moveTo>
                    <a:pt x="984504" y="80772"/>
                  </a:moveTo>
                  <a:lnTo>
                    <a:pt x="1529969" y="258191"/>
                  </a:lnTo>
                </a:path>
              </a:pathLst>
            </a:custGeom>
            <a:ln w="38100">
              <a:solidFill>
                <a:srgbClr val="4471C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8" name="object 28"/>
          <p:cNvSpPr txBox="1"/>
          <p:nvPr/>
        </p:nvSpPr>
        <p:spPr>
          <a:xfrm>
            <a:off x="10122154" y="2687574"/>
            <a:ext cx="284480" cy="33083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000" b="1" dirty="0">
                <a:latin typeface="Calibri"/>
                <a:cs typeface="Calibri"/>
              </a:rPr>
              <a:t>VL</a:t>
            </a:r>
            <a:endParaRPr sz="2000">
              <a:latin typeface="Calibri"/>
              <a:cs typeface="Calibri"/>
            </a:endParaRPr>
          </a:p>
        </p:txBody>
      </p:sp>
      <p:sp>
        <p:nvSpPr>
          <p:cNvPr id="29" name="object 29"/>
          <p:cNvSpPr txBox="1"/>
          <p:nvPr/>
        </p:nvSpPr>
        <p:spPr>
          <a:xfrm>
            <a:off x="11434064" y="3630926"/>
            <a:ext cx="113664" cy="3308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dirty="0">
                <a:latin typeface="Calibri"/>
                <a:cs typeface="Calibri"/>
              </a:rPr>
              <a:t>t</a:t>
            </a:r>
            <a:endParaRPr sz="2000">
              <a:latin typeface="Calibri"/>
              <a:cs typeface="Calibri"/>
            </a:endParaRPr>
          </a:p>
        </p:txBody>
      </p:sp>
      <p:sp>
        <p:nvSpPr>
          <p:cNvPr id="30" name="object 30"/>
          <p:cNvSpPr txBox="1"/>
          <p:nvPr/>
        </p:nvSpPr>
        <p:spPr>
          <a:xfrm>
            <a:off x="5717285" y="1703577"/>
            <a:ext cx="1611630" cy="33083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000" b="1" spc="-5" dirty="0">
                <a:latin typeface="Calibri"/>
                <a:cs typeface="Calibri"/>
              </a:rPr>
              <a:t>D1</a:t>
            </a:r>
            <a:r>
              <a:rPr sz="2000" b="1" spc="45" dirty="0">
                <a:latin typeface="Calibri"/>
                <a:cs typeface="Calibri"/>
              </a:rPr>
              <a:t> </a:t>
            </a:r>
            <a:r>
              <a:rPr sz="2000" b="1" spc="-5" dirty="0">
                <a:latin typeface="Calibri"/>
                <a:cs typeface="Calibri"/>
              </a:rPr>
              <a:t>REV</a:t>
            </a:r>
            <a:r>
              <a:rPr sz="2000" b="1" spc="405" dirty="0">
                <a:latin typeface="Calibri"/>
                <a:cs typeface="Calibri"/>
              </a:rPr>
              <a:t> </a:t>
            </a:r>
            <a:r>
              <a:rPr sz="2000" b="1" dirty="0">
                <a:latin typeface="Calibri"/>
                <a:cs typeface="Calibri"/>
              </a:rPr>
              <a:t>Biased</a:t>
            </a:r>
            <a:endParaRPr sz="2000">
              <a:latin typeface="Calibri"/>
              <a:cs typeface="Calibri"/>
            </a:endParaRPr>
          </a:p>
        </p:txBody>
      </p:sp>
      <p:sp>
        <p:nvSpPr>
          <p:cNvPr id="31" name="object 31"/>
          <p:cNvSpPr txBox="1"/>
          <p:nvPr/>
        </p:nvSpPr>
        <p:spPr>
          <a:xfrm>
            <a:off x="9041638" y="2583935"/>
            <a:ext cx="202565" cy="4521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800" b="1" spc="-5" dirty="0">
                <a:latin typeface="Calibri"/>
                <a:cs typeface="Calibri"/>
              </a:rPr>
              <a:t>+</a:t>
            </a:r>
            <a:endParaRPr sz="2800">
              <a:latin typeface="Calibri"/>
              <a:cs typeface="Calibri"/>
            </a:endParaRPr>
          </a:p>
        </p:txBody>
      </p:sp>
      <p:sp>
        <p:nvSpPr>
          <p:cNvPr id="32" name="object 32"/>
          <p:cNvSpPr txBox="1"/>
          <p:nvPr/>
        </p:nvSpPr>
        <p:spPr>
          <a:xfrm>
            <a:off x="9099046" y="3973188"/>
            <a:ext cx="134620" cy="4521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800" b="1" spc="-5" dirty="0">
                <a:latin typeface="Calibri"/>
                <a:cs typeface="Calibri"/>
              </a:rPr>
              <a:t>-</a:t>
            </a:r>
            <a:endParaRPr sz="2800">
              <a:latin typeface="Calibri"/>
              <a:cs typeface="Calibri"/>
            </a:endParaRPr>
          </a:p>
        </p:txBody>
      </p:sp>
      <p:sp>
        <p:nvSpPr>
          <p:cNvPr id="33" name="object 33"/>
          <p:cNvSpPr txBox="1"/>
          <p:nvPr/>
        </p:nvSpPr>
        <p:spPr>
          <a:xfrm>
            <a:off x="2583310" y="2098922"/>
            <a:ext cx="202565" cy="4521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800" b="1" spc="-5" dirty="0">
                <a:latin typeface="Calibri"/>
                <a:cs typeface="Calibri"/>
              </a:rPr>
              <a:t>+</a:t>
            </a:r>
            <a:endParaRPr sz="2800">
              <a:latin typeface="Calibri"/>
              <a:cs typeface="Calibri"/>
            </a:endParaRPr>
          </a:p>
        </p:txBody>
      </p:sp>
      <p:sp>
        <p:nvSpPr>
          <p:cNvPr id="34" name="object 34"/>
          <p:cNvSpPr txBox="1"/>
          <p:nvPr/>
        </p:nvSpPr>
        <p:spPr>
          <a:xfrm>
            <a:off x="5132578" y="2160264"/>
            <a:ext cx="378460" cy="4521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95"/>
              </a:spcBef>
            </a:pPr>
            <a:r>
              <a:rPr sz="4200" b="1" spc="-7" baseline="-24801" dirty="0">
                <a:latin typeface="Calibri"/>
                <a:cs typeface="Calibri"/>
              </a:rPr>
              <a:t>-</a:t>
            </a:r>
            <a:r>
              <a:rPr sz="4200" spc="-592" baseline="-24801" dirty="0">
                <a:latin typeface="Times New Roman"/>
                <a:cs typeface="Times New Roman"/>
              </a:rPr>
              <a:t> </a:t>
            </a:r>
            <a:r>
              <a:rPr sz="2000" b="1" dirty="0">
                <a:latin typeface="Calibri"/>
                <a:cs typeface="Calibri"/>
              </a:rPr>
              <a:t>A</a:t>
            </a:r>
            <a:endParaRPr sz="2000">
              <a:latin typeface="Calibri"/>
              <a:cs typeface="Calibri"/>
            </a:endParaRPr>
          </a:p>
        </p:txBody>
      </p:sp>
      <p:sp>
        <p:nvSpPr>
          <p:cNvPr id="35" name="object 35"/>
          <p:cNvSpPr txBox="1"/>
          <p:nvPr/>
        </p:nvSpPr>
        <p:spPr>
          <a:xfrm>
            <a:off x="5187445" y="3946397"/>
            <a:ext cx="274955" cy="63944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ts val="2895"/>
              </a:lnSpc>
              <a:spcBef>
                <a:spcPts val="95"/>
              </a:spcBef>
            </a:pPr>
            <a:r>
              <a:rPr sz="2800" b="1" spc="-5" dirty="0">
                <a:latin typeface="Calibri"/>
                <a:cs typeface="Calibri"/>
              </a:rPr>
              <a:t>+</a:t>
            </a:r>
            <a:endParaRPr sz="2800">
              <a:latin typeface="Calibri"/>
              <a:cs typeface="Calibri"/>
            </a:endParaRPr>
          </a:p>
          <a:p>
            <a:pPr marL="119380">
              <a:lnSpc>
                <a:spcPts val="1935"/>
              </a:lnSpc>
            </a:pPr>
            <a:r>
              <a:rPr sz="2000" b="1" dirty="0">
                <a:latin typeface="Calibri"/>
                <a:cs typeface="Calibri"/>
              </a:rPr>
              <a:t>B</a:t>
            </a:r>
            <a:endParaRPr sz="2000">
              <a:latin typeface="Calibri"/>
              <a:cs typeface="Calibri"/>
            </a:endParaRPr>
          </a:p>
        </p:txBody>
      </p:sp>
      <p:sp>
        <p:nvSpPr>
          <p:cNvPr id="36" name="object 36"/>
          <p:cNvSpPr/>
          <p:nvPr/>
        </p:nvSpPr>
        <p:spPr>
          <a:xfrm>
            <a:off x="7396733" y="2317241"/>
            <a:ext cx="598805" cy="2322830"/>
          </a:xfrm>
          <a:custGeom>
            <a:avLst/>
            <a:gdLst/>
            <a:ahLst/>
            <a:cxnLst/>
            <a:rect l="l" t="t" r="r" b="b"/>
            <a:pathLst>
              <a:path w="598804" h="2322829">
                <a:moveTo>
                  <a:pt x="326136" y="900049"/>
                </a:moveTo>
                <a:lnTo>
                  <a:pt x="326136" y="0"/>
                </a:lnTo>
              </a:path>
              <a:path w="598804" h="2322829">
                <a:moveTo>
                  <a:pt x="326136" y="2322576"/>
                </a:moveTo>
                <a:lnTo>
                  <a:pt x="326136" y="1278636"/>
                </a:lnTo>
              </a:path>
              <a:path w="598804" h="2322829">
                <a:moveTo>
                  <a:pt x="0" y="914400"/>
                </a:moveTo>
                <a:lnTo>
                  <a:pt x="598424" y="914400"/>
                </a:lnTo>
              </a:path>
              <a:path w="598804" h="2322829">
                <a:moveTo>
                  <a:pt x="0" y="1220724"/>
                </a:moveTo>
                <a:lnTo>
                  <a:pt x="598424" y="1220724"/>
                </a:lnTo>
              </a:path>
            </a:pathLst>
          </a:custGeom>
          <a:ln w="28575">
            <a:solidFill>
              <a:srgbClr val="4471C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" name="object 37"/>
          <p:cNvSpPr txBox="1"/>
          <p:nvPr/>
        </p:nvSpPr>
        <p:spPr>
          <a:xfrm>
            <a:off x="7453121" y="2796667"/>
            <a:ext cx="202565" cy="4521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800" b="1" spc="-5" dirty="0">
                <a:latin typeface="Calibri"/>
                <a:cs typeface="Calibri"/>
              </a:rPr>
              <a:t>+</a:t>
            </a:r>
            <a:endParaRPr sz="2800">
              <a:latin typeface="Calibri"/>
              <a:cs typeface="Calibri"/>
            </a:endParaRPr>
          </a:p>
        </p:txBody>
      </p:sp>
      <p:sp>
        <p:nvSpPr>
          <p:cNvPr id="38" name="object 38"/>
          <p:cNvSpPr txBox="1"/>
          <p:nvPr/>
        </p:nvSpPr>
        <p:spPr>
          <a:xfrm>
            <a:off x="7511284" y="3481197"/>
            <a:ext cx="134620" cy="4521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800" b="1" spc="-5" dirty="0">
                <a:latin typeface="Calibri"/>
                <a:cs typeface="Calibri"/>
              </a:rPr>
              <a:t>-</a:t>
            </a:r>
            <a:endParaRPr sz="2800">
              <a:latin typeface="Calibri"/>
              <a:cs typeface="Calibri"/>
            </a:endParaRPr>
          </a:p>
        </p:txBody>
      </p:sp>
      <p:sp>
        <p:nvSpPr>
          <p:cNvPr id="39" name="object 39"/>
          <p:cNvSpPr txBox="1"/>
          <p:nvPr/>
        </p:nvSpPr>
        <p:spPr>
          <a:xfrm>
            <a:off x="7022334" y="3166108"/>
            <a:ext cx="282575" cy="33083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000" b="1" spc="-5" dirty="0">
                <a:latin typeface="Calibri"/>
                <a:cs typeface="Calibri"/>
              </a:rPr>
              <a:t>vp</a:t>
            </a:r>
            <a:endParaRPr sz="2000">
              <a:latin typeface="Calibri"/>
              <a:cs typeface="Calibri"/>
            </a:endParaRPr>
          </a:p>
        </p:txBody>
      </p:sp>
      <p:sp>
        <p:nvSpPr>
          <p:cNvPr id="40" name="object 40"/>
          <p:cNvSpPr txBox="1"/>
          <p:nvPr/>
        </p:nvSpPr>
        <p:spPr>
          <a:xfrm>
            <a:off x="9673208" y="2986786"/>
            <a:ext cx="298450" cy="33083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000" b="1" spc="-60" dirty="0">
                <a:latin typeface="Calibri"/>
                <a:cs typeface="Calibri"/>
              </a:rPr>
              <a:t>Vp</a:t>
            </a:r>
            <a:endParaRPr sz="2000">
              <a:latin typeface="Calibri"/>
              <a:cs typeface="Calibri"/>
            </a:endParaRPr>
          </a:p>
        </p:txBody>
      </p:sp>
      <p:grpSp>
        <p:nvGrpSpPr>
          <p:cNvPr id="41" name="object 41"/>
          <p:cNvGrpSpPr/>
          <p:nvPr/>
        </p:nvGrpSpPr>
        <p:grpSpPr>
          <a:xfrm>
            <a:off x="5615940" y="1965708"/>
            <a:ext cx="1385570" cy="1928495"/>
            <a:chOff x="5615940" y="1965708"/>
            <a:chExt cx="1385570" cy="1928495"/>
          </a:xfrm>
        </p:grpSpPr>
        <p:sp>
          <p:nvSpPr>
            <p:cNvPr id="42" name="object 42"/>
            <p:cNvSpPr/>
            <p:nvPr/>
          </p:nvSpPr>
          <p:spPr>
            <a:xfrm>
              <a:off x="5634990" y="3394709"/>
              <a:ext cx="399415" cy="480059"/>
            </a:xfrm>
            <a:custGeom>
              <a:avLst/>
              <a:gdLst/>
              <a:ahLst/>
              <a:cxnLst/>
              <a:rect l="l" t="t" r="r" b="b"/>
              <a:pathLst>
                <a:path w="399414" h="480060">
                  <a:moveTo>
                    <a:pt x="399288" y="6350"/>
                  </a:moveTo>
                  <a:lnTo>
                    <a:pt x="381901" y="70906"/>
                  </a:lnTo>
                  <a:lnTo>
                    <a:pt x="364507" y="134387"/>
                  </a:lnTo>
                  <a:lnTo>
                    <a:pt x="347092" y="195720"/>
                  </a:lnTo>
                  <a:lnTo>
                    <a:pt x="329642" y="253829"/>
                  </a:lnTo>
                  <a:lnTo>
                    <a:pt x="312143" y="307639"/>
                  </a:lnTo>
                  <a:lnTo>
                    <a:pt x="294581" y="356077"/>
                  </a:lnTo>
                  <a:lnTo>
                    <a:pt x="276944" y="398067"/>
                  </a:lnTo>
                  <a:lnTo>
                    <a:pt x="259217" y="432534"/>
                  </a:lnTo>
                  <a:lnTo>
                    <a:pt x="223438" y="474605"/>
                  </a:lnTo>
                  <a:lnTo>
                    <a:pt x="205359" y="480060"/>
                  </a:lnTo>
                  <a:lnTo>
                    <a:pt x="145196" y="404622"/>
                  </a:lnTo>
                  <a:lnTo>
                    <a:pt x="77724" y="239649"/>
                  </a:lnTo>
                  <a:lnTo>
                    <a:pt x="22729" y="74866"/>
                  </a:lnTo>
                  <a:lnTo>
                    <a:pt x="0" y="0"/>
                  </a:lnTo>
                </a:path>
              </a:pathLst>
            </a:custGeom>
            <a:ln w="38100">
              <a:solidFill>
                <a:srgbClr val="6F2F9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3" name="object 43"/>
            <p:cNvSpPr/>
            <p:nvPr/>
          </p:nvSpPr>
          <p:spPr>
            <a:xfrm>
              <a:off x="6036564" y="1972058"/>
              <a:ext cx="932815" cy="788035"/>
            </a:xfrm>
            <a:custGeom>
              <a:avLst/>
              <a:gdLst/>
              <a:ahLst/>
              <a:cxnLst/>
              <a:rect l="l" t="t" r="r" b="b"/>
              <a:pathLst>
                <a:path w="932815" h="788035">
                  <a:moveTo>
                    <a:pt x="932690" y="0"/>
                  </a:moveTo>
                  <a:lnTo>
                    <a:pt x="0" y="0"/>
                  </a:lnTo>
                  <a:lnTo>
                    <a:pt x="0" y="787905"/>
                  </a:lnTo>
                  <a:lnTo>
                    <a:pt x="932690" y="787905"/>
                  </a:lnTo>
                  <a:lnTo>
                    <a:pt x="93269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4" name="object 44"/>
            <p:cNvSpPr/>
            <p:nvPr/>
          </p:nvSpPr>
          <p:spPr>
            <a:xfrm>
              <a:off x="6036564" y="1972058"/>
              <a:ext cx="932815" cy="788035"/>
            </a:xfrm>
            <a:custGeom>
              <a:avLst/>
              <a:gdLst/>
              <a:ahLst/>
              <a:cxnLst/>
              <a:rect l="l" t="t" r="r" b="b"/>
              <a:pathLst>
                <a:path w="932815" h="788035">
                  <a:moveTo>
                    <a:pt x="0" y="787905"/>
                  </a:moveTo>
                  <a:lnTo>
                    <a:pt x="932690" y="787905"/>
                  </a:lnTo>
                  <a:lnTo>
                    <a:pt x="932690" y="0"/>
                  </a:lnTo>
                  <a:lnTo>
                    <a:pt x="0" y="0"/>
                  </a:lnTo>
                  <a:lnTo>
                    <a:pt x="0" y="787905"/>
                  </a:lnTo>
                  <a:close/>
                </a:path>
              </a:pathLst>
            </a:custGeom>
            <a:ln w="127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5" name="object 45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969254" y="2244597"/>
              <a:ext cx="157480" cy="155956"/>
            </a:xfrm>
            <a:prstGeom prst="rect">
              <a:avLst/>
            </a:prstGeom>
          </p:spPr>
        </p:pic>
        <p:pic>
          <p:nvPicPr>
            <p:cNvPr id="46" name="object 46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6845554" y="2244597"/>
              <a:ext cx="155956" cy="155956"/>
            </a:xfrm>
            <a:prstGeom prst="rect">
              <a:avLst/>
            </a:prstGeom>
          </p:spPr>
        </p:pic>
      </p:grpSp>
      <p:sp>
        <p:nvSpPr>
          <p:cNvPr id="47" name="object 47"/>
          <p:cNvSpPr/>
          <p:nvPr/>
        </p:nvSpPr>
        <p:spPr>
          <a:xfrm>
            <a:off x="1474469" y="2556509"/>
            <a:ext cx="1953895" cy="2036445"/>
          </a:xfrm>
          <a:custGeom>
            <a:avLst/>
            <a:gdLst/>
            <a:ahLst/>
            <a:cxnLst/>
            <a:rect l="l" t="t" r="r" b="b"/>
            <a:pathLst>
              <a:path w="1953895" h="2036445">
                <a:moveTo>
                  <a:pt x="984504" y="995553"/>
                </a:moveTo>
                <a:lnTo>
                  <a:pt x="965652" y="1058094"/>
                </a:lnTo>
                <a:lnTo>
                  <a:pt x="946798" y="1120433"/>
                </a:lnTo>
                <a:lnTo>
                  <a:pt x="927941" y="1182369"/>
                </a:lnTo>
                <a:lnTo>
                  <a:pt x="909076" y="1243700"/>
                </a:lnTo>
                <a:lnTo>
                  <a:pt x="890201" y="1304227"/>
                </a:lnTo>
                <a:lnTo>
                  <a:pt x="871314" y="1363746"/>
                </a:lnTo>
                <a:lnTo>
                  <a:pt x="852411" y="1422059"/>
                </a:lnTo>
                <a:lnTo>
                  <a:pt x="833490" y="1478963"/>
                </a:lnTo>
                <a:lnTo>
                  <a:pt x="814548" y="1534258"/>
                </a:lnTo>
                <a:lnTo>
                  <a:pt x="795582" y="1587742"/>
                </a:lnTo>
                <a:lnTo>
                  <a:pt x="776590" y="1639215"/>
                </a:lnTo>
                <a:lnTo>
                  <a:pt x="757568" y="1688476"/>
                </a:lnTo>
                <a:lnTo>
                  <a:pt x="738514" y="1735323"/>
                </a:lnTo>
                <a:lnTo>
                  <a:pt x="719425" y="1779555"/>
                </a:lnTo>
                <a:lnTo>
                  <a:pt x="700299" y="1820972"/>
                </a:lnTo>
                <a:lnTo>
                  <a:pt x="681132" y="1859373"/>
                </a:lnTo>
                <a:lnTo>
                  <a:pt x="661922" y="1894556"/>
                </a:lnTo>
                <a:lnTo>
                  <a:pt x="623360" y="1954465"/>
                </a:lnTo>
                <a:lnTo>
                  <a:pt x="584592" y="1999091"/>
                </a:lnTo>
                <a:lnTo>
                  <a:pt x="545596" y="2026827"/>
                </a:lnTo>
                <a:lnTo>
                  <a:pt x="506349" y="2036064"/>
                </a:lnTo>
                <a:lnTo>
                  <a:pt x="358009" y="1870263"/>
                </a:lnTo>
                <a:lnTo>
                  <a:pt x="191643" y="1507855"/>
                </a:lnTo>
                <a:lnTo>
                  <a:pt x="56042" y="1145899"/>
                </a:lnTo>
                <a:lnTo>
                  <a:pt x="0" y="981456"/>
                </a:lnTo>
              </a:path>
              <a:path w="1953895" h="2036445">
                <a:moveTo>
                  <a:pt x="969264" y="1040511"/>
                </a:moveTo>
                <a:lnTo>
                  <a:pt x="988115" y="977969"/>
                </a:lnTo>
                <a:lnTo>
                  <a:pt x="1006969" y="915630"/>
                </a:lnTo>
                <a:lnTo>
                  <a:pt x="1025826" y="853694"/>
                </a:lnTo>
                <a:lnTo>
                  <a:pt x="1044691" y="792363"/>
                </a:lnTo>
                <a:lnTo>
                  <a:pt x="1063566" y="731837"/>
                </a:lnTo>
                <a:lnTo>
                  <a:pt x="1082453" y="672317"/>
                </a:lnTo>
                <a:lnTo>
                  <a:pt x="1101356" y="614004"/>
                </a:lnTo>
                <a:lnTo>
                  <a:pt x="1120277" y="557100"/>
                </a:lnTo>
                <a:lnTo>
                  <a:pt x="1139219" y="501805"/>
                </a:lnTo>
                <a:lnTo>
                  <a:pt x="1158185" y="448321"/>
                </a:lnTo>
                <a:lnTo>
                  <a:pt x="1177177" y="396848"/>
                </a:lnTo>
                <a:lnTo>
                  <a:pt x="1196199" y="347587"/>
                </a:lnTo>
                <a:lnTo>
                  <a:pt x="1215253" y="300740"/>
                </a:lnTo>
                <a:lnTo>
                  <a:pt x="1234342" y="256508"/>
                </a:lnTo>
                <a:lnTo>
                  <a:pt x="1253468" y="215091"/>
                </a:lnTo>
                <a:lnTo>
                  <a:pt x="1272635" y="176690"/>
                </a:lnTo>
                <a:lnTo>
                  <a:pt x="1291845" y="141507"/>
                </a:lnTo>
                <a:lnTo>
                  <a:pt x="1330407" y="81599"/>
                </a:lnTo>
                <a:lnTo>
                  <a:pt x="1369175" y="36972"/>
                </a:lnTo>
                <a:lnTo>
                  <a:pt x="1408171" y="9236"/>
                </a:lnTo>
                <a:lnTo>
                  <a:pt x="1447419" y="0"/>
                </a:lnTo>
                <a:lnTo>
                  <a:pt x="1595758" y="165800"/>
                </a:lnTo>
                <a:lnTo>
                  <a:pt x="1762125" y="528208"/>
                </a:lnTo>
                <a:lnTo>
                  <a:pt x="1897725" y="890164"/>
                </a:lnTo>
                <a:lnTo>
                  <a:pt x="1953768" y="1054608"/>
                </a:lnTo>
              </a:path>
            </a:pathLst>
          </a:custGeom>
          <a:ln w="38100">
            <a:solidFill>
              <a:srgbClr val="6F2F9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" name="object 48"/>
          <p:cNvSpPr/>
          <p:nvPr/>
        </p:nvSpPr>
        <p:spPr>
          <a:xfrm>
            <a:off x="0" y="6528816"/>
            <a:ext cx="12192000" cy="329565"/>
          </a:xfrm>
          <a:custGeom>
            <a:avLst/>
            <a:gdLst/>
            <a:ahLst/>
            <a:cxnLst/>
            <a:rect l="l" t="t" r="r" b="b"/>
            <a:pathLst>
              <a:path w="12192000" h="329565">
                <a:moveTo>
                  <a:pt x="12192000" y="0"/>
                </a:moveTo>
                <a:lnTo>
                  <a:pt x="0" y="0"/>
                </a:lnTo>
                <a:lnTo>
                  <a:pt x="0" y="329182"/>
                </a:lnTo>
                <a:lnTo>
                  <a:pt x="12192000" y="329182"/>
                </a:lnTo>
                <a:lnTo>
                  <a:pt x="1219200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46921458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553923" y="764794"/>
            <a:ext cx="867283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210" dirty="0"/>
              <a:t>Half</a:t>
            </a:r>
            <a:r>
              <a:rPr b="0" spc="45" dirty="0">
                <a:latin typeface="Times New Roman"/>
                <a:cs typeface="Times New Roman"/>
              </a:rPr>
              <a:t> </a:t>
            </a:r>
            <a:r>
              <a:rPr spc="-305" dirty="0"/>
              <a:t>wav</a:t>
            </a:r>
            <a:r>
              <a:rPr spc="-260" dirty="0"/>
              <a:t>e</a:t>
            </a:r>
            <a:r>
              <a:rPr b="0" spc="50" dirty="0">
                <a:latin typeface="Times New Roman"/>
                <a:cs typeface="Times New Roman"/>
              </a:rPr>
              <a:t> </a:t>
            </a:r>
            <a:r>
              <a:rPr spc="-195" dirty="0"/>
              <a:t>Rectifier</a:t>
            </a:r>
            <a:r>
              <a:rPr b="0" spc="45" dirty="0">
                <a:latin typeface="Times New Roman"/>
                <a:cs typeface="Times New Roman"/>
              </a:rPr>
              <a:t> </a:t>
            </a:r>
            <a:r>
              <a:rPr spc="-295" dirty="0"/>
              <a:t>wit</a:t>
            </a:r>
            <a:r>
              <a:rPr spc="-350" dirty="0"/>
              <a:t>h</a:t>
            </a:r>
            <a:r>
              <a:rPr b="0" spc="65" dirty="0">
                <a:latin typeface="Times New Roman"/>
                <a:cs typeface="Times New Roman"/>
              </a:rPr>
              <a:t> </a:t>
            </a:r>
            <a:r>
              <a:rPr spc="-245" dirty="0"/>
              <a:t>Smo</a:t>
            </a:r>
            <a:r>
              <a:rPr spc="-215" dirty="0"/>
              <a:t>o</a:t>
            </a:r>
            <a:r>
              <a:rPr spc="-275" dirty="0"/>
              <a:t>thin</a:t>
            </a:r>
            <a:r>
              <a:rPr spc="-340" dirty="0"/>
              <a:t>g</a:t>
            </a:r>
            <a:r>
              <a:rPr b="0" spc="65" dirty="0">
                <a:latin typeface="Times New Roman"/>
                <a:cs typeface="Times New Roman"/>
              </a:rPr>
              <a:t> </a:t>
            </a:r>
            <a:r>
              <a:rPr spc="-190" dirty="0"/>
              <a:t>Circuit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6213728" y="1497864"/>
            <a:ext cx="4796155" cy="1873250"/>
          </a:xfrm>
          <a:prstGeom prst="rect">
            <a:avLst/>
          </a:prstGeom>
        </p:spPr>
        <p:txBody>
          <a:bodyPr vert="horz" wrap="square" lIns="0" tIns="64135" rIns="0" bIns="0" rtlCol="0">
            <a:spAutoFit/>
          </a:bodyPr>
          <a:lstStyle/>
          <a:p>
            <a:pPr marL="241300" indent="-228600" algn="just">
              <a:lnSpc>
                <a:spcPct val="100000"/>
              </a:lnSpc>
              <a:spcBef>
                <a:spcPts val="505"/>
              </a:spcBef>
              <a:buFont typeface="Arial MT"/>
              <a:buChar char="•"/>
              <a:tabLst>
                <a:tab pos="241300" algn="l"/>
              </a:tabLst>
            </a:pPr>
            <a:r>
              <a:rPr sz="2200" i="1" spc="-5" dirty="0">
                <a:latin typeface="Times New Roman"/>
                <a:cs typeface="Times New Roman"/>
              </a:rPr>
              <a:t>RC</a:t>
            </a:r>
            <a:r>
              <a:rPr sz="2200" i="1" spc="-20" dirty="0">
                <a:latin typeface="Times New Roman"/>
                <a:cs typeface="Times New Roman"/>
              </a:rPr>
              <a:t> </a:t>
            </a:r>
            <a:r>
              <a:rPr sz="2200" i="1" spc="-5" dirty="0">
                <a:latin typeface="Times New Roman"/>
                <a:cs typeface="Times New Roman"/>
              </a:rPr>
              <a:t>Smoothing</a:t>
            </a:r>
            <a:r>
              <a:rPr sz="2200" i="1" spc="-20" dirty="0">
                <a:latin typeface="Times New Roman"/>
                <a:cs typeface="Times New Roman"/>
              </a:rPr>
              <a:t> </a:t>
            </a:r>
            <a:r>
              <a:rPr sz="2200" i="1" spc="-15" dirty="0">
                <a:latin typeface="Times New Roman"/>
                <a:cs typeface="Times New Roman"/>
              </a:rPr>
              <a:t>Circuit</a:t>
            </a:r>
            <a:endParaRPr sz="2200">
              <a:latin typeface="Times New Roman"/>
              <a:cs typeface="Times New Roman"/>
            </a:endParaRPr>
          </a:p>
          <a:p>
            <a:pPr marL="241300" marR="5080" indent="-228600" algn="just">
              <a:lnSpc>
                <a:spcPct val="80000"/>
              </a:lnSpc>
              <a:spcBef>
                <a:spcPts val="940"/>
              </a:spcBef>
              <a:buFont typeface="Arial MT"/>
              <a:buChar char="•"/>
              <a:tabLst>
                <a:tab pos="241300" algn="l"/>
              </a:tabLst>
            </a:pPr>
            <a:r>
              <a:rPr sz="2200" spc="-5" dirty="0">
                <a:latin typeface="Times New Roman"/>
                <a:cs typeface="Times New Roman"/>
              </a:rPr>
              <a:t>This</a:t>
            </a:r>
            <a:r>
              <a:rPr sz="2200" dirty="0">
                <a:latin typeface="Times New Roman"/>
                <a:cs typeface="Times New Roman"/>
              </a:rPr>
              <a:t> </a:t>
            </a:r>
            <a:r>
              <a:rPr sz="2200" spc="-5" dirty="0">
                <a:latin typeface="Times New Roman"/>
                <a:cs typeface="Times New Roman"/>
              </a:rPr>
              <a:t>circuit</a:t>
            </a:r>
            <a:r>
              <a:rPr sz="2200" dirty="0">
                <a:latin typeface="Times New Roman"/>
                <a:cs typeface="Times New Roman"/>
              </a:rPr>
              <a:t> </a:t>
            </a:r>
            <a:r>
              <a:rPr sz="2200" spc="-5" dirty="0">
                <a:latin typeface="Times New Roman"/>
                <a:cs typeface="Times New Roman"/>
              </a:rPr>
              <a:t>employs</a:t>
            </a:r>
            <a:r>
              <a:rPr sz="2200" dirty="0">
                <a:latin typeface="Times New Roman"/>
                <a:cs typeface="Times New Roman"/>
              </a:rPr>
              <a:t> </a:t>
            </a:r>
            <a:r>
              <a:rPr sz="2200" spc="-10" dirty="0">
                <a:latin typeface="Times New Roman"/>
                <a:cs typeface="Times New Roman"/>
              </a:rPr>
              <a:t>two</a:t>
            </a:r>
            <a:r>
              <a:rPr sz="2200" spc="-5" dirty="0">
                <a:latin typeface="Times New Roman"/>
                <a:cs typeface="Times New Roman"/>
              </a:rPr>
              <a:t> additional </a:t>
            </a:r>
            <a:r>
              <a:rPr sz="2200" spc="-535" dirty="0">
                <a:latin typeface="Times New Roman"/>
                <a:cs typeface="Times New Roman"/>
              </a:rPr>
              <a:t> </a:t>
            </a:r>
            <a:r>
              <a:rPr sz="2200" spc="-5" dirty="0">
                <a:latin typeface="Times New Roman"/>
                <a:cs typeface="Times New Roman"/>
              </a:rPr>
              <a:t>components,</a:t>
            </a:r>
            <a:r>
              <a:rPr sz="2200" dirty="0">
                <a:latin typeface="Times New Roman"/>
                <a:cs typeface="Times New Roman"/>
              </a:rPr>
              <a:t> </a:t>
            </a:r>
            <a:r>
              <a:rPr sz="2200" spc="-10" dirty="0">
                <a:latin typeface="Times New Roman"/>
                <a:cs typeface="Times New Roman"/>
              </a:rPr>
              <a:t>which</a:t>
            </a:r>
            <a:r>
              <a:rPr sz="2200" spc="-5" dirty="0">
                <a:latin typeface="Times New Roman"/>
                <a:cs typeface="Times New Roman"/>
              </a:rPr>
              <a:t> act</a:t>
            </a:r>
            <a:r>
              <a:rPr sz="2200" dirty="0">
                <a:latin typeface="Times New Roman"/>
                <a:cs typeface="Times New Roman"/>
              </a:rPr>
              <a:t> </a:t>
            </a:r>
            <a:r>
              <a:rPr sz="2200" spc="-5" dirty="0">
                <a:latin typeface="Times New Roman"/>
                <a:cs typeface="Times New Roman"/>
              </a:rPr>
              <a:t>as</a:t>
            </a:r>
            <a:r>
              <a:rPr sz="2200" dirty="0">
                <a:latin typeface="Times New Roman"/>
                <a:cs typeface="Times New Roman"/>
              </a:rPr>
              <a:t> </a:t>
            </a:r>
            <a:r>
              <a:rPr sz="2200" spc="-5" dirty="0">
                <a:latin typeface="Times New Roman"/>
                <a:cs typeface="Times New Roman"/>
              </a:rPr>
              <a:t>a</a:t>
            </a:r>
            <a:r>
              <a:rPr sz="2200" dirty="0">
                <a:latin typeface="Times New Roman"/>
                <a:cs typeface="Times New Roman"/>
              </a:rPr>
              <a:t> </a:t>
            </a:r>
            <a:r>
              <a:rPr sz="2200" spc="-5" dirty="0">
                <a:latin typeface="Times New Roman"/>
                <a:cs typeface="Times New Roman"/>
              </a:rPr>
              <a:t>filter</a:t>
            </a:r>
            <a:r>
              <a:rPr sz="2200" dirty="0">
                <a:latin typeface="Times New Roman"/>
                <a:cs typeface="Times New Roman"/>
              </a:rPr>
              <a:t> </a:t>
            </a:r>
            <a:r>
              <a:rPr sz="2200" spc="5" dirty="0">
                <a:latin typeface="Times New Roman"/>
                <a:cs typeface="Times New Roman"/>
              </a:rPr>
              <a:t>to </a:t>
            </a:r>
            <a:r>
              <a:rPr sz="2200" spc="10" dirty="0">
                <a:latin typeface="Times New Roman"/>
                <a:cs typeface="Times New Roman"/>
              </a:rPr>
              <a:t> </a:t>
            </a:r>
            <a:r>
              <a:rPr sz="2200" spc="-5" dirty="0">
                <a:latin typeface="Times New Roman"/>
                <a:cs typeface="Times New Roman"/>
              </a:rPr>
              <a:t>remove</a:t>
            </a:r>
            <a:r>
              <a:rPr sz="2200" dirty="0">
                <a:latin typeface="Times New Roman"/>
                <a:cs typeface="Times New Roman"/>
              </a:rPr>
              <a:t> </a:t>
            </a:r>
            <a:r>
              <a:rPr sz="2200" spc="-5" dirty="0">
                <a:latin typeface="Times New Roman"/>
                <a:cs typeface="Times New Roman"/>
              </a:rPr>
              <a:t>the</a:t>
            </a:r>
            <a:r>
              <a:rPr sz="2200" dirty="0">
                <a:latin typeface="Times New Roman"/>
                <a:cs typeface="Times New Roman"/>
              </a:rPr>
              <a:t> ripple.</a:t>
            </a:r>
            <a:r>
              <a:rPr sz="2200" spc="5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The</a:t>
            </a:r>
            <a:r>
              <a:rPr sz="2200" spc="5" dirty="0">
                <a:latin typeface="Times New Roman"/>
                <a:cs typeface="Times New Roman"/>
              </a:rPr>
              <a:t> </a:t>
            </a:r>
            <a:r>
              <a:rPr sz="2200" spc="-5" dirty="0">
                <a:latin typeface="Times New Roman"/>
                <a:cs typeface="Times New Roman"/>
              </a:rPr>
              <a:t>value</a:t>
            </a:r>
            <a:r>
              <a:rPr sz="2200" dirty="0">
                <a:latin typeface="Times New Roman"/>
                <a:cs typeface="Times New Roman"/>
              </a:rPr>
              <a:t> of </a:t>
            </a:r>
            <a:r>
              <a:rPr sz="2200" spc="5" dirty="0">
                <a:latin typeface="Times New Roman"/>
                <a:cs typeface="Times New Roman"/>
              </a:rPr>
              <a:t> </a:t>
            </a:r>
            <a:r>
              <a:rPr sz="2200" spc="-5" dirty="0">
                <a:latin typeface="Times New Roman"/>
                <a:cs typeface="Times New Roman"/>
              </a:rPr>
              <a:t>additional capacitor is chosen so that the </a:t>
            </a:r>
            <a:r>
              <a:rPr sz="2200" spc="-535" dirty="0">
                <a:latin typeface="Times New Roman"/>
                <a:cs typeface="Times New Roman"/>
              </a:rPr>
              <a:t> </a:t>
            </a:r>
            <a:r>
              <a:rPr sz="2200" spc="-5" dirty="0">
                <a:latin typeface="Times New Roman"/>
                <a:cs typeface="Times New Roman"/>
              </a:rPr>
              <a:t>component</a:t>
            </a:r>
            <a:r>
              <a:rPr sz="2200" spc="360" dirty="0">
                <a:latin typeface="Times New Roman"/>
                <a:cs typeface="Times New Roman"/>
              </a:rPr>
              <a:t> </a:t>
            </a:r>
            <a:r>
              <a:rPr sz="2200" spc="-5" dirty="0">
                <a:latin typeface="Times New Roman"/>
                <a:cs typeface="Times New Roman"/>
              </a:rPr>
              <a:t>exhibits</a:t>
            </a:r>
            <a:r>
              <a:rPr sz="2200" spc="350" dirty="0">
                <a:latin typeface="Times New Roman"/>
                <a:cs typeface="Times New Roman"/>
              </a:rPr>
              <a:t> </a:t>
            </a:r>
            <a:r>
              <a:rPr sz="2200" spc="-5" dirty="0">
                <a:latin typeface="Times New Roman"/>
                <a:cs typeface="Times New Roman"/>
              </a:rPr>
              <a:t>a</a:t>
            </a:r>
            <a:r>
              <a:rPr sz="2200" spc="350" dirty="0">
                <a:latin typeface="Times New Roman"/>
                <a:cs typeface="Times New Roman"/>
              </a:rPr>
              <a:t> </a:t>
            </a:r>
            <a:r>
              <a:rPr sz="2200" spc="-5" dirty="0">
                <a:latin typeface="Times New Roman"/>
                <a:cs typeface="Times New Roman"/>
              </a:rPr>
              <a:t>negligible</a:t>
            </a:r>
            <a:endParaRPr sz="22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6442330" y="3278884"/>
            <a:ext cx="3724275" cy="3606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200" spc="-5" dirty="0">
                <a:latin typeface="Times New Roman"/>
                <a:cs typeface="Times New Roman"/>
              </a:rPr>
              <a:t>reactance</a:t>
            </a:r>
            <a:r>
              <a:rPr sz="2200" dirty="0">
                <a:latin typeface="Times New Roman"/>
                <a:cs typeface="Times New Roman"/>
              </a:rPr>
              <a:t> </a:t>
            </a:r>
            <a:r>
              <a:rPr sz="2200" spc="-5" dirty="0">
                <a:latin typeface="Times New Roman"/>
                <a:cs typeface="Times New Roman"/>
              </a:rPr>
              <a:t>at</a:t>
            </a:r>
            <a:r>
              <a:rPr sz="2200" spc="10" dirty="0">
                <a:latin typeface="Times New Roman"/>
                <a:cs typeface="Times New Roman"/>
              </a:rPr>
              <a:t> </a:t>
            </a:r>
            <a:r>
              <a:rPr sz="2200" spc="-5" dirty="0">
                <a:latin typeface="Times New Roman"/>
                <a:cs typeface="Times New Roman"/>
              </a:rPr>
              <a:t>the</a:t>
            </a:r>
            <a:r>
              <a:rPr sz="2200" spc="-20" dirty="0">
                <a:latin typeface="Times New Roman"/>
                <a:cs typeface="Times New Roman"/>
              </a:rPr>
              <a:t> </a:t>
            </a:r>
            <a:r>
              <a:rPr sz="2200" spc="-5" dirty="0">
                <a:latin typeface="Times New Roman"/>
                <a:cs typeface="Times New Roman"/>
              </a:rPr>
              <a:t>ripple </a:t>
            </a:r>
            <a:r>
              <a:rPr sz="2200" spc="-15" dirty="0">
                <a:latin typeface="Times New Roman"/>
                <a:cs typeface="Times New Roman"/>
              </a:rPr>
              <a:t>frequency.</a:t>
            </a:r>
            <a:endParaRPr sz="2200">
              <a:latin typeface="Times New Roman"/>
              <a:cs typeface="Times New Roman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6213732" y="5598670"/>
            <a:ext cx="4794250" cy="829944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241300" indent="-228600">
              <a:lnSpc>
                <a:spcPts val="2245"/>
              </a:lnSpc>
              <a:spcBef>
                <a:spcPts val="95"/>
              </a:spcBef>
              <a:buFont typeface="Arial MT"/>
              <a:buChar char="•"/>
              <a:tabLst>
                <a:tab pos="240665" algn="l"/>
                <a:tab pos="241300" algn="l"/>
                <a:tab pos="969644" algn="l"/>
                <a:tab pos="2367280" algn="l"/>
                <a:tab pos="3292475" algn="l"/>
                <a:tab pos="4438650" algn="l"/>
              </a:tabLst>
            </a:pPr>
            <a:r>
              <a:rPr sz="2200" spc="-5" dirty="0">
                <a:latin typeface="Times New Roman"/>
                <a:cs typeface="Times New Roman"/>
              </a:rPr>
              <a:t>T</a:t>
            </a:r>
            <a:r>
              <a:rPr sz="2200" dirty="0">
                <a:latin typeface="Times New Roman"/>
                <a:cs typeface="Times New Roman"/>
              </a:rPr>
              <a:t>h</a:t>
            </a:r>
            <a:r>
              <a:rPr sz="2200" spc="-5" dirty="0">
                <a:latin typeface="Times New Roman"/>
                <a:cs typeface="Times New Roman"/>
              </a:rPr>
              <a:t>e</a:t>
            </a:r>
            <a:r>
              <a:rPr sz="2200" dirty="0">
                <a:latin typeface="Times New Roman"/>
                <a:cs typeface="Times New Roman"/>
              </a:rPr>
              <a:t>	</a:t>
            </a:r>
            <a:r>
              <a:rPr sz="2200" spc="-5" dirty="0">
                <a:latin typeface="Times New Roman"/>
                <a:cs typeface="Times New Roman"/>
              </a:rPr>
              <a:t>c</a:t>
            </a:r>
            <a:r>
              <a:rPr sz="2200" spc="5" dirty="0">
                <a:latin typeface="Times New Roman"/>
                <a:cs typeface="Times New Roman"/>
              </a:rPr>
              <a:t>o</a:t>
            </a:r>
            <a:r>
              <a:rPr sz="2200" spc="-25" dirty="0">
                <a:latin typeface="Times New Roman"/>
                <a:cs typeface="Times New Roman"/>
              </a:rPr>
              <a:t>m</a:t>
            </a:r>
            <a:r>
              <a:rPr sz="2200" spc="-5" dirty="0">
                <a:latin typeface="Times New Roman"/>
                <a:cs typeface="Times New Roman"/>
              </a:rPr>
              <a:t>b</a:t>
            </a:r>
            <a:r>
              <a:rPr sz="2200" spc="10" dirty="0">
                <a:latin typeface="Times New Roman"/>
                <a:cs typeface="Times New Roman"/>
              </a:rPr>
              <a:t>i</a:t>
            </a:r>
            <a:r>
              <a:rPr sz="2200" spc="-5" dirty="0">
                <a:latin typeface="Times New Roman"/>
                <a:cs typeface="Times New Roman"/>
              </a:rPr>
              <a:t>ned</a:t>
            </a:r>
            <a:r>
              <a:rPr sz="2200" dirty="0">
                <a:latin typeface="Times New Roman"/>
                <a:cs typeface="Times New Roman"/>
              </a:rPr>
              <a:t>	</a:t>
            </a:r>
            <a:r>
              <a:rPr sz="2200" spc="-5" dirty="0">
                <a:latin typeface="Times New Roman"/>
                <a:cs typeface="Times New Roman"/>
              </a:rPr>
              <a:t>e</a:t>
            </a:r>
            <a:r>
              <a:rPr sz="2200" spc="-45" dirty="0">
                <a:latin typeface="Times New Roman"/>
                <a:cs typeface="Times New Roman"/>
              </a:rPr>
              <a:t>f</a:t>
            </a:r>
            <a:r>
              <a:rPr sz="2200" spc="-5" dirty="0">
                <a:latin typeface="Times New Roman"/>
                <a:cs typeface="Times New Roman"/>
              </a:rPr>
              <a:t>fect</a:t>
            </a:r>
            <a:r>
              <a:rPr sz="2200" dirty="0">
                <a:latin typeface="Times New Roman"/>
                <a:cs typeface="Times New Roman"/>
              </a:rPr>
              <a:t>	</a:t>
            </a:r>
            <a:r>
              <a:rPr sz="2200" spc="-5" dirty="0">
                <a:latin typeface="Times New Roman"/>
                <a:cs typeface="Times New Roman"/>
              </a:rPr>
              <a:t>red</a:t>
            </a:r>
            <a:r>
              <a:rPr sz="2200" dirty="0">
                <a:latin typeface="Times New Roman"/>
                <a:cs typeface="Times New Roman"/>
              </a:rPr>
              <a:t>u</a:t>
            </a:r>
            <a:r>
              <a:rPr sz="2200" spc="-5" dirty="0">
                <a:latin typeface="Times New Roman"/>
                <a:cs typeface="Times New Roman"/>
              </a:rPr>
              <a:t>ces</a:t>
            </a:r>
            <a:r>
              <a:rPr sz="2200" dirty="0">
                <a:latin typeface="Times New Roman"/>
                <a:cs typeface="Times New Roman"/>
              </a:rPr>
              <a:t>	</a:t>
            </a:r>
            <a:r>
              <a:rPr sz="2200" spc="5" dirty="0">
                <a:latin typeface="Times New Roman"/>
                <a:cs typeface="Times New Roman"/>
              </a:rPr>
              <a:t>t</a:t>
            </a:r>
            <a:r>
              <a:rPr sz="2200" spc="-5" dirty="0">
                <a:latin typeface="Times New Roman"/>
                <a:cs typeface="Times New Roman"/>
              </a:rPr>
              <a:t>he</a:t>
            </a:r>
            <a:endParaRPr sz="2200">
              <a:latin typeface="Times New Roman"/>
              <a:cs typeface="Times New Roman"/>
            </a:endParaRPr>
          </a:p>
          <a:p>
            <a:pPr marL="241300">
              <a:lnSpc>
                <a:spcPts val="1850"/>
              </a:lnSpc>
              <a:tabLst>
                <a:tab pos="1629410" algn="l"/>
                <a:tab pos="2134235" algn="l"/>
                <a:tab pos="3129280" algn="l"/>
                <a:tab pos="4020820" algn="l"/>
              </a:tabLst>
            </a:pPr>
            <a:r>
              <a:rPr sz="2200" dirty="0">
                <a:latin typeface="Times New Roman"/>
                <a:cs typeface="Times New Roman"/>
              </a:rPr>
              <a:t>a</a:t>
            </a:r>
            <a:r>
              <a:rPr sz="2200" spc="-25" dirty="0">
                <a:latin typeface="Times New Roman"/>
                <a:cs typeface="Times New Roman"/>
              </a:rPr>
              <a:t>m</a:t>
            </a:r>
            <a:r>
              <a:rPr sz="2200" spc="-5" dirty="0">
                <a:latin typeface="Times New Roman"/>
                <a:cs typeface="Times New Roman"/>
              </a:rPr>
              <a:t>plit</a:t>
            </a:r>
            <a:r>
              <a:rPr sz="2200" dirty="0">
                <a:latin typeface="Times New Roman"/>
                <a:cs typeface="Times New Roman"/>
              </a:rPr>
              <a:t>u</a:t>
            </a:r>
            <a:r>
              <a:rPr sz="2200" spc="-5" dirty="0">
                <a:latin typeface="Times New Roman"/>
                <a:cs typeface="Times New Roman"/>
              </a:rPr>
              <a:t>de</a:t>
            </a:r>
            <a:r>
              <a:rPr sz="2200" dirty="0">
                <a:latin typeface="Times New Roman"/>
                <a:cs typeface="Times New Roman"/>
              </a:rPr>
              <a:t>	o</a:t>
            </a:r>
            <a:r>
              <a:rPr sz="2200" spc="-5" dirty="0">
                <a:latin typeface="Times New Roman"/>
                <a:cs typeface="Times New Roman"/>
              </a:rPr>
              <a:t>f</a:t>
            </a:r>
            <a:r>
              <a:rPr sz="2200" dirty="0">
                <a:latin typeface="Times New Roman"/>
                <a:cs typeface="Times New Roman"/>
              </a:rPr>
              <a:t>	</a:t>
            </a:r>
            <a:r>
              <a:rPr sz="2200" spc="-5" dirty="0">
                <a:latin typeface="Times New Roman"/>
                <a:cs typeface="Times New Roman"/>
              </a:rPr>
              <a:t>ri</a:t>
            </a:r>
            <a:r>
              <a:rPr sz="2200" dirty="0">
                <a:latin typeface="Times New Roman"/>
                <a:cs typeface="Times New Roman"/>
              </a:rPr>
              <a:t>p</a:t>
            </a:r>
            <a:r>
              <a:rPr sz="2200" spc="-5" dirty="0">
                <a:latin typeface="Times New Roman"/>
                <a:cs typeface="Times New Roman"/>
              </a:rPr>
              <a:t>ple,</a:t>
            </a:r>
            <a:r>
              <a:rPr sz="2200" dirty="0">
                <a:latin typeface="Times New Roman"/>
                <a:cs typeface="Times New Roman"/>
              </a:rPr>
              <a:t>	</a:t>
            </a:r>
            <a:r>
              <a:rPr sz="2200" spc="-10" dirty="0">
                <a:latin typeface="Times New Roman"/>
                <a:cs typeface="Times New Roman"/>
              </a:rPr>
              <a:t>whi</a:t>
            </a:r>
            <a:r>
              <a:rPr sz="2200" spc="-5" dirty="0">
                <a:latin typeface="Times New Roman"/>
                <a:cs typeface="Times New Roman"/>
              </a:rPr>
              <a:t>le</a:t>
            </a:r>
            <a:r>
              <a:rPr sz="2200" dirty="0">
                <a:latin typeface="Times New Roman"/>
                <a:cs typeface="Times New Roman"/>
              </a:rPr>
              <a:t>	</a:t>
            </a:r>
            <a:r>
              <a:rPr sz="2200" spc="-5" dirty="0">
                <a:latin typeface="Times New Roman"/>
                <a:cs typeface="Times New Roman"/>
              </a:rPr>
              <a:t>ha</a:t>
            </a:r>
            <a:r>
              <a:rPr sz="2200" dirty="0">
                <a:latin typeface="Times New Roman"/>
                <a:cs typeface="Times New Roman"/>
              </a:rPr>
              <a:t>v</a:t>
            </a:r>
            <a:r>
              <a:rPr sz="2200" spc="-5" dirty="0">
                <a:latin typeface="Times New Roman"/>
                <a:cs typeface="Times New Roman"/>
              </a:rPr>
              <a:t>ing</a:t>
            </a:r>
            <a:endParaRPr sz="2200">
              <a:latin typeface="Times New Roman"/>
              <a:cs typeface="Times New Roman"/>
            </a:endParaRPr>
          </a:p>
          <a:p>
            <a:pPr marL="241300">
              <a:lnSpc>
                <a:spcPts val="2245"/>
              </a:lnSpc>
            </a:pPr>
            <a:r>
              <a:rPr sz="2200" spc="-5" dirty="0">
                <a:latin typeface="Times New Roman"/>
                <a:cs typeface="Times New Roman"/>
              </a:rPr>
              <a:t>negligible</a:t>
            </a:r>
            <a:r>
              <a:rPr sz="2200" spc="-10" dirty="0">
                <a:latin typeface="Times New Roman"/>
                <a:cs typeface="Times New Roman"/>
              </a:rPr>
              <a:t> effect</a:t>
            </a:r>
            <a:r>
              <a:rPr sz="2200" spc="15" dirty="0">
                <a:latin typeface="Times New Roman"/>
                <a:cs typeface="Times New Roman"/>
              </a:rPr>
              <a:t> </a:t>
            </a:r>
            <a:r>
              <a:rPr sz="2200" spc="-5" dirty="0">
                <a:latin typeface="Times New Roman"/>
                <a:cs typeface="Times New Roman"/>
              </a:rPr>
              <a:t>on</a:t>
            </a:r>
            <a:r>
              <a:rPr sz="2200" spc="5" dirty="0">
                <a:latin typeface="Times New Roman"/>
                <a:cs typeface="Times New Roman"/>
              </a:rPr>
              <a:t> </a:t>
            </a:r>
            <a:r>
              <a:rPr sz="2200" spc="-5" dirty="0">
                <a:latin typeface="Times New Roman"/>
                <a:cs typeface="Times New Roman"/>
              </a:rPr>
              <a:t>the</a:t>
            </a:r>
            <a:r>
              <a:rPr sz="2200" spc="-10" dirty="0">
                <a:latin typeface="Times New Roman"/>
                <a:cs typeface="Times New Roman"/>
              </a:rPr>
              <a:t> </a:t>
            </a:r>
            <a:r>
              <a:rPr sz="2200" spc="-5" dirty="0">
                <a:latin typeface="Times New Roman"/>
                <a:cs typeface="Times New Roman"/>
              </a:rPr>
              <a:t>direct</a:t>
            </a:r>
            <a:r>
              <a:rPr sz="2200" spc="10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voltage</a:t>
            </a:r>
            <a:endParaRPr sz="2200">
              <a:latin typeface="Times New Roman"/>
              <a:cs typeface="Times New Roman"/>
            </a:endParaRPr>
          </a:p>
        </p:txBody>
      </p:sp>
      <p:pic>
        <p:nvPicPr>
          <p:cNvPr id="6" name="object 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207008" y="1601724"/>
            <a:ext cx="3531105" cy="1662683"/>
          </a:xfrm>
          <a:prstGeom prst="rect">
            <a:avLst/>
          </a:prstGeom>
        </p:spPr>
      </p:pic>
      <p:pic>
        <p:nvPicPr>
          <p:cNvPr id="7" name="object 7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280160" y="4166615"/>
            <a:ext cx="3761231" cy="1662683"/>
          </a:xfrm>
          <a:prstGeom prst="rect">
            <a:avLst/>
          </a:prstGeom>
        </p:spPr>
      </p:pic>
      <p:sp>
        <p:nvSpPr>
          <p:cNvPr id="8" name="object 8"/>
          <p:cNvSpPr txBox="1"/>
          <p:nvPr/>
        </p:nvSpPr>
        <p:spPr>
          <a:xfrm>
            <a:off x="2537841" y="3348050"/>
            <a:ext cx="1974850" cy="3003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spc="-10" dirty="0">
                <a:latin typeface="Calibri"/>
                <a:cs typeface="Calibri"/>
              </a:rPr>
              <a:t>RC</a:t>
            </a:r>
            <a:r>
              <a:rPr sz="1800" spc="-30" dirty="0">
                <a:latin typeface="Calibri"/>
                <a:cs typeface="Calibri"/>
              </a:rPr>
              <a:t> </a:t>
            </a:r>
            <a:r>
              <a:rPr sz="1800" spc="-5" dirty="0">
                <a:latin typeface="Calibri"/>
                <a:cs typeface="Calibri"/>
              </a:rPr>
              <a:t>Smoothing</a:t>
            </a:r>
            <a:r>
              <a:rPr sz="1800" spc="-20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Circuit</a:t>
            </a:r>
            <a:endParaRPr sz="1800">
              <a:latin typeface="Calibri"/>
              <a:cs typeface="Calibri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2302891" y="5946749"/>
            <a:ext cx="1946910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spc="-15" dirty="0">
                <a:latin typeface="Calibri"/>
                <a:cs typeface="Calibri"/>
              </a:rPr>
              <a:t>LC</a:t>
            </a:r>
            <a:r>
              <a:rPr sz="1800" spc="-25" dirty="0">
                <a:latin typeface="Calibri"/>
                <a:cs typeface="Calibri"/>
              </a:rPr>
              <a:t> </a:t>
            </a:r>
            <a:r>
              <a:rPr sz="1800" spc="-5" dirty="0">
                <a:latin typeface="Calibri"/>
                <a:cs typeface="Calibri"/>
              </a:rPr>
              <a:t>Smoothing</a:t>
            </a:r>
            <a:r>
              <a:rPr sz="1800" spc="-20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Circuit</a:t>
            </a:r>
            <a:endParaRPr sz="1800">
              <a:latin typeface="Calibri"/>
              <a:cs typeface="Calibri"/>
            </a:endParaRPr>
          </a:p>
        </p:txBody>
      </p:sp>
      <p:grpSp>
        <p:nvGrpSpPr>
          <p:cNvPr id="10" name="object 10"/>
          <p:cNvGrpSpPr/>
          <p:nvPr/>
        </p:nvGrpSpPr>
        <p:grpSpPr>
          <a:xfrm>
            <a:off x="9034018" y="3692395"/>
            <a:ext cx="1405890" cy="779145"/>
            <a:chOff x="9034018" y="3692395"/>
            <a:chExt cx="1405890" cy="779145"/>
          </a:xfrm>
        </p:grpSpPr>
        <p:sp>
          <p:nvSpPr>
            <p:cNvPr id="11" name="object 11"/>
            <p:cNvSpPr/>
            <p:nvPr/>
          </p:nvSpPr>
          <p:spPr>
            <a:xfrm>
              <a:off x="9040368" y="3698745"/>
              <a:ext cx="1393190" cy="690880"/>
            </a:xfrm>
            <a:custGeom>
              <a:avLst/>
              <a:gdLst/>
              <a:ahLst/>
              <a:cxnLst/>
              <a:rect l="l" t="t" r="r" b="b"/>
              <a:pathLst>
                <a:path w="1393190" h="690879">
                  <a:moveTo>
                    <a:pt x="0" y="690374"/>
                  </a:moveTo>
                  <a:lnTo>
                    <a:pt x="1392936" y="690374"/>
                  </a:lnTo>
                  <a:lnTo>
                    <a:pt x="1392936" y="0"/>
                  </a:lnTo>
                  <a:lnTo>
                    <a:pt x="0" y="0"/>
                  </a:lnTo>
                  <a:lnTo>
                    <a:pt x="0" y="690374"/>
                  </a:lnTo>
                  <a:close/>
                </a:path>
              </a:pathLst>
            </a:custGeom>
            <a:ln w="127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9178036" y="3901833"/>
              <a:ext cx="1066800" cy="569595"/>
            </a:xfrm>
            <a:custGeom>
              <a:avLst/>
              <a:gdLst/>
              <a:ahLst/>
              <a:cxnLst/>
              <a:rect l="l" t="t" r="r" b="b"/>
              <a:pathLst>
                <a:path w="1066800" h="569595">
                  <a:moveTo>
                    <a:pt x="1065276" y="0"/>
                  </a:moveTo>
                  <a:lnTo>
                    <a:pt x="0" y="0"/>
                  </a:lnTo>
                  <a:lnTo>
                    <a:pt x="0" y="15240"/>
                  </a:lnTo>
                  <a:lnTo>
                    <a:pt x="1065276" y="15240"/>
                  </a:lnTo>
                  <a:lnTo>
                    <a:pt x="1065276" y="0"/>
                  </a:lnTo>
                  <a:close/>
                </a:path>
                <a:path w="1066800" h="569595">
                  <a:moveTo>
                    <a:pt x="1066800" y="59423"/>
                  </a:moveTo>
                  <a:lnTo>
                    <a:pt x="172212" y="59423"/>
                  </a:lnTo>
                  <a:lnTo>
                    <a:pt x="172212" y="59690"/>
                  </a:lnTo>
                  <a:lnTo>
                    <a:pt x="145034" y="59690"/>
                  </a:lnTo>
                  <a:lnTo>
                    <a:pt x="98679" y="529069"/>
                  </a:lnTo>
                  <a:lnTo>
                    <a:pt x="42545" y="425310"/>
                  </a:lnTo>
                  <a:lnTo>
                    <a:pt x="3810" y="445757"/>
                  </a:lnTo>
                  <a:lnTo>
                    <a:pt x="8255" y="453758"/>
                  </a:lnTo>
                  <a:lnTo>
                    <a:pt x="28575" y="442963"/>
                  </a:lnTo>
                  <a:lnTo>
                    <a:pt x="97536" y="569582"/>
                  </a:lnTo>
                  <a:lnTo>
                    <a:pt x="107823" y="569582"/>
                  </a:lnTo>
                  <a:lnTo>
                    <a:pt x="157607" y="74536"/>
                  </a:lnTo>
                  <a:lnTo>
                    <a:pt x="172212" y="74536"/>
                  </a:lnTo>
                  <a:lnTo>
                    <a:pt x="172212" y="74663"/>
                  </a:lnTo>
                  <a:lnTo>
                    <a:pt x="1066800" y="74663"/>
                  </a:lnTo>
                  <a:lnTo>
                    <a:pt x="1066800" y="59423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3" name="object 13"/>
          <p:cNvSpPr txBox="1"/>
          <p:nvPr/>
        </p:nvSpPr>
        <p:spPr>
          <a:xfrm>
            <a:off x="6201028" y="3560826"/>
            <a:ext cx="4820920" cy="203581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R="1191260" algn="r">
              <a:lnSpc>
                <a:spcPct val="100000"/>
              </a:lnSpc>
              <a:spcBef>
                <a:spcPts val="100"/>
              </a:spcBef>
            </a:pPr>
            <a:r>
              <a:rPr sz="1800" spc="-35" dirty="0">
                <a:latin typeface="Cambria Math"/>
                <a:cs typeface="Cambria Math"/>
              </a:rPr>
              <a:t>𝑋</a:t>
            </a:r>
            <a:r>
              <a:rPr sz="1950" spc="-52" baseline="-14957" dirty="0">
                <a:latin typeface="Cambria Math"/>
                <a:cs typeface="Cambria Math"/>
              </a:rPr>
              <a:t>𝐶</a:t>
            </a:r>
            <a:endParaRPr sz="1950" baseline="-14957">
              <a:latin typeface="Cambria Math"/>
              <a:cs typeface="Cambria Math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550">
              <a:latin typeface="Cambria Math"/>
              <a:cs typeface="Cambria Math"/>
            </a:endParaRPr>
          </a:p>
          <a:p>
            <a:pPr marL="3150235">
              <a:lnSpc>
                <a:spcPct val="100000"/>
              </a:lnSpc>
            </a:pPr>
            <a:r>
              <a:rPr sz="1800" spc="55" dirty="0">
                <a:latin typeface="Cambria Math"/>
                <a:cs typeface="Cambria Math"/>
              </a:rPr>
              <a:t>𝑅</a:t>
            </a:r>
            <a:r>
              <a:rPr sz="1950" spc="60" baseline="23504" dirty="0">
                <a:latin typeface="Cambria Math"/>
                <a:cs typeface="Cambria Math"/>
              </a:rPr>
              <a:t>2</a:t>
            </a:r>
            <a:r>
              <a:rPr sz="1950" baseline="23504" dirty="0">
                <a:latin typeface="Cambria Math"/>
                <a:cs typeface="Cambria Math"/>
              </a:rPr>
              <a:t> </a:t>
            </a:r>
            <a:r>
              <a:rPr sz="1950" spc="-157" baseline="23504" dirty="0">
                <a:latin typeface="Cambria Math"/>
                <a:cs typeface="Cambria Math"/>
              </a:rPr>
              <a:t> </a:t>
            </a:r>
            <a:r>
              <a:rPr sz="1800" dirty="0">
                <a:latin typeface="Cambria Math"/>
                <a:cs typeface="Cambria Math"/>
              </a:rPr>
              <a:t>+</a:t>
            </a:r>
            <a:r>
              <a:rPr sz="1800" spc="-5" dirty="0">
                <a:latin typeface="Cambria Math"/>
                <a:cs typeface="Cambria Math"/>
              </a:rPr>
              <a:t> </a:t>
            </a:r>
            <a:r>
              <a:rPr sz="1800" spc="-85" dirty="0">
                <a:latin typeface="Cambria Math"/>
                <a:cs typeface="Cambria Math"/>
              </a:rPr>
              <a:t>𝑋</a:t>
            </a:r>
            <a:r>
              <a:rPr sz="1950" spc="60" baseline="-14957" dirty="0">
                <a:latin typeface="Cambria Math"/>
                <a:cs typeface="Cambria Math"/>
              </a:rPr>
              <a:t>𝐶</a:t>
            </a:r>
            <a:r>
              <a:rPr sz="1950" spc="-232" baseline="-14957" dirty="0">
                <a:latin typeface="Cambria Math"/>
                <a:cs typeface="Cambria Math"/>
              </a:rPr>
              <a:t> </a:t>
            </a:r>
            <a:r>
              <a:rPr sz="1950" spc="60" baseline="34188" dirty="0">
                <a:latin typeface="Cambria Math"/>
                <a:cs typeface="Cambria Math"/>
              </a:rPr>
              <a:t>2</a:t>
            </a:r>
            <a:endParaRPr sz="1950" baseline="34188">
              <a:latin typeface="Cambria Math"/>
              <a:cs typeface="Cambria Math"/>
            </a:endParaRPr>
          </a:p>
          <a:p>
            <a:pPr marL="254000" indent="-228600">
              <a:lnSpc>
                <a:spcPct val="100000"/>
              </a:lnSpc>
              <a:spcBef>
                <a:spcPts val="475"/>
              </a:spcBef>
              <a:buFont typeface="Arial MT"/>
              <a:buChar char="•"/>
              <a:tabLst>
                <a:tab pos="253365" algn="l"/>
                <a:tab pos="254000" algn="l"/>
              </a:tabLst>
            </a:pPr>
            <a:r>
              <a:rPr sz="2200" i="1" spc="-5" dirty="0">
                <a:latin typeface="Times New Roman"/>
                <a:cs typeface="Times New Roman"/>
              </a:rPr>
              <a:t>LC</a:t>
            </a:r>
            <a:r>
              <a:rPr sz="2200" i="1" spc="-30" dirty="0">
                <a:latin typeface="Times New Roman"/>
                <a:cs typeface="Times New Roman"/>
              </a:rPr>
              <a:t> </a:t>
            </a:r>
            <a:r>
              <a:rPr sz="2200" i="1" dirty="0">
                <a:latin typeface="Times New Roman"/>
                <a:cs typeface="Times New Roman"/>
              </a:rPr>
              <a:t>Smoothing</a:t>
            </a:r>
            <a:r>
              <a:rPr sz="2200" i="1" spc="-40" dirty="0">
                <a:latin typeface="Times New Roman"/>
                <a:cs typeface="Times New Roman"/>
              </a:rPr>
              <a:t> </a:t>
            </a:r>
            <a:r>
              <a:rPr sz="2200" i="1" spc="-15" dirty="0">
                <a:latin typeface="Times New Roman"/>
                <a:cs typeface="Times New Roman"/>
              </a:rPr>
              <a:t>Circuit</a:t>
            </a:r>
            <a:endParaRPr sz="2200">
              <a:latin typeface="Times New Roman"/>
              <a:cs typeface="Times New Roman"/>
            </a:endParaRPr>
          </a:p>
          <a:p>
            <a:pPr marL="254000" indent="-228600">
              <a:lnSpc>
                <a:spcPts val="2245"/>
              </a:lnSpc>
              <a:spcBef>
                <a:spcPts val="204"/>
              </a:spcBef>
              <a:buFont typeface="Arial MT"/>
              <a:buChar char="•"/>
              <a:tabLst>
                <a:tab pos="253365" algn="l"/>
                <a:tab pos="254000" algn="l"/>
                <a:tab pos="712470" algn="l"/>
                <a:tab pos="1544320" algn="l"/>
                <a:tab pos="2894965" algn="l"/>
                <a:tab pos="3233420" algn="l"/>
                <a:tab pos="4298950" algn="l"/>
              </a:tabLst>
            </a:pPr>
            <a:r>
              <a:rPr sz="2200" spc="-5" dirty="0">
                <a:latin typeface="Times New Roman"/>
                <a:cs typeface="Times New Roman"/>
              </a:rPr>
              <a:t>At	ripple	</a:t>
            </a:r>
            <a:r>
              <a:rPr sz="2200" spc="-15" dirty="0">
                <a:latin typeface="Times New Roman"/>
                <a:cs typeface="Times New Roman"/>
              </a:rPr>
              <a:t>frequency,	</a:t>
            </a:r>
            <a:r>
              <a:rPr sz="2200" spc="-5" dirty="0">
                <a:latin typeface="Times New Roman"/>
                <a:cs typeface="Times New Roman"/>
              </a:rPr>
              <a:t>L	exhibits	</a:t>
            </a:r>
            <a:r>
              <a:rPr sz="2200" spc="-10" dirty="0">
                <a:latin typeface="Times New Roman"/>
                <a:cs typeface="Times New Roman"/>
              </a:rPr>
              <a:t>high</a:t>
            </a:r>
            <a:endParaRPr sz="2200">
              <a:latin typeface="Times New Roman"/>
              <a:cs typeface="Times New Roman"/>
            </a:endParaRPr>
          </a:p>
          <a:p>
            <a:pPr marL="254000" marR="17780">
              <a:lnSpc>
                <a:spcPct val="70000"/>
              </a:lnSpc>
              <a:spcBef>
                <a:spcPts val="395"/>
              </a:spcBef>
              <a:tabLst>
                <a:tab pos="1421130" algn="l"/>
                <a:tab pos="3347720" algn="l"/>
              </a:tabLst>
            </a:pPr>
            <a:r>
              <a:rPr sz="2200" spc="-5" dirty="0">
                <a:latin typeface="Times New Roman"/>
                <a:cs typeface="Times New Roman"/>
              </a:rPr>
              <a:t>inductive	reactance</a:t>
            </a:r>
            <a:r>
              <a:rPr sz="2200" spc="455" dirty="0">
                <a:latin typeface="Times New Roman"/>
                <a:cs typeface="Times New Roman"/>
              </a:rPr>
              <a:t> </a:t>
            </a:r>
            <a:r>
              <a:rPr sz="2200" spc="-5" dirty="0">
                <a:latin typeface="Times New Roman"/>
                <a:cs typeface="Times New Roman"/>
              </a:rPr>
              <a:t>while	C</a:t>
            </a:r>
            <a:r>
              <a:rPr sz="2200" spc="409" dirty="0">
                <a:latin typeface="Times New Roman"/>
                <a:cs typeface="Times New Roman"/>
              </a:rPr>
              <a:t> </a:t>
            </a:r>
            <a:r>
              <a:rPr sz="2200" spc="-5" dirty="0">
                <a:latin typeface="Times New Roman"/>
                <a:cs typeface="Times New Roman"/>
              </a:rPr>
              <a:t>exhibits</a:t>
            </a:r>
            <a:r>
              <a:rPr sz="2200" spc="409" dirty="0">
                <a:latin typeface="Times New Roman"/>
                <a:cs typeface="Times New Roman"/>
              </a:rPr>
              <a:t> </a:t>
            </a:r>
            <a:r>
              <a:rPr sz="2200" spc="-5" dirty="0">
                <a:latin typeface="Times New Roman"/>
                <a:cs typeface="Times New Roman"/>
              </a:rPr>
              <a:t>a </a:t>
            </a:r>
            <a:r>
              <a:rPr sz="2200" spc="-535" dirty="0">
                <a:latin typeface="Times New Roman"/>
                <a:cs typeface="Times New Roman"/>
              </a:rPr>
              <a:t> </a:t>
            </a:r>
            <a:r>
              <a:rPr sz="2200" spc="-5" dirty="0">
                <a:latin typeface="Times New Roman"/>
                <a:cs typeface="Times New Roman"/>
              </a:rPr>
              <a:t>low value</a:t>
            </a:r>
            <a:r>
              <a:rPr sz="2200" dirty="0">
                <a:latin typeface="Times New Roman"/>
                <a:cs typeface="Times New Roman"/>
              </a:rPr>
              <a:t> of</a:t>
            </a:r>
            <a:r>
              <a:rPr sz="2200" spc="-10" dirty="0">
                <a:latin typeface="Times New Roman"/>
                <a:cs typeface="Times New Roman"/>
              </a:rPr>
              <a:t> </a:t>
            </a:r>
            <a:r>
              <a:rPr sz="2200" spc="-5" dirty="0">
                <a:latin typeface="Times New Roman"/>
                <a:cs typeface="Times New Roman"/>
              </a:rPr>
              <a:t>capacitive</a:t>
            </a:r>
            <a:r>
              <a:rPr sz="2200" spc="15" dirty="0">
                <a:latin typeface="Times New Roman"/>
                <a:cs typeface="Times New Roman"/>
              </a:rPr>
              <a:t> </a:t>
            </a:r>
            <a:r>
              <a:rPr sz="2200" spc="-5" dirty="0">
                <a:latin typeface="Times New Roman"/>
                <a:cs typeface="Times New Roman"/>
              </a:rPr>
              <a:t>reactance.</a:t>
            </a:r>
            <a:endParaRPr sz="2200">
              <a:latin typeface="Times New Roman"/>
              <a:cs typeface="Times New Roman"/>
            </a:endParaRPr>
          </a:p>
        </p:txBody>
      </p:sp>
      <p:sp>
        <p:nvSpPr>
          <p:cNvPr id="14" name="object 14"/>
          <p:cNvSpPr/>
          <p:nvPr/>
        </p:nvSpPr>
        <p:spPr>
          <a:xfrm>
            <a:off x="0" y="6528816"/>
            <a:ext cx="12192000" cy="329565"/>
          </a:xfrm>
          <a:custGeom>
            <a:avLst/>
            <a:gdLst/>
            <a:ahLst/>
            <a:cxnLst/>
            <a:rect l="l" t="t" r="r" b="b"/>
            <a:pathLst>
              <a:path w="12192000" h="329565">
                <a:moveTo>
                  <a:pt x="12192000" y="0"/>
                </a:moveTo>
                <a:lnTo>
                  <a:pt x="0" y="0"/>
                </a:lnTo>
                <a:lnTo>
                  <a:pt x="0" y="329182"/>
                </a:lnTo>
                <a:lnTo>
                  <a:pt x="12192000" y="329182"/>
                </a:lnTo>
                <a:lnTo>
                  <a:pt x="1219200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34949027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09143" y="804417"/>
            <a:ext cx="213296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190" dirty="0"/>
              <a:t>Problem</a:t>
            </a:r>
            <a:r>
              <a:rPr b="0" spc="60" dirty="0">
                <a:latin typeface="Times New Roman"/>
                <a:cs typeface="Times New Roman"/>
              </a:rPr>
              <a:t> </a:t>
            </a:r>
            <a:r>
              <a:rPr spc="-434" dirty="0"/>
              <a:t>2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916934" y="1354912"/>
            <a:ext cx="10360025" cy="1837055"/>
          </a:xfrm>
          <a:prstGeom prst="rect">
            <a:avLst/>
          </a:prstGeom>
        </p:spPr>
        <p:txBody>
          <a:bodyPr vert="horz" wrap="square" lIns="0" tIns="48895" rIns="0" bIns="0" rtlCol="0">
            <a:spAutoFit/>
          </a:bodyPr>
          <a:lstStyle/>
          <a:p>
            <a:pPr marL="12700" marR="5080" algn="just">
              <a:lnSpc>
                <a:spcPct val="90100"/>
              </a:lnSpc>
              <a:spcBef>
                <a:spcPts val="385"/>
              </a:spcBef>
            </a:pPr>
            <a:r>
              <a:rPr sz="2400" spc="-5" dirty="0">
                <a:solidFill>
                  <a:srgbClr val="C00000"/>
                </a:solidFill>
                <a:latin typeface="Calibri"/>
                <a:cs typeface="Calibri"/>
              </a:rPr>
              <a:t>The</a:t>
            </a:r>
            <a:r>
              <a:rPr sz="2400" dirty="0">
                <a:solidFill>
                  <a:srgbClr val="C00000"/>
                </a:solidFill>
                <a:latin typeface="Calibri"/>
                <a:cs typeface="Calibri"/>
              </a:rPr>
              <a:t> </a:t>
            </a:r>
            <a:r>
              <a:rPr sz="2400" i="1" dirty="0">
                <a:solidFill>
                  <a:srgbClr val="C00000"/>
                </a:solidFill>
                <a:latin typeface="Calibri"/>
                <a:cs typeface="Calibri"/>
              </a:rPr>
              <a:t>R–C</a:t>
            </a:r>
            <a:r>
              <a:rPr sz="2400" i="1" spc="5" dirty="0">
                <a:solidFill>
                  <a:srgbClr val="C00000"/>
                </a:solidFill>
                <a:latin typeface="Calibri"/>
                <a:cs typeface="Calibri"/>
              </a:rPr>
              <a:t> </a:t>
            </a:r>
            <a:r>
              <a:rPr sz="2400" spc="-5" dirty="0">
                <a:solidFill>
                  <a:srgbClr val="C00000"/>
                </a:solidFill>
                <a:latin typeface="Calibri"/>
                <a:cs typeface="Calibri"/>
              </a:rPr>
              <a:t>smoothing</a:t>
            </a:r>
            <a:r>
              <a:rPr sz="2400" dirty="0">
                <a:solidFill>
                  <a:srgbClr val="C00000"/>
                </a:solidFill>
                <a:latin typeface="Calibri"/>
                <a:cs typeface="Calibri"/>
              </a:rPr>
              <a:t> </a:t>
            </a:r>
            <a:r>
              <a:rPr sz="2400" spc="-10" dirty="0">
                <a:solidFill>
                  <a:srgbClr val="C00000"/>
                </a:solidFill>
                <a:latin typeface="Calibri"/>
                <a:cs typeface="Calibri"/>
              </a:rPr>
              <a:t>filter</a:t>
            </a:r>
            <a:r>
              <a:rPr sz="2400" spc="-5" dirty="0">
                <a:solidFill>
                  <a:srgbClr val="C00000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C00000"/>
                </a:solidFill>
                <a:latin typeface="Calibri"/>
                <a:cs typeface="Calibri"/>
              </a:rPr>
              <a:t>in</a:t>
            </a:r>
            <a:r>
              <a:rPr sz="2400" spc="5" dirty="0">
                <a:solidFill>
                  <a:srgbClr val="C00000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C00000"/>
                </a:solidFill>
                <a:latin typeface="Calibri"/>
                <a:cs typeface="Calibri"/>
              </a:rPr>
              <a:t>a</a:t>
            </a:r>
            <a:r>
              <a:rPr sz="2400" spc="5" dirty="0">
                <a:solidFill>
                  <a:srgbClr val="C00000"/>
                </a:solidFill>
                <a:latin typeface="Calibri"/>
                <a:cs typeface="Calibri"/>
              </a:rPr>
              <a:t> </a:t>
            </a:r>
            <a:r>
              <a:rPr sz="2400" spc="-5" dirty="0">
                <a:solidFill>
                  <a:srgbClr val="C00000"/>
                </a:solidFill>
                <a:latin typeface="Calibri"/>
                <a:cs typeface="Calibri"/>
              </a:rPr>
              <a:t>50</a:t>
            </a:r>
            <a:r>
              <a:rPr sz="2400" dirty="0">
                <a:solidFill>
                  <a:srgbClr val="C00000"/>
                </a:solidFill>
                <a:latin typeface="Calibri"/>
                <a:cs typeface="Calibri"/>
              </a:rPr>
              <a:t> Hz</a:t>
            </a:r>
            <a:r>
              <a:rPr sz="2400" spc="5" dirty="0">
                <a:solidFill>
                  <a:srgbClr val="C00000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C00000"/>
                </a:solidFill>
                <a:latin typeface="Calibri"/>
                <a:cs typeface="Calibri"/>
              </a:rPr>
              <a:t>mains</a:t>
            </a:r>
            <a:r>
              <a:rPr sz="2400" spc="5" dirty="0">
                <a:solidFill>
                  <a:srgbClr val="C00000"/>
                </a:solidFill>
                <a:latin typeface="Calibri"/>
                <a:cs typeface="Calibri"/>
              </a:rPr>
              <a:t> </a:t>
            </a:r>
            <a:r>
              <a:rPr sz="2400" spc="-15" dirty="0">
                <a:solidFill>
                  <a:srgbClr val="C00000"/>
                </a:solidFill>
                <a:latin typeface="Calibri"/>
                <a:cs typeface="Calibri"/>
              </a:rPr>
              <a:t>operated</a:t>
            </a:r>
            <a:r>
              <a:rPr sz="2400" spc="-10" dirty="0">
                <a:solidFill>
                  <a:srgbClr val="C00000"/>
                </a:solidFill>
                <a:latin typeface="Calibri"/>
                <a:cs typeface="Calibri"/>
              </a:rPr>
              <a:t> </a:t>
            </a:r>
            <a:r>
              <a:rPr sz="2400" spc="-15" dirty="0">
                <a:solidFill>
                  <a:srgbClr val="C00000"/>
                </a:solidFill>
                <a:latin typeface="Calibri"/>
                <a:cs typeface="Calibri"/>
              </a:rPr>
              <a:t>half-wave</a:t>
            </a:r>
            <a:r>
              <a:rPr sz="2400" spc="-10" dirty="0">
                <a:solidFill>
                  <a:srgbClr val="C00000"/>
                </a:solidFill>
                <a:latin typeface="Calibri"/>
                <a:cs typeface="Calibri"/>
              </a:rPr>
              <a:t> </a:t>
            </a:r>
            <a:r>
              <a:rPr sz="2400" spc="-5" dirty="0">
                <a:solidFill>
                  <a:srgbClr val="C00000"/>
                </a:solidFill>
                <a:latin typeface="Calibri"/>
                <a:cs typeface="Calibri"/>
              </a:rPr>
              <a:t>rectifier</a:t>
            </a:r>
            <a:r>
              <a:rPr sz="2400" dirty="0">
                <a:solidFill>
                  <a:srgbClr val="C00000"/>
                </a:solidFill>
                <a:latin typeface="Calibri"/>
                <a:cs typeface="Calibri"/>
              </a:rPr>
              <a:t> </a:t>
            </a:r>
            <a:r>
              <a:rPr sz="2400" spc="-10" dirty="0">
                <a:solidFill>
                  <a:srgbClr val="C00000"/>
                </a:solidFill>
                <a:latin typeface="Calibri"/>
                <a:cs typeface="Calibri"/>
              </a:rPr>
              <a:t>circuit </a:t>
            </a:r>
            <a:r>
              <a:rPr sz="2400" spc="-530" dirty="0">
                <a:solidFill>
                  <a:srgbClr val="C00000"/>
                </a:solidFill>
                <a:latin typeface="Calibri"/>
                <a:cs typeface="Calibri"/>
              </a:rPr>
              <a:t> </a:t>
            </a:r>
            <a:r>
              <a:rPr sz="2400" spc="-10" dirty="0">
                <a:solidFill>
                  <a:srgbClr val="C00000"/>
                </a:solidFill>
                <a:latin typeface="Calibri"/>
                <a:cs typeface="Calibri"/>
              </a:rPr>
              <a:t>consists </a:t>
            </a:r>
            <a:r>
              <a:rPr sz="2400" spc="-5" dirty="0">
                <a:solidFill>
                  <a:srgbClr val="C00000"/>
                </a:solidFill>
                <a:latin typeface="Calibri"/>
                <a:cs typeface="Calibri"/>
              </a:rPr>
              <a:t>of </a:t>
            </a:r>
            <a:r>
              <a:rPr sz="2400" i="1" dirty="0">
                <a:solidFill>
                  <a:srgbClr val="C00000"/>
                </a:solidFill>
                <a:latin typeface="Calibri"/>
                <a:cs typeface="Calibri"/>
              </a:rPr>
              <a:t>R</a:t>
            </a:r>
            <a:r>
              <a:rPr sz="2400" dirty="0">
                <a:solidFill>
                  <a:srgbClr val="C00000"/>
                </a:solidFill>
                <a:latin typeface="Calibri"/>
                <a:cs typeface="Calibri"/>
              </a:rPr>
              <a:t>1 </a:t>
            </a:r>
            <a:r>
              <a:rPr sz="2400" dirty="0">
                <a:solidFill>
                  <a:srgbClr val="C00000"/>
                </a:solidFill>
                <a:latin typeface="Symbol"/>
                <a:cs typeface="Symbol"/>
              </a:rPr>
              <a:t></a:t>
            </a:r>
            <a:r>
              <a:rPr sz="2400" dirty="0">
                <a:solidFill>
                  <a:srgbClr val="C00000"/>
                </a:solidFill>
                <a:latin typeface="Times New Roman"/>
                <a:cs typeface="Times New Roman"/>
              </a:rPr>
              <a:t> </a:t>
            </a:r>
            <a:r>
              <a:rPr sz="2400" spc="-5" dirty="0">
                <a:solidFill>
                  <a:srgbClr val="C00000"/>
                </a:solidFill>
                <a:latin typeface="Calibri"/>
                <a:cs typeface="Calibri"/>
              </a:rPr>
              <a:t>100ohm </a:t>
            </a:r>
            <a:r>
              <a:rPr sz="2400" dirty="0">
                <a:solidFill>
                  <a:srgbClr val="C00000"/>
                </a:solidFill>
                <a:latin typeface="Calibri"/>
                <a:cs typeface="Calibri"/>
              </a:rPr>
              <a:t>and </a:t>
            </a:r>
            <a:r>
              <a:rPr sz="2400" i="1" dirty="0">
                <a:solidFill>
                  <a:srgbClr val="C00000"/>
                </a:solidFill>
                <a:latin typeface="Calibri"/>
                <a:cs typeface="Calibri"/>
              </a:rPr>
              <a:t>C </a:t>
            </a:r>
            <a:r>
              <a:rPr sz="2400" dirty="0">
                <a:solidFill>
                  <a:srgbClr val="C00000"/>
                </a:solidFill>
                <a:latin typeface="Calibri"/>
                <a:cs typeface="Calibri"/>
              </a:rPr>
              <a:t>2 </a:t>
            </a:r>
            <a:r>
              <a:rPr sz="2400" dirty="0">
                <a:solidFill>
                  <a:srgbClr val="C00000"/>
                </a:solidFill>
                <a:latin typeface="Symbol"/>
                <a:cs typeface="Symbol"/>
              </a:rPr>
              <a:t></a:t>
            </a:r>
            <a:r>
              <a:rPr sz="2400" dirty="0">
                <a:solidFill>
                  <a:srgbClr val="C00000"/>
                </a:solidFill>
                <a:latin typeface="Times New Roman"/>
                <a:cs typeface="Times New Roman"/>
              </a:rPr>
              <a:t> </a:t>
            </a:r>
            <a:r>
              <a:rPr sz="2400" spc="-35" dirty="0">
                <a:solidFill>
                  <a:srgbClr val="C00000"/>
                </a:solidFill>
                <a:latin typeface="Calibri"/>
                <a:cs typeface="Calibri"/>
              </a:rPr>
              <a:t>1,000</a:t>
            </a:r>
            <a:r>
              <a:rPr sz="2400" spc="-35" dirty="0">
                <a:solidFill>
                  <a:srgbClr val="C00000"/>
                </a:solidFill>
                <a:latin typeface="Symbol"/>
                <a:cs typeface="Symbol"/>
              </a:rPr>
              <a:t></a:t>
            </a:r>
            <a:r>
              <a:rPr sz="2400" spc="-35" dirty="0">
                <a:solidFill>
                  <a:srgbClr val="C00000"/>
                </a:solidFill>
                <a:latin typeface="Calibri"/>
                <a:cs typeface="Calibri"/>
              </a:rPr>
              <a:t>F. </a:t>
            </a:r>
            <a:r>
              <a:rPr sz="2400" spc="-5" dirty="0">
                <a:solidFill>
                  <a:srgbClr val="C00000"/>
                </a:solidFill>
                <a:latin typeface="Calibri"/>
                <a:cs typeface="Calibri"/>
              </a:rPr>
              <a:t>If </a:t>
            </a:r>
            <a:r>
              <a:rPr sz="2400" dirty="0">
                <a:solidFill>
                  <a:srgbClr val="C00000"/>
                </a:solidFill>
                <a:latin typeface="Calibri"/>
                <a:cs typeface="Calibri"/>
              </a:rPr>
              <a:t>1 V </a:t>
            </a:r>
            <a:r>
              <a:rPr sz="2400" spc="-5" dirty="0">
                <a:solidFill>
                  <a:srgbClr val="C00000"/>
                </a:solidFill>
                <a:latin typeface="Calibri"/>
                <a:cs typeface="Calibri"/>
              </a:rPr>
              <a:t>of ripple </a:t>
            </a:r>
            <a:r>
              <a:rPr sz="2400" spc="-10" dirty="0">
                <a:solidFill>
                  <a:srgbClr val="C00000"/>
                </a:solidFill>
                <a:latin typeface="Calibri"/>
                <a:cs typeface="Calibri"/>
              </a:rPr>
              <a:t>appears </a:t>
            </a:r>
            <a:r>
              <a:rPr sz="2400" spc="-15" dirty="0">
                <a:solidFill>
                  <a:srgbClr val="C00000"/>
                </a:solidFill>
                <a:latin typeface="Calibri"/>
                <a:cs typeface="Calibri"/>
              </a:rPr>
              <a:t>at </a:t>
            </a:r>
            <a:r>
              <a:rPr sz="2400" dirty="0">
                <a:solidFill>
                  <a:srgbClr val="C00000"/>
                </a:solidFill>
                <a:latin typeface="Calibri"/>
                <a:cs typeface="Calibri"/>
              </a:rPr>
              <a:t>the </a:t>
            </a:r>
            <a:r>
              <a:rPr sz="2400" spc="-5" dirty="0">
                <a:solidFill>
                  <a:srgbClr val="C00000"/>
                </a:solidFill>
                <a:latin typeface="Calibri"/>
                <a:cs typeface="Calibri"/>
              </a:rPr>
              <a:t>input </a:t>
            </a:r>
            <a:r>
              <a:rPr sz="2400" spc="-10" dirty="0">
                <a:solidFill>
                  <a:srgbClr val="C00000"/>
                </a:solidFill>
                <a:latin typeface="Calibri"/>
                <a:cs typeface="Calibri"/>
              </a:rPr>
              <a:t>of </a:t>
            </a:r>
            <a:r>
              <a:rPr sz="2400" spc="-5" dirty="0">
                <a:solidFill>
                  <a:srgbClr val="C00000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C00000"/>
                </a:solidFill>
                <a:latin typeface="Calibri"/>
                <a:cs typeface="Calibri"/>
              </a:rPr>
              <a:t>the </a:t>
            </a:r>
            <a:r>
              <a:rPr sz="2400" spc="-5" dirty="0">
                <a:solidFill>
                  <a:srgbClr val="C00000"/>
                </a:solidFill>
                <a:latin typeface="Calibri"/>
                <a:cs typeface="Calibri"/>
              </a:rPr>
              <a:t>circuit,</a:t>
            </a:r>
            <a:r>
              <a:rPr sz="2400" spc="-25" dirty="0">
                <a:solidFill>
                  <a:srgbClr val="C00000"/>
                </a:solidFill>
                <a:latin typeface="Calibri"/>
                <a:cs typeface="Calibri"/>
              </a:rPr>
              <a:t> </a:t>
            </a:r>
            <a:r>
              <a:rPr sz="2400" spc="-5" dirty="0">
                <a:solidFill>
                  <a:srgbClr val="C00000"/>
                </a:solidFill>
                <a:latin typeface="Calibri"/>
                <a:cs typeface="Calibri"/>
              </a:rPr>
              <a:t>determine</a:t>
            </a:r>
            <a:r>
              <a:rPr sz="2400" spc="-15" dirty="0">
                <a:solidFill>
                  <a:srgbClr val="C00000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C00000"/>
                </a:solidFill>
                <a:latin typeface="Calibri"/>
                <a:cs typeface="Calibri"/>
              </a:rPr>
              <a:t>the</a:t>
            </a:r>
            <a:r>
              <a:rPr sz="2400" spc="-5" dirty="0">
                <a:solidFill>
                  <a:srgbClr val="C00000"/>
                </a:solidFill>
                <a:latin typeface="Calibri"/>
                <a:cs typeface="Calibri"/>
              </a:rPr>
              <a:t> amount</a:t>
            </a:r>
            <a:r>
              <a:rPr sz="2400" spc="-20" dirty="0">
                <a:solidFill>
                  <a:srgbClr val="C00000"/>
                </a:solidFill>
                <a:latin typeface="Calibri"/>
                <a:cs typeface="Calibri"/>
              </a:rPr>
              <a:t> </a:t>
            </a:r>
            <a:r>
              <a:rPr sz="2400" spc="-5" dirty="0">
                <a:solidFill>
                  <a:srgbClr val="C00000"/>
                </a:solidFill>
                <a:latin typeface="Calibri"/>
                <a:cs typeface="Calibri"/>
              </a:rPr>
              <a:t>of</a:t>
            </a:r>
            <a:r>
              <a:rPr sz="2400" spc="5" dirty="0">
                <a:solidFill>
                  <a:srgbClr val="C00000"/>
                </a:solidFill>
                <a:latin typeface="Calibri"/>
                <a:cs typeface="Calibri"/>
              </a:rPr>
              <a:t> </a:t>
            </a:r>
            <a:r>
              <a:rPr sz="2400" spc="-5" dirty="0">
                <a:solidFill>
                  <a:srgbClr val="C00000"/>
                </a:solidFill>
                <a:latin typeface="Calibri"/>
                <a:cs typeface="Calibri"/>
              </a:rPr>
              <a:t>ripple</a:t>
            </a:r>
            <a:r>
              <a:rPr sz="2400" spc="-10" dirty="0">
                <a:solidFill>
                  <a:srgbClr val="C00000"/>
                </a:solidFill>
                <a:latin typeface="Calibri"/>
                <a:cs typeface="Calibri"/>
              </a:rPr>
              <a:t> </a:t>
            </a:r>
            <a:r>
              <a:rPr sz="2400" spc="-5" dirty="0">
                <a:solidFill>
                  <a:srgbClr val="C00000"/>
                </a:solidFill>
                <a:latin typeface="Calibri"/>
                <a:cs typeface="Calibri"/>
              </a:rPr>
              <a:t>appearing</a:t>
            </a:r>
            <a:r>
              <a:rPr sz="2400" dirty="0">
                <a:solidFill>
                  <a:srgbClr val="C00000"/>
                </a:solidFill>
                <a:latin typeface="Calibri"/>
                <a:cs typeface="Calibri"/>
              </a:rPr>
              <a:t> </a:t>
            </a:r>
            <a:r>
              <a:rPr sz="2400" spc="-15" dirty="0">
                <a:solidFill>
                  <a:srgbClr val="C00000"/>
                </a:solidFill>
                <a:latin typeface="Calibri"/>
                <a:cs typeface="Calibri"/>
              </a:rPr>
              <a:t>at</a:t>
            </a:r>
            <a:r>
              <a:rPr sz="2400" spc="-20" dirty="0">
                <a:solidFill>
                  <a:srgbClr val="C00000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C00000"/>
                </a:solidFill>
                <a:latin typeface="Calibri"/>
                <a:cs typeface="Calibri"/>
              </a:rPr>
              <a:t>the</a:t>
            </a:r>
            <a:r>
              <a:rPr sz="2400" spc="5" dirty="0">
                <a:solidFill>
                  <a:srgbClr val="C00000"/>
                </a:solidFill>
                <a:latin typeface="Calibri"/>
                <a:cs typeface="Calibri"/>
              </a:rPr>
              <a:t> </a:t>
            </a:r>
            <a:r>
              <a:rPr sz="2400" spc="-5" dirty="0">
                <a:solidFill>
                  <a:srgbClr val="C00000"/>
                </a:solidFill>
                <a:latin typeface="Calibri"/>
                <a:cs typeface="Calibri"/>
              </a:rPr>
              <a:t>output.</a:t>
            </a:r>
            <a:endParaRPr sz="2400">
              <a:latin typeface="Calibri"/>
              <a:cs typeface="Calibri"/>
            </a:endParaRPr>
          </a:p>
          <a:p>
            <a:pPr marL="12700" marR="135255" algn="just">
              <a:lnSpc>
                <a:spcPts val="2590"/>
              </a:lnSpc>
              <a:spcBef>
                <a:spcPts val="1050"/>
              </a:spcBef>
            </a:pPr>
            <a:r>
              <a:rPr sz="2400" spc="-15" dirty="0">
                <a:latin typeface="Calibri"/>
                <a:cs typeface="Calibri"/>
              </a:rPr>
              <a:t>First we </a:t>
            </a:r>
            <a:r>
              <a:rPr sz="2400" spc="-10" dirty="0">
                <a:latin typeface="Calibri"/>
                <a:cs typeface="Calibri"/>
              </a:rPr>
              <a:t>must </a:t>
            </a:r>
            <a:r>
              <a:rPr sz="2400" spc="-5" dirty="0">
                <a:latin typeface="Calibri"/>
                <a:cs typeface="Calibri"/>
              </a:rPr>
              <a:t>determine </a:t>
            </a:r>
            <a:r>
              <a:rPr sz="2400" dirty="0">
                <a:latin typeface="Calibri"/>
                <a:cs typeface="Calibri"/>
              </a:rPr>
              <a:t>the </a:t>
            </a:r>
            <a:r>
              <a:rPr sz="2400" spc="-10" dirty="0">
                <a:latin typeface="Calibri"/>
                <a:cs typeface="Calibri"/>
              </a:rPr>
              <a:t>reactance </a:t>
            </a:r>
            <a:r>
              <a:rPr sz="2400" spc="-5" dirty="0">
                <a:latin typeface="Calibri"/>
                <a:cs typeface="Calibri"/>
              </a:rPr>
              <a:t>of </a:t>
            </a:r>
            <a:r>
              <a:rPr sz="2400" dirty="0">
                <a:latin typeface="Calibri"/>
                <a:cs typeface="Calibri"/>
              </a:rPr>
              <a:t>the </a:t>
            </a:r>
            <a:r>
              <a:rPr sz="2400" spc="-30" dirty="0">
                <a:latin typeface="Calibri"/>
                <a:cs typeface="Calibri"/>
              </a:rPr>
              <a:t>capacitor, </a:t>
            </a:r>
            <a:r>
              <a:rPr sz="2400" i="1" dirty="0">
                <a:latin typeface="Calibri"/>
                <a:cs typeface="Calibri"/>
              </a:rPr>
              <a:t>C</a:t>
            </a:r>
            <a:r>
              <a:rPr sz="2400" dirty="0">
                <a:latin typeface="Calibri"/>
                <a:cs typeface="Calibri"/>
              </a:rPr>
              <a:t>2, </a:t>
            </a:r>
            <a:r>
              <a:rPr sz="2400" spc="-15" dirty="0">
                <a:latin typeface="Calibri"/>
                <a:cs typeface="Calibri"/>
              </a:rPr>
              <a:t>at </a:t>
            </a:r>
            <a:r>
              <a:rPr sz="2400" dirty="0">
                <a:latin typeface="Calibri"/>
                <a:cs typeface="Calibri"/>
              </a:rPr>
              <a:t>the </a:t>
            </a:r>
            <a:r>
              <a:rPr sz="2400" spc="-5" dirty="0">
                <a:latin typeface="Calibri"/>
                <a:cs typeface="Calibri"/>
              </a:rPr>
              <a:t>ripple frequency </a:t>
            </a:r>
            <a:r>
              <a:rPr sz="2400" spc="-530" dirty="0">
                <a:latin typeface="Calibri"/>
                <a:cs typeface="Calibri"/>
              </a:rPr>
              <a:t> </a:t>
            </a:r>
            <a:r>
              <a:rPr sz="2400" spc="-5" dirty="0">
                <a:latin typeface="Calibri"/>
                <a:cs typeface="Calibri"/>
              </a:rPr>
              <a:t>(50</a:t>
            </a:r>
            <a:r>
              <a:rPr sz="2400" spc="-25" dirty="0">
                <a:latin typeface="Calibri"/>
                <a:cs typeface="Calibri"/>
              </a:rPr>
              <a:t> </a:t>
            </a:r>
            <a:r>
              <a:rPr sz="2400" spc="-5" dirty="0">
                <a:latin typeface="Calibri"/>
                <a:cs typeface="Calibri"/>
              </a:rPr>
              <a:t>Hz):</a:t>
            </a:r>
            <a:endParaRPr sz="2400">
              <a:latin typeface="Calibri"/>
              <a:cs typeface="Calibri"/>
            </a:endParaRPr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275076" y="3125723"/>
            <a:ext cx="4255007" cy="1498091"/>
          </a:xfrm>
          <a:prstGeom prst="rect">
            <a:avLst/>
          </a:prstGeom>
        </p:spPr>
      </p:pic>
      <p:sp>
        <p:nvSpPr>
          <p:cNvPr id="5" name="object 5"/>
          <p:cNvSpPr txBox="1"/>
          <p:nvPr/>
        </p:nvSpPr>
        <p:spPr>
          <a:xfrm>
            <a:off x="1080314" y="4641291"/>
            <a:ext cx="8028940" cy="3917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spc="-5" dirty="0">
                <a:latin typeface="Calibri"/>
                <a:cs typeface="Calibri"/>
              </a:rPr>
              <a:t>The</a:t>
            </a:r>
            <a:r>
              <a:rPr sz="2400" spc="5" dirty="0">
                <a:latin typeface="Calibri"/>
                <a:cs typeface="Calibri"/>
              </a:rPr>
              <a:t> </a:t>
            </a:r>
            <a:r>
              <a:rPr sz="2400" spc="-5" dirty="0">
                <a:latin typeface="Calibri"/>
                <a:cs typeface="Calibri"/>
              </a:rPr>
              <a:t>amount</a:t>
            </a:r>
            <a:r>
              <a:rPr sz="2400" spc="-15" dirty="0">
                <a:latin typeface="Calibri"/>
                <a:cs typeface="Calibri"/>
              </a:rPr>
              <a:t> </a:t>
            </a:r>
            <a:r>
              <a:rPr sz="2400" spc="-5" dirty="0">
                <a:latin typeface="Calibri"/>
                <a:cs typeface="Calibri"/>
              </a:rPr>
              <a:t>of ripple</a:t>
            </a:r>
            <a:r>
              <a:rPr sz="2400" spc="-10" dirty="0">
                <a:latin typeface="Calibri"/>
                <a:cs typeface="Calibri"/>
              </a:rPr>
              <a:t> </a:t>
            </a:r>
            <a:r>
              <a:rPr sz="2400" spc="-15" dirty="0">
                <a:latin typeface="Calibri"/>
                <a:cs typeface="Calibri"/>
              </a:rPr>
              <a:t>at</a:t>
            </a:r>
            <a:r>
              <a:rPr sz="2400" dirty="0">
                <a:latin typeface="Calibri"/>
                <a:cs typeface="Calibri"/>
              </a:rPr>
              <a:t> the</a:t>
            </a:r>
            <a:r>
              <a:rPr sz="2400" spc="-5" dirty="0">
                <a:latin typeface="Calibri"/>
                <a:cs typeface="Calibri"/>
              </a:rPr>
              <a:t> output</a:t>
            </a:r>
            <a:r>
              <a:rPr sz="2400" spc="-10" dirty="0">
                <a:latin typeface="Calibri"/>
                <a:cs typeface="Calibri"/>
              </a:rPr>
              <a:t> </a:t>
            </a:r>
            <a:r>
              <a:rPr sz="2400" spc="-5" dirty="0">
                <a:latin typeface="Calibri"/>
                <a:cs typeface="Calibri"/>
              </a:rPr>
              <a:t>of</a:t>
            </a:r>
            <a:r>
              <a:rPr sz="2400" spc="-10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the</a:t>
            </a:r>
            <a:r>
              <a:rPr sz="2400" spc="-5" dirty="0">
                <a:latin typeface="Calibri"/>
                <a:cs typeface="Calibri"/>
              </a:rPr>
              <a:t> circuit</a:t>
            </a:r>
            <a:r>
              <a:rPr sz="2400" spc="-25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will</a:t>
            </a:r>
            <a:r>
              <a:rPr sz="2400" spc="-20" dirty="0">
                <a:latin typeface="Calibri"/>
                <a:cs typeface="Calibri"/>
              </a:rPr>
              <a:t> </a:t>
            </a:r>
            <a:r>
              <a:rPr sz="2400" spc="-5" dirty="0">
                <a:latin typeface="Calibri"/>
                <a:cs typeface="Calibri"/>
              </a:rPr>
              <a:t>be </a:t>
            </a:r>
            <a:r>
              <a:rPr sz="2400" spc="-10" dirty="0">
                <a:latin typeface="Calibri"/>
                <a:cs typeface="Calibri"/>
              </a:rPr>
              <a:t>given</a:t>
            </a:r>
            <a:r>
              <a:rPr sz="2400" spc="5" dirty="0">
                <a:latin typeface="Calibri"/>
                <a:cs typeface="Calibri"/>
              </a:rPr>
              <a:t> </a:t>
            </a:r>
            <a:r>
              <a:rPr sz="2400" spc="-10" dirty="0">
                <a:latin typeface="Calibri"/>
                <a:cs typeface="Calibri"/>
              </a:rPr>
              <a:t>by:</a:t>
            </a:r>
            <a:endParaRPr sz="2400">
              <a:latin typeface="Calibri"/>
              <a:cs typeface="Calibri"/>
            </a:endParaRPr>
          </a:p>
        </p:txBody>
      </p:sp>
      <p:pic>
        <p:nvPicPr>
          <p:cNvPr id="6" name="object 6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8343900" y="2910839"/>
            <a:ext cx="3531107" cy="1662683"/>
          </a:xfrm>
          <a:prstGeom prst="rect">
            <a:avLst/>
          </a:prstGeom>
        </p:spPr>
      </p:pic>
      <p:grpSp>
        <p:nvGrpSpPr>
          <p:cNvPr id="7" name="object 7"/>
          <p:cNvGrpSpPr/>
          <p:nvPr/>
        </p:nvGrpSpPr>
        <p:grpSpPr>
          <a:xfrm>
            <a:off x="0" y="5088637"/>
            <a:ext cx="12192000" cy="1769745"/>
            <a:chOff x="0" y="5088637"/>
            <a:chExt cx="12192000" cy="1769745"/>
          </a:xfrm>
        </p:grpSpPr>
        <p:pic>
          <p:nvPicPr>
            <p:cNvPr id="8" name="object 8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180844" y="5088637"/>
              <a:ext cx="4596383" cy="1019554"/>
            </a:xfrm>
            <a:prstGeom prst="rect">
              <a:avLst/>
            </a:prstGeom>
          </p:spPr>
        </p:pic>
        <p:pic>
          <p:nvPicPr>
            <p:cNvPr id="9" name="object 9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2647188" y="6019799"/>
              <a:ext cx="2755391" cy="477012"/>
            </a:xfrm>
            <a:prstGeom prst="rect">
              <a:avLst/>
            </a:prstGeom>
          </p:spPr>
        </p:pic>
        <p:sp>
          <p:nvSpPr>
            <p:cNvPr id="10" name="object 10"/>
            <p:cNvSpPr/>
            <p:nvPr/>
          </p:nvSpPr>
          <p:spPr>
            <a:xfrm>
              <a:off x="0" y="6528817"/>
              <a:ext cx="12192000" cy="329565"/>
            </a:xfrm>
            <a:custGeom>
              <a:avLst/>
              <a:gdLst/>
              <a:ahLst/>
              <a:cxnLst/>
              <a:rect l="l" t="t" r="r" b="b"/>
              <a:pathLst>
                <a:path w="12192000" h="329565">
                  <a:moveTo>
                    <a:pt x="12192000" y="0"/>
                  </a:moveTo>
                  <a:lnTo>
                    <a:pt x="0" y="0"/>
                  </a:lnTo>
                  <a:lnTo>
                    <a:pt x="0" y="329182"/>
                  </a:lnTo>
                  <a:lnTo>
                    <a:pt x="12192000" y="329182"/>
                  </a:lnTo>
                  <a:lnTo>
                    <a:pt x="1219200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60533492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548436" y="1026380"/>
            <a:ext cx="7818324" cy="68993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210" dirty="0">
                <a:latin typeface="Arial"/>
                <a:cs typeface="Arial"/>
              </a:rPr>
              <a:t>FUL</a:t>
            </a:r>
            <a:r>
              <a:rPr spc="-190" dirty="0">
                <a:latin typeface="Arial"/>
                <a:cs typeface="Arial"/>
              </a:rPr>
              <a:t>L</a:t>
            </a:r>
            <a:r>
              <a:rPr b="0" spc="10" dirty="0">
                <a:latin typeface="Times New Roman"/>
                <a:cs typeface="Times New Roman"/>
              </a:rPr>
              <a:t> </a:t>
            </a:r>
            <a:r>
              <a:rPr spc="-135" dirty="0">
                <a:latin typeface="Arial"/>
                <a:cs typeface="Arial"/>
              </a:rPr>
              <a:t>WAVE</a:t>
            </a:r>
            <a:r>
              <a:rPr b="0" dirty="0">
                <a:latin typeface="Times New Roman"/>
                <a:cs typeface="Times New Roman"/>
              </a:rPr>
              <a:t> </a:t>
            </a:r>
            <a:r>
              <a:rPr spc="-350" dirty="0" smtClean="0">
                <a:latin typeface="Arial"/>
                <a:cs typeface="Arial"/>
              </a:rPr>
              <a:t>REC</a:t>
            </a:r>
            <a:r>
              <a:rPr spc="-320" dirty="0" smtClean="0">
                <a:latin typeface="Arial"/>
                <a:cs typeface="Arial"/>
              </a:rPr>
              <a:t>T</a:t>
            </a:r>
            <a:r>
              <a:rPr spc="-85" dirty="0" smtClean="0">
                <a:latin typeface="Arial"/>
                <a:cs typeface="Arial"/>
              </a:rPr>
              <a:t>IFI</a:t>
            </a:r>
            <a:r>
              <a:rPr spc="-165" dirty="0" smtClean="0">
                <a:latin typeface="Arial"/>
                <a:cs typeface="Arial"/>
              </a:rPr>
              <a:t>E</a:t>
            </a:r>
            <a:r>
              <a:rPr spc="-640" dirty="0" smtClean="0">
                <a:latin typeface="Arial"/>
                <a:cs typeface="Arial"/>
              </a:rPr>
              <a:t>RS</a:t>
            </a:r>
            <a:r>
              <a:rPr lang="en-IN" spc="-640" dirty="0" smtClean="0">
                <a:latin typeface="Arial"/>
                <a:cs typeface="Arial"/>
              </a:rPr>
              <a:t> (FWR)</a:t>
            </a:r>
            <a:r>
              <a:rPr spc="-640" dirty="0" smtClean="0">
                <a:latin typeface="Arial"/>
                <a:cs typeface="Arial"/>
              </a:rPr>
              <a:t>?</a:t>
            </a:r>
            <a:endParaRPr spc="-640" dirty="0">
              <a:latin typeface="Arial"/>
              <a:cs typeface="Arial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916939" y="1844799"/>
            <a:ext cx="10361295" cy="3779520"/>
          </a:xfrm>
          <a:prstGeom prst="rect">
            <a:avLst/>
          </a:prstGeom>
        </p:spPr>
        <p:txBody>
          <a:bodyPr vert="horz" wrap="square" lIns="0" tIns="97155" rIns="0" bIns="0" rtlCol="0">
            <a:spAutoFit/>
          </a:bodyPr>
          <a:lstStyle/>
          <a:p>
            <a:pPr marL="241300" marR="6985" indent="-229235" algn="just">
              <a:lnSpc>
                <a:spcPct val="80000"/>
              </a:lnSpc>
              <a:spcBef>
                <a:spcPts val="765"/>
              </a:spcBef>
              <a:buFont typeface="Arial MT"/>
              <a:buChar char="•"/>
              <a:tabLst>
                <a:tab pos="241935" algn="l"/>
              </a:tabLst>
            </a:pPr>
            <a:r>
              <a:rPr sz="2800" spc="-15" dirty="0">
                <a:latin typeface="Times New Roman"/>
                <a:cs typeface="Times New Roman"/>
              </a:rPr>
              <a:t>Unfortunately, </a:t>
            </a:r>
            <a:r>
              <a:rPr sz="2800" dirty="0">
                <a:latin typeface="Times New Roman"/>
                <a:cs typeface="Times New Roman"/>
              </a:rPr>
              <a:t>the </a:t>
            </a:r>
            <a:r>
              <a:rPr sz="2800" spc="-5" dirty="0">
                <a:latin typeface="Times New Roman"/>
                <a:cs typeface="Times New Roman"/>
              </a:rPr>
              <a:t>half-wave rectifier circuit is relatively </a:t>
            </a:r>
            <a:r>
              <a:rPr sz="2800" spc="-10" dirty="0">
                <a:latin typeface="Times New Roman"/>
                <a:cs typeface="Times New Roman"/>
              </a:rPr>
              <a:t>inefficient as </a:t>
            </a:r>
            <a:r>
              <a:rPr sz="2800" spc="-5" dirty="0">
                <a:latin typeface="Times New Roman"/>
                <a:cs typeface="Times New Roman"/>
              </a:rPr>
              <a:t> conduction takes place </a:t>
            </a:r>
            <a:r>
              <a:rPr sz="2800" dirty="0">
                <a:latin typeface="Times New Roman"/>
                <a:cs typeface="Times New Roman"/>
              </a:rPr>
              <a:t>only </a:t>
            </a:r>
            <a:r>
              <a:rPr sz="2800" spc="-5" dirty="0">
                <a:latin typeface="Times New Roman"/>
                <a:cs typeface="Times New Roman"/>
              </a:rPr>
              <a:t>on alternate half-cycles. A better rectifier </a:t>
            </a:r>
            <a:r>
              <a:rPr sz="280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arrangement</a:t>
            </a:r>
            <a:r>
              <a:rPr sz="280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would</a:t>
            </a:r>
            <a:r>
              <a:rPr sz="2800" dirty="0">
                <a:latin typeface="Times New Roman"/>
                <a:cs typeface="Times New Roman"/>
              </a:rPr>
              <a:t> </a:t>
            </a:r>
            <a:r>
              <a:rPr sz="2800" spc="-10" dirty="0">
                <a:latin typeface="Times New Roman"/>
                <a:cs typeface="Times New Roman"/>
              </a:rPr>
              <a:t>make</a:t>
            </a:r>
            <a:r>
              <a:rPr sz="2800" spc="-5" dirty="0">
                <a:latin typeface="Times New Roman"/>
                <a:cs typeface="Times New Roman"/>
              </a:rPr>
              <a:t> use</a:t>
            </a:r>
            <a:r>
              <a:rPr sz="2800" dirty="0">
                <a:latin typeface="Times New Roman"/>
                <a:cs typeface="Times New Roman"/>
              </a:rPr>
              <a:t> of</a:t>
            </a:r>
            <a:r>
              <a:rPr sz="2800" spc="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both</a:t>
            </a:r>
            <a:r>
              <a:rPr sz="280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positive</a:t>
            </a:r>
            <a:r>
              <a:rPr sz="280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and</a:t>
            </a:r>
            <a:r>
              <a:rPr sz="280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negative</a:t>
            </a:r>
            <a:r>
              <a:rPr sz="2800" spc="69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half- </a:t>
            </a:r>
            <a:r>
              <a:rPr sz="2800" spc="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cycles.</a:t>
            </a:r>
            <a:endParaRPr sz="2800" dirty="0">
              <a:latin typeface="Times New Roman"/>
              <a:cs typeface="Times New Roman"/>
            </a:endParaRPr>
          </a:p>
          <a:p>
            <a:pPr marL="241300" marR="5080" indent="-229235" algn="just">
              <a:lnSpc>
                <a:spcPct val="80000"/>
              </a:lnSpc>
              <a:spcBef>
                <a:spcPts val="1010"/>
              </a:spcBef>
              <a:buFont typeface="Arial MT"/>
              <a:buChar char="•"/>
              <a:tabLst>
                <a:tab pos="241935" algn="l"/>
              </a:tabLst>
            </a:pPr>
            <a:r>
              <a:rPr sz="2800" spc="-5" dirty="0">
                <a:latin typeface="Times New Roman"/>
                <a:cs typeface="Times New Roman"/>
              </a:rPr>
              <a:t>Full-wave</a:t>
            </a:r>
            <a:r>
              <a:rPr sz="280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rectifier</a:t>
            </a:r>
            <a:r>
              <a:rPr sz="280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circuits</a:t>
            </a:r>
            <a:r>
              <a:rPr sz="2800" dirty="0">
                <a:latin typeface="Times New Roman"/>
                <a:cs typeface="Times New Roman"/>
              </a:rPr>
              <a:t> </a:t>
            </a:r>
            <a:r>
              <a:rPr sz="2800" spc="-10" dirty="0">
                <a:latin typeface="Times New Roman"/>
                <a:cs typeface="Times New Roman"/>
              </a:rPr>
              <a:t>offer</a:t>
            </a:r>
            <a:r>
              <a:rPr sz="2800" spc="-5" dirty="0">
                <a:latin typeface="Times New Roman"/>
                <a:cs typeface="Times New Roman"/>
              </a:rPr>
              <a:t> a</a:t>
            </a:r>
            <a:r>
              <a:rPr sz="280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considerable</a:t>
            </a:r>
            <a:r>
              <a:rPr sz="2800" spc="69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improvement</a:t>
            </a:r>
            <a:r>
              <a:rPr sz="2800" spc="69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over </a:t>
            </a:r>
            <a:r>
              <a:rPr sz="280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their half-wave </a:t>
            </a:r>
            <a:r>
              <a:rPr sz="2800" dirty="0">
                <a:latin typeface="Times New Roman"/>
                <a:cs typeface="Times New Roman"/>
              </a:rPr>
              <a:t>counterparts. </a:t>
            </a:r>
            <a:r>
              <a:rPr sz="2800" spc="-5" dirty="0">
                <a:latin typeface="Times New Roman"/>
                <a:cs typeface="Times New Roman"/>
              </a:rPr>
              <a:t>They are not only more </a:t>
            </a:r>
            <a:r>
              <a:rPr sz="2800" spc="-10" dirty="0">
                <a:latin typeface="Times New Roman"/>
                <a:cs typeface="Times New Roman"/>
              </a:rPr>
              <a:t>efficient </a:t>
            </a:r>
            <a:r>
              <a:rPr sz="2800" spc="-5" dirty="0">
                <a:latin typeface="Times New Roman"/>
                <a:cs typeface="Times New Roman"/>
              </a:rPr>
              <a:t>but are </a:t>
            </a:r>
            <a:r>
              <a:rPr sz="280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significantly less demanding in terms </a:t>
            </a:r>
            <a:r>
              <a:rPr sz="2800" dirty="0">
                <a:latin typeface="Times New Roman"/>
                <a:cs typeface="Times New Roman"/>
              </a:rPr>
              <a:t>of the </a:t>
            </a:r>
            <a:r>
              <a:rPr sz="2800" spc="-5" dirty="0">
                <a:latin typeface="Times New Roman"/>
                <a:cs typeface="Times New Roman"/>
              </a:rPr>
              <a:t>reservoir and smoothing </a:t>
            </a:r>
            <a:r>
              <a:rPr sz="280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components.</a:t>
            </a:r>
            <a:endParaRPr sz="2800" dirty="0">
              <a:latin typeface="Times New Roman"/>
              <a:cs typeface="Times New Roman"/>
            </a:endParaRPr>
          </a:p>
          <a:p>
            <a:pPr marL="241300" marR="6985" indent="-229235" algn="just">
              <a:lnSpc>
                <a:spcPts val="2690"/>
              </a:lnSpc>
              <a:spcBef>
                <a:spcPts val="969"/>
              </a:spcBef>
              <a:buFont typeface="Arial MT"/>
              <a:buChar char="•"/>
              <a:tabLst>
                <a:tab pos="241935" algn="l"/>
              </a:tabLst>
            </a:pPr>
            <a:r>
              <a:rPr sz="2800" spc="-5" dirty="0">
                <a:latin typeface="Times New Roman"/>
                <a:cs typeface="Times New Roman"/>
              </a:rPr>
              <a:t>There are two basic forms </a:t>
            </a:r>
            <a:r>
              <a:rPr sz="2800" dirty="0">
                <a:latin typeface="Times New Roman"/>
                <a:cs typeface="Times New Roman"/>
              </a:rPr>
              <a:t>of full </a:t>
            </a:r>
            <a:r>
              <a:rPr sz="2800" spc="-10" dirty="0">
                <a:latin typeface="Times New Roman"/>
                <a:cs typeface="Times New Roman"/>
              </a:rPr>
              <a:t>wave </a:t>
            </a:r>
            <a:r>
              <a:rPr sz="2800" spc="-5" dirty="0">
                <a:latin typeface="Times New Roman"/>
                <a:cs typeface="Times New Roman"/>
              </a:rPr>
              <a:t>rectifier; the bi-phase type </a:t>
            </a:r>
            <a:r>
              <a:rPr sz="2800" spc="-10" dirty="0">
                <a:latin typeface="Times New Roman"/>
                <a:cs typeface="Times New Roman"/>
              </a:rPr>
              <a:t>and </a:t>
            </a:r>
            <a:r>
              <a:rPr sz="2800" spc="-5" dirty="0">
                <a:latin typeface="Times New Roman"/>
                <a:cs typeface="Times New Roman"/>
              </a:rPr>
              <a:t> the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bridge</a:t>
            </a:r>
            <a:r>
              <a:rPr sz="2800" spc="-2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rectifier type.</a:t>
            </a:r>
            <a:endParaRPr sz="2800" dirty="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0" y="6528816"/>
            <a:ext cx="12192000" cy="329565"/>
          </a:xfrm>
          <a:custGeom>
            <a:avLst/>
            <a:gdLst/>
            <a:ahLst/>
            <a:cxnLst/>
            <a:rect l="l" t="t" r="r" b="b"/>
            <a:pathLst>
              <a:path w="12192000" h="329565">
                <a:moveTo>
                  <a:pt x="12192000" y="0"/>
                </a:moveTo>
                <a:lnTo>
                  <a:pt x="0" y="0"/>
                </a:lnTo>
                <a:lnTo>
                  <a:pt x="0" y="329182"/>
                </a:lnTo>
                <a:lnTo>
                  <a:pt x="12192000" y="329182"/>
                </a:lnTo>
                <a:lnTo>
                  <a:pt x="1219200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11986272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885239" y="913638"/>
            <a:ext cx="3923029" cy="6965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4400" spc="140" dirty="0">
                <a:solidFill>
                  <a:srgbClr val="FF0000"/>
                </a:solidFill>
                <a:latin typeface="Georgia"/>
                <a:cs typeface="Georgia"/>
              </a:rPr>
              <a:t>RECTIFIERS</a:t>
            </a:r>
            <a:endParaRPr sz="4400" dirty="0">
              <a:latin typeface="Georgia"/>
              <a:cs typeface="Georgia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885239" y="1601165"/>
            <a:ext cx="10060940" cy="51435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3200" dirty="0">
                <a:latin typeface="Calibri"/>
                <a:cs typeface="Calibri"/>
              </a:rPr>
              <a:t>A</a:t>
            </a:r>
            <a:r>
              <a:rPr sz="3200" spc="5" dirty="0">
                <a:latin typeface="Calibri"/>
                <a:cs typeface="Calibri"/>
              </a:rPr>
              <a:t> </a:t>
            </a:r>
            <a:r>
              <a:rPr sz="3200" spc="-10" dirty="0">
                <a:latin typeface="Calibri"/>
                <a:cs typeface="Calibri"/>
              </a:rPr>
              <a:t>rectifier </a:t>
            </a:r>
            <a:r>
              <a:rPr sz="3200" dirty="0">
                <a:latin typeface="Calibri"/>
                <a:cs typeface="Calibri"/>
              </a:rPr>
              <a:t>is</a:t>
            </a:r>
            <a:r>
              <a:rPr sz="3200" spc="-5" dirty="0">
                <a:latin typeface="Calibri"/>
                <a:cs typeface="Calibri"/>
              </a:rPr>
              <a:t> </a:t>
            </a:r>
            <a:r>
              <a:rPr sz="3200" dirty="0">
                <a:latin typeface="Calibri"/>
                <a:cs typeface="Calibri"/>
              </a:rPr>
              <a:t>a </a:t>
            </a:r>
            <a:r>
              <a:rPr sz="3200" spc="-5" dirty="0">
                <a:latin typeface="Calibri"/>
                <a:cs typeface="Calibri"/>
              </a:rPr>
              <a:t>device</a:t>
            </a:r>
            <a:r>
              <a:rPr sz="3200" spc="-10" dirty="0">
                <a:latin typeface="Calibri"/>
                <a:cs typeface="Calibri"/>
              </a:rPr>
              <a:t> that</a:t>
            </a:r>
            <a:r>
              <a:rPr sz="3200" spc="15" dirty="0">
                <a:latin typeface="Calibri"/>
                <a:cs typeface="Calibri"/>
              </a:rPr>
              <a:t> </a:t>
            </a:r>
            <a:r>
              <a:rPr sz="3200" spc="-15" dirty="0">
                <a:latin typeface="Calibri"/>
                <a:cs typeface="Calibri"/>
              </a:rPr>
              <a:t>converts</a:t>
            </a:r>
            <a:r>
              <a:rPr sz="3200" spc="-5" dirty="0">
                <a:latin typeface="Calibri"/>
                <a:cs typeface="Calibri"/>
              </a:rPr>
              <a:t> </a:t>
            </a:r>
            <a:r>
              <a:rPr sz="3200" spc="-10" dirty="0">
                <a:latin typeface="Calibri"/>
                <a:cs typeface="Calibri"/>
              </a:rPr>
              <a:t>alternating</a:t>
            </a:r>
            <a:r>
              <a:rPr sz="3200" spc="30" dirty="0">
                <a:latin typeface="Calibri"/>
                <a:cs typeface="Calibri"/>
              </a:rPr>
              <a:t> </a:t>
            </a:r>
            <a:r>
              <a:rPr sz="3200" spc="-10" dirty="0">
                <a:latin typeface="Calibri"/>
                <a:cs typeface="Calibri"/>
              </a:rPr>
              <a:t>current</a:t>
            </a:r>
            <a:r>
              <a:rPr sz="3200" spc="-20" dirty="0">
                <a:latin typeface="Calibri"/>
                <a:cs typeface="Calibri"/>
              </a:rPr>
              <a:t> </a:t>
            </a:r>
            <a:r>
              <a:rPr sz="3200" spc="-5" dirty="0">
                <a:latin typeface="Calibri"/>
                <a:cs typeface="Calibri"/>
              </a:rPr>
              <a:t>(ac)</a:t>
            </a:r>
            <a:r>
              <a:rPr sz="3200" spc="5" dirty="0">
                <a:latin typeface="Calibri"/>
                <a:cs typeface="Calibri"/>
              </a:rPr>
              <a:t> </a:t>
            </a:r>
            <a:r>
              <a:rPr sz="3200" spc="-20" dirty="0">
                <a:latin typeface="Calibri"/>
                <a:cs typeface="Calibri"/>
              </a:rPr>
              <a:t>to</a:t>
            </a:r>
            <a:endParaRPr sz="3200">
              <a:latin typeface="Calibri"/>
              <a:cs typeface="Calibri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885239" y="2040765"/>
            <a:ext cx="3112135" cy="51371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3200" spc="-10" dirty="0">
                <a:latin typeface="Calibri"/>
                <a:cs typeface="Calibri"/>
              </a:rPr>
              <a:t>direct</a:t>
            </a:r>
            <a:r>
              <a:rPr sz="3200" spc="-30" dirty="0">
                <a:latin typeface="Calibri"/>
                <a:cs typeface="Calibri"/>
              </a:rPr>
              <a:t> </a:t>
            </a:r>
            <a:r>
              <a:rPr sz="3200" spc="-10" dirty="0">
                <a:latin typeface="Calibri"/>
                <a:cs typeface="Calibri"/>
              </a:rPr>
              <a:t>current</a:t>
            </a:r>
            <a:r>
              <a:rPr sz="3200" spc="-35" dirty="0">
                <a:latin typeface="Calibri"/>
                <a:cs typeface="Calibri"/>
              </a:rPr>
              <a:t> </a:t>
            </a:r>
            <a:r>
              <a:rPr sz="3200" spc="-5" dirty="0">
                <a:latin typeface="Calibri"/>
                <a:cs typeface="Calibri"/>
              </a:rPr>
              <a:t>(dc).</a:t>
            </a:r>
            <a:endParaRPr sz="3200">
              <a:latin typeface="Calibri"/>
              <a:cs typeface="Calibri"/>
            </a:endParaRPr>
          </a:p>
        </p:txBody>
      </p:sp>
      <p:grpSp>
        <p:nvGrpSpPr>
          <p:cNvPr id="5" name="object 5"/>
          <p:cNvGrpSpPr/>
          <p:nvPr/>
        </p:nvGrpSpPr>
        <p:grpSpPr>
          <a:xfrm>
            <a:off x="3410711" y="2884931"/>
            <a:ext cx="4180840" cy="1026794"/>
            <a:chOff x="3410711" y="2884931"/>
            <a:chExt cx="4180840" cy="1026794"/>
          </a:xfrm>
        </p:grpSpPr>
        <p:sp>
          <p:nvSpPr>
            <p:cNvPr id="6" name="object 6"/>
            <p:cNvSpPr/>
            <p:nvPr/>
          </p:nvSpPr>
          <p:spPr>
            <a:xfrm>
              <a:off x="3467861" y="2903981"/>
              <a:ext cx="4067175" cy="421005"/>
            </a:xfrm>
            <a:custGeom>
              <a:avLst/>
              <a:gdLst/>
              <a:ahLst/>
              <a:cxnLst/>
              <a:rect l="l" t="t" r="r" b="b"/>
              <a:pathLst>
                <a:path w="4067175" h="421004">
                  <a:moveTo>
                    <a:pt x="1796796" y="0"/>
                  </a:moveTo>
                  <a:lnTo>
                    <a:pt x="1796796" y="419608"/>
                  </a:lnTo>
                </a:path>
                <a:path w="4067175" h="421004">
                  <a:moveTo>
                    <a:pt x="0" y="420624"/>
                  </a:moveTo>
                  <a:lnTo>
                    <a:pt x="4067048" y="420624"/>
                  </a:lnTo>
                </a:path>
              </a:pathLst>
            </a:custGeom>
            <a:ln w="38100">
              <a:solidFill>
                <a:srgbClr val="4471C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3410712" y="3324618"/>
              <a:ext cx="4180840" cy="587375"/>
            </a:xfrm>
            <a:custGeom>
              <a:avLst/>
              <a:gdLst/>
              <a:ahLst/>
              <a:cxnLst/>
              <a:rect l="l" t="t" r="r" b="b"/>
              <a:pathLst>
                <a:path w="4180840" h="587375">
                  <a:moveTo>
                    <a:pt x="114300" y="472554"/>
                  </a:moveTo>
                  <a:lnTo>
                    <a:pt x="76200" y="472554"/>
                  </a:lnTo>
                  <a:lnTo>
                    <a:pt x="76200" y="0"/>
                  </a:lnTo>
                  <a:lnTo>
                    <a:pt x="38100" y="0"/>
                  </a:lnTo>
                  <a:lnTo>
                    <a:pt x="38100" y="472554"/>
                  </a:lnTo>
                  <a:lnTo>
                    <a:pt x="0" y="472554"/>
                  </a:lnTo>
                  <a:lnTo>
                    <a:pt x="57150" y="586854"/>
                  </a:lnTo>
                  <a:lnTo>
                    <a:pt x="104775" y="491604"/>
                  </a:lnTo>
                  <a:lnTo>
                    <a:pt x="114300" y="472554"/>
                  </a:lnTo>
                  <a:close/>
                </a:path>
                <a:path w="4180840" h="587375">
                  <a:moveTo>
                    <a:pt x="4180332" y="472554"/>
                  </a:moveTo>
                  <a:lnTo>
                    <a:pt x="4142232" y="472554"/>
                  </a:lnTo>
                  <a:lnTo>
                    <a:pt x="4142232" y="0"/>
                  </a:lnTo>
                  <a:lnTo>
                    <a:pt x="4104132" y="0"/>
                  </a:lnTo>
                  <a:lnTo>
                    <a:pt x="4104132" y="472554"/>
                  </a:lnTo>
                  <a:lnTo>
                    <a:pt x="4066032" y="472554"/>
                  </a:lnTo>
                  <a:lnTo>
                    <a:pt x="4123182" y="586854"/>
                  </a:lnTo>
                  <a:lnTo>
                    <a:pt x="4170807" y="491604"/>
                  </a:lnTo>
                  <a:lnTo>
                    <a:pt x="4180332" y="472554"/>
                  </a:lnTo>
                  <a:close/>
                </a:path>
              </a:pathLst>
            </a:custGeom>
            <a:solidFill>
              <a:srgbClr val="4471C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8" name="object 8"/>
          <p:cNvSpPr txBox="1"/>
          <p:nvPr/>
        </p:nvSpPr>
        <p:spPr>
          <a:xfrm>
            <a:off x="4116323" y="2324100"/>
            <a:ext cx="2293620" cy="579120"/>
          </a:xfrm>
          <a:prstGeom prst="rect">
            <a:avLst/>
          </a:prstGeom>
          <a:ln w="12700">
            <a:solidFill>
              <a:srgbClr val="FFFFFF"/>
            </a:solidFill>
          </a:ln>
        </p:spPr>
        <p:txBody>
          <a:bodyPr vert="horz" wrap="square" lIns="0" tIns="127635" rIns="0" bIns="0" rtlCol="0">
            <a:spAutoFit/>
          </a:bodyPr>
          <a:lstStyle/>
          <a:p>
            <a:pPr marL="234315">
              <a:lnSpc>
                <a:spcPts val="3554"/>
              </a:lnSpc>
              <a:spcBef>
                <a:spcPts val="1005"/>
              </a:spcBef>
            </a:pPr>
            <a:r>
              <a:rPr sz="3200" spc="-10" dirty="0">
                <a:solidFill>
                  <a:srgbClr val="2D75B6"/>
                </a:solidFill>
                <a:latin typeface="Calibri"/>
                <a:cs typeface="Calibri"/>
              </a:rPr>
              <a:t>RECTIFIERS</a:t>
            </a:r>
            <a:endParaRPr sz="3200">
              <a:latin typeface="Calibri"/>
              <a:cs typeface="Calibri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1472183" y="3982214"/>
            <a:ext cx="4067810" cy="879475"/>
          </a:xfrm>
          <a:prstGeom prst="rect">
            <a:avLst/>
          </a:prstGeom>
          <a:ln w="12700">
            <a:solidFill>
              <a:srgbClr val="FFFFFF"/>
            </a:solidFill>
          </a:ln>
        </p:spPr>
        <p:txBody>
          <a:bodyPr vert="horz" wrap="square" lIns="0" tIns="33655" rIns="0" bIns="0" rtlCol="0">
            <a:spAutoFit/>
          </a:bodyPr>
          <a:lstStyle/>
          <a:p>
            <a:pPr marL="111125">
              <a:lnSpc>
                <a:spcPct val="100000"/>
              </a:lnSpc>
              <a:spcBef>
                <a:spcPts val="265"/>
              </a:spcBef>
            </a:pPr>
            <a:r>
              <a:rPr sz="3200" spc="-5" dirty="0">
                <a:solidFill>
                  <a:srgbClr val="2D75B6"/>
                </a:solidFill>
                <a:latin typeface="Calibri"/>
                <a:cs typeface="Calibri"/>
              </a:rPr>
              <a:t>HALF </a:t>
            </a:r>
            <a:r>
              <a:rPr sz="3200" spc="-75" dirty="0">
                <a:solidFill>
                  <a:srgbClr val="2D75B6"/>
                </a:solidFill>
                <a:latin typeface="Calibri"/>
                <a:cs typeface="Calibri"/>
              </a:rPr>
              <a:t>WAVE</a:t>
            </a:r>
            <a:r>
              <a:rPr sz="3200" spc="-35" dirty="0">
                <a:solidFill>
                  <a:srgbClr val="2D75B6"/>
                </a:solidFill>
                <a:latin typeface="Calibri"/>
                <a:cs typeface="Calibri"/>
              </a:rPr>
              <a:t> </a:t>
            </a:r>
            <a:r>
              <a:rPr sz="3200" spc="-10" dirty="0">
                <a:solidFill>
                  <a:srgbClr val="2D75B6"/>
                </a:solidFill>
                <a:latin typeface="Calibri"/>
                <a:cs typeface="Calibri"/>
              </a:rPr>
              <a:t>RECTIFIERS</a:t>
            </a:r>
            <a:endParaRPr sz="3200">
              <a:latin typeface="Calibri"/>
              <a:cs typeface="Calibri"/>
            </a:endParaRPr>
          </a:p>
        </p:txBody>
      </p:sp>
      <p:sp>
        <p:nvSpPr>
          <p:cNvPr id="10" name="object 10"/>
          <p:cNvSpPr/>
          <p:nvPr/>
        </p:nvSpPr>
        <p:spPr>
          <a:xfrm>
            <a:off x="5783579" y="3951734"/>
            <a:ext cx="4066540" cy="879475"/>
          </a:xfrm>
          <a:custGeom>
            <a:avLst/>
            <a:gdLst/>
            <a:ahLst/>
            <a:cxnLst/>
            <a:rect l="l" t="t" r="r" b="b"/>
            <a:pathLst>
              <a:path w="4066540" h="879475">
                <a:moveTo>
                  <a:pt x="0" y="879345"/>
                </a:moveTo>
                <a:lnTo>
                  <a:pt x="4066032" y="879345"/>
                </a:lnTo>
                <a:lnTo>
                  <a:pt x="4066032" y="0"/>
                </a:lnTo>
                <a:lnTo>
                  <a:pt x="0" y="0"/>
                </a:lnTo>
                <a:lnTo>
                  <a:pt x="0" y="879345"/>
                </a:lnTo>
                <a:close/>
              </a:path>
            </a:pathLst>
          </a:custGeom>
          <a:ln w="1270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 txBox="1"/>
          <p:nvPr/>
        </p:nvSpPr>
        <p:spPr>
          <a:xfrm>
            <a:off x="5910453" y="3972001"/>
            <a:ext cx="3812540" cy="51435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3200" spc="-5" dirty="0">
                <a:solidFill>
                  <a:srgbClr val="2D75B6"/>
                </a:solidFill>
                <a:latin typeface="Calibri"/>
                <a:cs typeface="Calibri"/>
              </a:rPr>
              <a:t>FULL</a:t>
            </a:r>
            <a:r>
              <a:rPr sz="3200" spc="-30" dirty="0">
                <a:solidFill>
                  <a:srgbClr val="2D75B6"/>
                </a:solidFill>
                <a:latin typeface="Calibri"/>
                <a:cs typeface="Calibri"/>
              </a:rPr>
              <a:t> </a:t>
            </a:r>
            <a:r>
              <a:rPr sz="3200" spc="-75" dirty="0">
                <a:solidFill>
                  <a:srgbClr val="2D75B6"/>
                </a:solidFill>
                <a:latin typeface="Calibri"/>
                <a:cs typeface="Calibri"/>
              </a:rPr>
              <a:t>WAVE</a:t>
            </a:r>
            <a:r>
              <a:rPr sz="3200" spc="-35" dirty="0">
                <a:solidFill>
                  <a:srgbClr val="2D75B6"/>
                </a:solidFill>
                <a:latin typeface="Calibri"/>
                <a:cs typeface="Calibri"/>
              </a:rPr>
              <a:t> </a:t>
            </a:r>
            <a:r>
              <a:rPr sz="3200" spc="-10" dirty="0">
                <a:solidFill>
                  <a:srgbClr val="2D75B6"/>
                </a:solidFill>
                <a:latin typeface="Calibri"/>
                <a:cs typeface="Calibri"/>
              </a:rPr>
              <a:t>RECTIFIERS</a:t>
            </a:r>
            <a:endParaRPr sz="3200">
              <a:latin typeface="Calibri"/>
              <a:cs typeface="Calibri"/>
            </a:endParaRPr>
          </a:p>
        </p:txBody>
      </p:sp>
      <p:grpSp>
        <p:nvGrpSpPr>
          <p:cNvPr id="12" name="object 12"/>
          <p:cNvGrpSpPr/>
          <p:nvPr/>
        </p:nvGrpSpPr>
        <p:grpSpPr>
          <a:xfrm>
            <a:off x="5509260" y="4421888"/>
            <a:ext cx="4156075" cy="1175385"/>
            <a:chOff x="5509260" y="4421888"/>
            <a:chExt cx="4156075" cy="1175385"/>
          </a:xfrm>
        </p:grpSpPr>
        <p:sp>
          <p:nvSpPr>
            <p:cNvPr id="13" name="object 13"/>
            <p:cNvSpPr/>
            <p:nvPr/>
          </p:nvSpPr>
          <p:spPr>
            <a:xfrm>
              <a:off x="7490460" y="4421888"/>
              <a:ext cx="114300" cy="587375"/>
            </a:xfrm>
            <a:custGeom>
              <a:avLst/>
              <a:gdLst/>
              <a:ahLst/>
              <a:cxnLst/>
              <a:rect l="l" t="t" r="r" b="b"/>
              <a:pathLst>
                <a:path w="114300" h="587375">
                  <a:moveTo>
                    <a:pt x="38100" y="472564"/>
                  </a:moveTo>
                  <a:lnTo>
                    <a:pt x="0" y="472564"/>
                  </a:lnTo>
                  <a:lnTo>
                    <a:pt x="57150" y="586864"/>
                  </a:lnTo>
                  <a:lnTo>
                    <a:pt x="104775" y="491614"/>
                  </a:lnTo>
                  <a:lnTo>
                    <a:pt x="38100" y="491614"/>
                  </a:lnTo>
                  <a:lnTo>
                    <a:pt x="38100" y="472564"/>
                  </a:lnTo>
                  <a:close/>
                </a:path>
                <a:path w="114300" h="587375">
                  <a:moveTo>
                    <a:pt x="76200" y="0"/>
                  </a:moveTo>
                  <a:lnTo>
                    <a:pt x="38100" y="0"/>
                  </a:lnTo>
                  <a:lnTo>
                    <a:pt x="38100" y="491614"/>
                  </a:lnTo>
                  <a:lnTo>
                    <a:pt x="76200" y="491614"/>
                  </a:lnTo>
                  <a:lnTo>
                    <a:pt x="76200" y="0"/>
                  </a:lnTo>
                  <a:close/>
                </a:path>
                <a:path w="114300" h="587375">
                  <a:moveTo>
                    <a:pt x="114300" y="472564"/>
                  </a:moveTo>
                  <a:lnTo>
                    <a:pt x="76200" y="472564"/>
                  </a:lnTo>
                  <a:lnTo>
                    <a:pt x="76200" y="491614"/>
                  </a:lnTo>
                  <a:lnTo>
                    <a:pt x="104775" y="491614"/>
                  </a:lnTo>
                  <a:lnTo>
                    <a:pt x="114300" y="472564"/>
                  </a:lnTo>
                  <a:close/>
                </a:path>
              </a:pathLst>
            </a:custGeom>
            <a:solidFill>
              <a:srgbClr val="4471C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/>
            <p:nvPr/>
          </p:nvSpPr>
          <p:spPr>
            <a:xfrm>
              <a:off x="5540502" y="5010150"/>
              <a:ext cx="4067175" cy="0"/>
            </a:xfrm>
            <a:custGeom>
              <a:avLst/>
              <a:gdLst/>
              <a:ahLst/>
              <a:cxnLst/>
              <a:rect l="l" t="t" r="r" b="b"/>
              <a:pathLst>
                <a:path w="4067175">
                  <a:moveTo>
                    <a:pt x="0" y="0"/>
                  </a:moveTo>
                  <a:lnTo>
                    <a:pt x="4067048" y="0"/>
                  </a:lnTo>
                </a:path>
              </a:pathLst>
            </a:custGeom>
            <a:ln w="38100">
              <a:solidFill>
                <a:srgbClr val="4471C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5509260" y="4999494"/>
              <a:ext cx="4156075" cy="597535"/>
            </a:xfrm>
            <a:custGeom>
              <a:avLst/>
              <a:gdLst/>
              <a:ahLst/>
              <a:cxnLst/>
              <a:rect l="l" t="t" r="r" b="b"/>
              <a:pathLst>
                <a:path w="4156075" h="597535">
                  <a:moveTo>
                    <a:pt x="114300" y="483222"/>
                  </a:moveTo>
                  <a:lnTo>
                    <a:pt x="76200" y="483222"/>
                  </a:lnTo>
                  <a:lnTo>
                    <a:pt x="76200" y="10655"/>
                  </a:lnTo>
                  <a:lnTo>
                    <a:pt x="38100" y="10655"/>
                  </a:lnTo>
                  <a:lnTo>
                    <a:pt x="38100" y="483222"/>
                  </a:lnTo>
                  <a:lnTo>
                    <a:pt x="0" y="483222"/>
                  </a:lnTo>
                  <a:lnTo>
                    <a:pt x="57150" y="597509"/>
                  </a:lnTo>
                  <a:lnTo>
                    <a:pt x="104762" y="502272"/>
                  </a:lnTo>
                  <a:lnTo>
                    <a:pt x="114300" y="483222"/>
                  </a:lnTo>
                  <a:close/>
                </a:path>
                <a:path w="4156075" h="597535">
                  <a:moveTo>
                    <a:pt x="4155948" y="472554"/>
                  </a:moveTo>
                  <a:lnTo>
                    <a:pt x="4117848" y="472554"/>
                  </a:lnTo>
                  <a:lnTo>
                    <a:pt x="4117848" y="0"/>
                  </a:lnTo>
                  <a:lnTo>
                    <a:pt x="4079748" y="0"/>
                  </a:lnTo>
                  <a:lnTo>
                    <a:pt x="4079748" y="472554"/>
                  </a:lnTo>
                  <a:lnTo>
                    <a:pt x="4041648" y="472554"/>
                  </a:lnTo>
                  <a:lnTo>
                    <a:pt x="4098798" y="586854"/>
                  </a:lnTo>
                  <a:lnTo>
                    <a:pt x="4146423" y="491604"/>
                  </a:lnTo>
                  <a:lnTo>
                    <a:pt x="4155948" y="472554"/>
                  </a:lnTo>
                  <a:close/>
                </a:path>
              </a:pathLst>
            </a:custGeom>
            <a:solidFill>
              <a:srgbClr val="4471C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6" name="object 16"/>
          <p:cNvSpPr txBox="1"/>
          <p:nvPr/>
        </p:nvSpPr>
        <p:spPr>
          <a:xfrm>
            <a:off x="3506723" y="5604510"/>
            <a:ext cx="4066540" cy="879475"/>
          </a:xfrm>
          <a:prstGeom prst="rect">
            <a:avLst/>
          </a:prstGeom>
          <a:ln w="12700">
            <a:solidFill>
              <a:srgbClr val="FFFFFF"/>
            </a:solidFill>
          </a:ln>
        </p:spPr>
        <p:txBody>
          <a:bodyPr vert="horz" wrap="square" lIns="0" tIns="42545" rIns="0" bIns="0" rtlCol="0">
            <a:spAutoFit/>
          </a:bodyPr>
          <a:lstStyle/>
          <a:p>
            <a:pPr marL="307975">
              <a:lnSpc>
                <a:spcPct val="100000"/>
              </a:lnSpc>
              <a:spcBef>
                <a:spcPts val="335"/>
              </a:spcBef>
            </a:pPr>
            <a:r>
              <a:rPr sz="3200" dirty="0">
                <a:solidFill>
                  <a:srgbClr val="2D75B6"/>
                </a:solidFill>
                <a:latin typeface="Calibri"/>
                <a:cs typeface="Calibri"/>
              </a:rPr>
              <a:t>BI-PHASE</a:t>
            </a:r>
            <a:r>
              <a:rPr sz="3200" spc="-25" dirty="0">
                <a:solidFill>
                  <a:srgbClr val="2D75B6"/>
                </a:solidFill>
                <a:latin typeface="Calibri"/>
                <a:cs typeface="Calibri"/>
              </a:rPr>
              <a:t> </a:t>
            </a:r>
            <a:r>
              <a:rPr sz="3200" spc="-10" dirty="0">
                <a:solidFill>
                  <a:srgbClr val="2D75B6"/>
                </a:solidFill>
                <a:latin typeface="Calibri"/>
                <a:cs typeface="Calibri"/>
              </a:rPr>
              <a:t>RECTIFIERS</a:t>
            </a:r>
            <a:endParaRPr sz="3200">
              <a:latin typeface="Calibri"/>
              <a:cs typeface="Calibri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7572756" y="5604510"/>
            <a:ext cx="4067810" cy="879475"/>
          </a:xfrm>
          <a:prstGeom prst="rect">
            <a:avLst/>
          </a:prstGeom>
          <a:ln w="12700">
            <a:solidFill>
              <a:srgbClr val="FFFFFF"/>
            </a:solidFill>
          </a:ln>
        </p:spPr>
        <p:txBody>
          <a:bodyPr vert="horz" wrap="square" lIns="0" tIns="26034" rIns="0" bIns="0" rtlCol="0">
            <a:spAutoFit/>
          </a:bodyPr>
          <a:lstStyle/>
          <a:p>
            <a:pPr marL="451484">
              <a:lnSpc>
                <a:spcPct val="100000"/>
              </a:lnSpc>
              <a:spcBef>
                <a:spcPts val="204"/>
              </a:spcBef>
            </a:pPr>
            <a:r>
              <a:rPr sz="3200" spc="-5" dirty="0">
                <a:solidFill>
                  <a:srgbClr val="2D75B6"/>
                </a:solidFill>
                <a:latin typeface="Calibri"/>
                <a:cs typeface="Calibri"/>
              </a:rPr>
              <a:t>BRIDGE</a:t>
            </a:r>
            <a:r>
              <a:rPr sz="3200" spc="-10" dirty="0">
                <a:solidFill>
                  <a:srgbClr val="2D75B6"/>
                </a:solidFill>
                <a:latin typeface="Calibri"/>
                <a:cs typeface="Calibri"/>
              </a:rPr>
              <a:t> RECTIFIERS</a:t>
            </a:r>
            <a:endParaRPr sz="3200">
              <a:latin typeface="Calibri"/>
              <a:cs typeface="Calibri"/>
            </a:endParaRPr>
          </a:p>
        </p:txBody>
      </p:sp>
      <p:sp>
        <p:nvSpPr>
          <p:cNvPr id="18" name="object 18"/>
          <p:cNvSpPr/>
          <p:nvPr/>
        </p:nvSpPr>
        <p:spPr>
          <a:xfrm>
            <a:off x="0" y="6528816"/>
            <a:ext cx="12192000" cy="329565"/>
          </a:xfrm>
          <a:custGeom>
            <a:avLst/>
            <a:gdLst/>
            <a:ahLst/>
            <a:cxnLst/>
            <a:rect l="l" t="t" r="r" b="b"/>
            <a:pathLst>
              <a:path w="12192000" h="329565">
                <a:moveTo>
                  <a:pt x="12192000" y="0"/>
                </a:moveTo>
                <a:lnTo>
                  <a:pt x="0" y="0"/>
                </a:lnTo>
                <a:lnTo>
                  <a:pt x="0" y="329182"/>
                </a:lnTo>
                <a:lnTo>
                  <a:pt x="12192000" y="329182"/>
                </a:lnTo>
                <a:lnTo>
                  <a:pt x="1219200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73046175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ject 2"/>
          <p:cNvSpPr txBox="1">
            <a:spLocks noGrp="1"/>
          </p:cNvSpPr>
          <p:nvPr>
            <p:ph type="title"/>
          </p:nvPr>
        </p:nvSpPr>
        <p:spPr>
          <a:xfrm>
            <a:off x="542950" y="1239359"/>
            <a:ext cx="11271098" cy="68993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450" dirty="0"/>
              <a:t>BI</a:t>
            </a:r>
            <a:r>
              <a:rPr spc="170" dirty="0"/>
              <a:t>-</a:t>
            </a:r>
            <a:r>
              <a:rPr spc="-140" dirty="0"/>
              <a:t>PHASE</a:t>
            </a:r>
            <a:r>
              <a:rPr b="0" spc="25" dirty="0">
                <a:latin typeface="Times New Roman"/>
                <a:cs typeface="Times New Roman"/>
              </a:rPr>
              <a:t> </a:t>
            </a:r>
            <a:r>
              <a:rPr lang="en-IN" spc="-295" dirty="0" smtClean="0"/>
              <a:t>/CENTER TAPPED FWR</a:t>
            </a:r>
            <a:endParaRPr spc="-295" dirty="0"/>
          </a:p>
        </p:txBody>
      </p:sp>
      <p:pic>
        <p:nvPicPr>
          <p:cNvPr id="7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26137" y="2644139"/>
            <a:ext cx="3767326" cy="2795015"/>
          </a:xfrm>
          <a:prstGeom prst="rect">
            <a:avLst/>
          </a:prstGeom>
        </p:spPr>
      </p:pic>
      <p:pic>
        <p:nvPicPr>
          <p:cNvPr id="8" name="object 4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4416552" y="2845307"/>
            <a:ext cx="4047743" cy="2593847"/>
          </a:xfrm>
          <a:prstGeom prst="rect">
            <a:avLst/>
          </a:prstGeom>
        </p:spPr>
      </p:pic>
      <p:pic>
        <p:nvPicPr>
          <p:cNvPr id="9" name="object 5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8787383" y="2807207"/>
            <a:ext cx="2939795" cy="2468879"/>
          </a:xfrm>
          <a:prstGeom prst="rect">
            <a:avLst/>
          </a:prstGeom>
        </p:spPr>
      </p:pic>
      <p:sp>
        <p:nvSpPr>
          <p:cNvPr id="10" name="object 6"/>
          <p:cNvSpPr/>
          <p:nvPr/>
        </p:nvSpPr>
        <p:spPr>
          <a:xfrm>
            <a:off x="0" y="6876288"/>
            <a:ext cx="12192000" cy="329565"/>
          </a:xfrm>
          <a:custGeom>
            <a:avLst/>
            <a:gdLst/>
            <a:ahLst/>
            <a:cxnLst/>
            <a:rect l="l" t="t" r="r" b="b"/>
            <a:pathLst>
              <a:path w="12192000" h="329565">
                <a:moveTo>
                  <a:pt x="12192000" y="0"/>
                </a:moveTo>
                <a:lnTo>
                  <a:pt x="0" y="0"/>
                </a:lnTo>
                <a:lnTo>
                  <a:pt x="0" y="329182"/>
                </a:lnTo>
                <a:lnTo>
                  <a:pt x="12192000" y="329182"/>
                </a:lnTo>
                <a:lnTo>
                  <a:pt x="1219200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36015424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563979" y="864565"/>
            <a:ext cx="7597140" cy="5746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330" dirty="0"/>
              <a:t>OPERATION</a:t>
            </a:r>
            <a:r>
              <a:rPr b="0" spc="50" dirty="0">
                <a:latin typeface="Times New Roman"/>
                <a:cs typeface="Times New Roman"/>
              </a:rPr>
              <a:t> </a:t>
            </a:r>
            <a:r>
              <a:rPr spc="-265" dirty="0"/>
              <a:t>OF</a:t>
            </a:r>
            <a:r>
              <a:rPr b="0" spc="70" dirty="0">
                <a:latin typeface="Times New Roman"/>
                <a:cs typeface="Times New Roman"/>
              </a:rPr>
              <a:t> </a:t>
            </a:r>
            <a:r>
              <a:rPr spc="-450" dirty="0"/>
              <a:t>BI</a:t>
            </a:r>
            <a:r>
              <a:rPr spc="175" dirty="0"/>
              <a:t>-</a:t>
            </a:r>
            <a:r>
              <a:rPr spc="-140" dirty="0"/>
              <a:t>PHASE</a:t>
            </a:r>
            <a:r>
              <a:rPr b="0" spc="20" dirty="0">
                <a:latin typeface="Times New Roman"/>
                <a:cs typeface="Times New Roman"/>
              </a:rPr>
              <a:t> </a:t>
            </a:r>
            <a:r>
              <a:rPr spc="-320" dirty="0"/>
              <a:t>RECTIFIER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916929" y="1873148"/>
            <a:ext cx="5600700" cy="342328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41300" marR="5080" indent="-229235" algn="just">
              <a:lnSpc>
                <a:spcPct val="105000"/>
              </a:lnSpc>
              <a:spcBef>
                <a:spcPts val="100"/>
              </a:spcBef>
              <a:buFont typeface="Arial MT"/>
              <a:buChar char="•"/>
              <a:tabLst>
                <a:tab pos="241935" algn="l"/>
              </a:tabLst>
            </a:pPr>
            <a:r>
              <a:rPr sz="2200" spc="-5" dirty="0">
                <a:latin typeface="Times New Roman"/>
                <a:cs typeface="Times New Roman"/>
              </a:rPr>
              <a:t>On</a:t>
            </a:r>
            <a:r>
              <a:rPr sz="2200" dirty="0">
                <a:latin typeface="Times New Roman"/>
                <a:cs typeface="Times New Roman"/>
              </a:rPr>
              <a:t> </a:t>
            </a:r>
            <a:r>
              <a:rPr sz="2200" spc="-5" dirty="0">
                <a:latin typeface="Times New Roman"/>
                <a:cs typeface="Times New Roman"/>
              </a:rPr>
              <a:t>the</a:t>
            </a:r>
            <a:r>
              <a:rPr sz="2200" dirty="0">
                <a:latin typeface="Times New Roman"/>
                <a:cs typeface="Times New Roman"/>
              </a:rPr>
              <a:t> </a:t>
            </a:r>
            <a:r>
              <a:rPr sz="2200" spc="-5" dirty="0">
                <a:latin typeface="Times New Roman"/>
                <a:cs typeface="Times New Roman"/>
              </a:rPr>
              <a:t>positive</a:t>
            </a:r>
            <a:r>
              <a:rPr sz="2200" dirty="0">
                <a:latin typeface="Times New Roman"/>
                <a:cs typeface="Times New Roman"/>
              </a:rPr>
              <a:t> </a:t>
            </a:r>
            <a:r>
              <a:rPr sz="2200" spc="-5" dirty="0">
                <a:latin typeface="Times New Roman"/>
                <a:cs typeface="Times New Roman"/>
              </a:rPr>
              <a:t>half-cycles,</a:t>
            </a:r>
            <a:r>
              <a:rPr sz="2200" dirty="0">
                <a:latin typeface="Times New Roman"/>
                <a:cs typeface="Times New Roman"/>
              </a:rPr>
              <a:t> </a:t>
            </a:r>
            <a:r>
              <a:rPr sz="2200" spc="-5" dirty="0">
                <a:latin typeface="Times New Roman"/>
                <a:cs typeface="Times New Roman"/>
              </a:rPr>
              <a:t>point</a:t>
            </a:r>
            <a:r>
              <a:rPr sz="2200" dirty="0">
                <a:latin typeface="Times New Roman"/>
                <a:cs typeface="Times New Roman"/>
              </a:rPr>
              <a:t> </a:t>
            </a:r>
            <a:r>
              <a:rPr sz="2200" spc="-5" dirty="0">
                <a:latin typeface="Times New Roman"/>
                <a:cs typeface="Times New Roman"/>
              </a:rPr>
              <a:t>A </a:t>
            </a:r>
            <a:r>
              <a:rPr sz="2200" spc="-10" dirty="0">
                <a:latin typeface="Times New Roman"/>
                <a:cs typeface="Times New Roman"/>
              </a:rPr>
              <a:t>will</a:t>
            </a:r>
            <a:r>
              <a:rPr sz="2200" spc="-5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be </a:t>
            </a:r>
            <a:r>
              <a:rPr sz="2200" spc="5" dirty="0">
                <a:latin typeface="Times New Roman"/>
                <a:cs typeface="Times New Roman"/>
              </a:rPr>
              <a:t> </a:t>
            </a:r>
            <a:r>
              <a:rPr sz="2200" spc="-5" dirty="0">
                <a:latin typeface="Times New Roman"/>
                <a:cs typeface="Times New Roman"/>
              </a:rPr>
              <a:t>positive</a:t>
            </a:r>
            <a:r>
              <a:rPr sz="2200" dirty="0">
                <a:latin typeface="Times New Roman"/>
                <a:cs typeface="Times New Roman"/>
              </a:rPr>
              <a:t> </a:t>
            </a:r>
            <a:r>
              <a:rPr sz="2200" spc="-10" dirty="0">
                <a:latin typeface="Times New Roman"/>
                <a:cs typeface="Times New Roman"/>
              </a:rPr>
              <a:t>with</a:t>
            </a:r>
            <a:r>
              <a:rPr sz="2200" spc="-5" dirty="0">
                <a:latin typeface="Times New Roman"/>
                <a:cs typeface="Times New Roman"/>
              </a:rPr>
              <a:t> respect</a:t>
            </a:r>
            <a:r>
              <a:rPr sz="2200" dirty="0">
                <a:latin typeface="Times New Roman"/>
                <a:cs typeface="Times New Roman"/>
              </a:rPr>
              <a:t> </a:t>
            </a:r>
            <a:r>
              <a:rPr sz="2200" spc="-5" dirty="0">
                <a:latin typeface="Times New Roman"/>
                <a:cs typeface="Times New Roman"/>
              </a:rPr>
              <a:t>to</a:t>
            </a:r>
            <a:r>
              <a:rPr sz="2200" dirty="0">
                <a:latin typeface="Times New Roman"/>
                <a:cs typeface="Times New Roman"/>
              </a:rPr>
              <a:t> </a:t>
            </a:r>
            <a:r>
              <a:rPr sz="2200" spc="-5" dirty="0">
                <a:latin typeface="Times New Roman"/>
                <a:cs typeface="Times New Roman"/>
              </a:rPr>
              <a:t>point</a:t>
            </a:r>
            <a:r>
              <a:rPr sz="2200" spc="540" dirty="0">
                <a:latin typeface="Times New Roman"/>
                <a:cs typeface="Times New Roman"/>
              </a:rPr>
              <a:t> </a:t>
            </a:r>
            <a:r>
              <a:rPr sz="2200" spc="-5" dirty="0">
                <a:latin typeface="Times New Roman"/>
                <a:cs typeface="Times New Roman"/>
              </a:rPr>
              <a:t>B.</a:t>
            </a:r>
            <a:r>
              <a:rPr sz="2200" spc="540" dirty="0">
                <a:latin typeface="Times New Roman"/>
                <a:cs typeface="Times New Roman"/>
              </a:rPr>
              <a:t> </a:t>
            </a:r>
            <a:r>
              <a:rPr sz="2200" spc="-20" dirty="0">
                <a:latin typeface="Times New Roman"/>
                <a:cs typeface="Times New Roman"/>
              </a:rPr>
              <a:t>Similarly, </a:t>
            </a:r>
            <a:r>
              <a:rPr sz="2200" spc="-15" dirty="0">
                <a:latin typeface="Times New Roman"/>
                <a:cs typeface="Times New Roman"/>
              </a:rPr>
              <a:t> </a:t>
            </a:r>
            <a:r>
              <a:rPr sz="2200" spc="-5" dirty="0">
                <a:latin typeface="Times New Roman"/>
                <a:cs typeface="Times New Roman"/>
              </a:rPr>
              <a:t>point B</a:t>
            </a:r>
            <a:r>
              <a:rPr sz="2200" spc="5" dirty="0">
                <a:latin typeface="Times New Roman"/>
                <a:cs typeface="Times New Roman"/>
              </a:rPr>
              <a:t> </a:t>
            </a:r>
            <a:r>
              <a:rPr sz="2200" spc="-10" dirty="0">
                <a:latin typeface="Times New Roman"/>
                <a:cs typeface="Times New Roman"/>
              </a:rPr>
              <a:t>will</a:t>
            </a:r>
            <a:r>
              <a:rPr sz="2200" spc="10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be</a:t>
            </a:r>
            <a:r>
              <a:rPr sz="2200" spc="-5" dirty="0">
                <a:latin typeface="Times New Roman"/>
                <a:cs typeface="Times New Roman"/>
              </a:rPr>
              <a:t> positive</a:t>
            </a:r>
            <a:r>
              <a:rPr sz="2200" dirty="0">
                <a:latin typeface="Times New Roman"/>
                <a:cs typeface="Times New Roman"/>
              </a:rPr>
              <a:t> </a:t>
            </a:r>
            <a:r>
              <a:rPr sz="2200" spc="-10" dirty="0">
                <a:latin typeface="Times New Roman"/>
                <a:cs typeface="Times New Roman"/>
              </a:rPr>
              <a:t>with</a:t>
            </a:r>
            <a:r>
              <a:rPr sz="2200" spc="10" dirty="0">
                <a:latin typeface="Times New Roman"/>
                <a:cs typeface="Times New Roman"/>
              </a:rPr>
              <a:t> </a:t>
            </a:r>
            <a:r>
              <a:rPr sz="2200" spc="-5" dirty="0">
                <a:latin typeface="Times New Roman"/>
                <a:cs typeface="Times New Roman"/>
              </a:rPr>
              <a:t>respect</a:t>
            </a:r>
            <a:r>
              <a:rPr sz="2200" dirty="0">
                <a:latin typeface="Times New Roman"/>
                <a:cs typeface="Times New Roman"/>
              </a:rPr>
              <a:t> </a:t>
            </a:r>
            <a:r>
              <a:rPr sz="2200" spc="-5" dirty="0">
                <a:latin typeface="Times New Roman"/>
                <a:cs typeface="Times New Roman"/>
              </a:rPr>
              <a:t>to</a:t>
            </a:r>
            <a:r>
              <a:rPr sz="2200" spc="10" dirty="0">
                <a:latin typeface="Times New Roman"/>
                <a:cs typeface="Times New Roman"/>
              </a:rPr>
              <a:t> </a:t>
            </a:r>
            <a:r>
              <a:rPr sz="2200" spc="-5" dirty="0">
                <a:latin typeface="Times New Roman"/>
                <a:cs typeface="Times New Roman"/>
              </a:rPr>
              <a:t>point</a:t>
            </a:r>
            <a:r>
              <a:rPr sz="2200" spc="5" dirty="0">
                <a:latin typeface="Times New Roman"/>
                <a:cs typeface="Times New Roman"/>
              </a:rPr>
              <a:t> </a:t>
            </a:r>
            <a:r>
              <a:rPr sz="2200" spc="-5" dirty="0">
                <a:latin typeface="Times New Roman"/>
                <a:cs typeface="Times New Roman"/>
              </a:rPr>
              <a:t>C.</a:t>
            </a:r>
            <a:endParaRPr sz="2200">
              <a:latin typeface="Times New Roman"/>
              <a:cs typeface="Times New Roman"/>
            </a:endParaRPr>
          </a:p>
          <a:p>
            <a:pPr marL="241300" marR="5080" indent="-229235" algn="just">
              <a:lnSpc>
                <a:spcPct val="105000"/>
              </a:lnSpc>
              <a:spcBef>
                <a:spcPts val="1800"/>
              </a:spcBef>
              <a:buFont typeface="Arial MT"/>
              <a:buChar char="•"/>
              <a:tabLst>
                <a:tab pos="241935" algn="l"/>
              </a:tabLst>
            </a:pPr>
            <a:r>
              <a:rPr sz="2200" spc="-5" dirty="0">
                <a:latin typeface="Times New Roman"/>
                <a:cs typeface="Times New Roman"/>
              </a:rPr>
              <a:t>In this condition D1 </a:t>
            </a:r>
            <a:r>
              <a:rPr sz="2200" spc="-10" dirty="0">
                <a:latin typeface="Times New Roman"/>
                <a:cs typeface="Times New Roman"/>
              </a:rPr>
              <a:t>will </a:t>
            </a:r>
            <a:r>
              <a:rPr sz="2200" spc="-5" dirty="0">
                <a:latin typeface="Times New Roman"/>
                <a:cs typeface="Times New Roman"/>
              </a:rPr>
              <a:t>allow conduction (its </a:t>
            </a:r>
            <a:r>
              <a:rPr sz="2200" dirty="0">
                <a:latin typeface="Times New Roman"/>
                <a:cs typeface="Times New Roman"/>
              </a:rPr>
              <a:t> </a:t>
            </a:r>
            <a:r>
              <a:rPr sz="2200" spc="-5" dirty="0">
                <a:latin typeface="Times New Roman"/>
                <a:cs typeface="Times New Roman"/>
              </a:rPr>
              <a:t>anode</a:t>
            </a:r>
            <a:r>
              <a:rPr sz="2200" dirty="0">
                <a:latin typeface="Times New Roman"/>
                <a:cs typeface="Times New Roman"/>
              </a:rPr>
              <a:t> </a:t>
            </a:r>
            <a:r>
              <a:rPr sz="2200" spc="-10" dirty="0">
                <a:latin typeface="Times New Roman"/>
                <a:cs typeface="Times New Roman"/>
              </a:rPr>
              <a:t>will</a:t>
            </a:r>
            <a:r>
              <a:rPr sz="2200" spc="-5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be</a:t>
            </a:r>
            <a:r>
              <a:rPr sz="2200" spc="5" dirty="0">
                <a:latin typeface="Times New Roman"/>
                <a:cs typeface="Times New Roman"/>
              </a:rPr>
              <a:t> </a:t>
            </a:r>
            <a:r>
              <a:rPr sz="2200" spc="-5" dirty="0">
                <a:latin typeface="Times New Roman"/>
                <a:cs typeface="Times New Roman"/>
              </a:rPr>
              <a:t>positive</a:t>
            </a:r>
            <a:r>
              <a:rPr sz="2200" dirty="0">
                <a:latin typeface="Times New Roman"/>
                <a:cs typeface="Times New Roman"/>
              </a:rPr>
              <a:t> </a:t>
            </a:r>
            <a:r>
              <a:rPr sz="2200" spc="-10" dirty="0">
                <a:latin typeface="Times New Roman"/>
                <a:cs typeface="Times New Roman"/>
              </a:rPr>
              <a:t>with</a:t>
            </a:r>
            <a:r>
              <a:rPr sz="2200" spc="-5" dirty="0">
                <a:latin typeface="Times New Roman"/>
                <a:cs typeface="Times New Roman"/>
              </a:rPr>
              <a:t> respect</a:t>
            </a:r>
            <a:r>
              <a:rPr sz="2200" dirty="0">
                <a:latin typeface="Times New Roman"/>
                <a:cs typeface="Times New Roman"/>
              </a:rPr>
              <a:t> </a:t>
            </a:r>
            <a:r>
              <a:rPr sz="2200" spc="-5" dirty="0">
                <a:latin typeface="Times New Roman"/>
                <a:cs typeface="Times New Roman"/>
              </a:rPr>
              <a:t>to</a:t>
            </a:r>
            <a:r>
              <a:rPr sz="2200" dirty="0">
                <a:latin typeface="Times New Roman"/>
                <a:cs typeface="Times New Roman"/>
              </a:rPr>
              <a:t> </a:t>
            </a:r>
            <a:r>
              <a:rPr sz="2200" spc="-5" dirty="0">
                <a:latin typeface="Times New Roman"/>
                <a:cs typeface="Times New Roman"/>
              </a:rPr>
              <a:t>its </a:t>
            </a:r>
            <a:r>
              <a:rPr sz="2200" dirty="0">
                <a:latin typeface="Times New Roman"/>
                <a:cs typeface="Times New Roman"/>
              </a:rPr>
              <a:t> </a:t>
            </a:r>
            <a:r>
              <a:rPr sz="2200" spc="-5" dirty="0">
                <a:latin typeface="Times New Roman"/>
                <a:cs typeface="Times New Roman"/>
              </a:rPr>
              <a:t>cathode) while D2</a:t>
            </a:r>
            <a:r>
              <a:rPr sz="2200" spc="540" dirty="0">
                <a:latin typeface="Times New Roman"/>
                <a:cs typeface="Times New Roman"/>
              </a:rPr>
              <a:t> </a:t>
            </a:r>
            <a:r>
              <a:rPr sz="2200" spc="-5" dirty="0">
                <a:latin typeface="Times New Roman"/>
                <a:cs typeface="Times New Roman"/>
              </a:rPr>
              <a:t>will not allow conduction </a:t>
            </a:r>
            <a:r>
              <a:rPr sz="2200" dirty="0">
                <a:latin typeface="Times New Roman"/>
                <a:cs typeface="Times New Roman"/>
              </a:rPr>
              <a:t> </a:t>
            </a:r>
            <a:r>
              <a:rPr sz="2200" spc="-5" dirty="0">
                <a:latin typeface="Times New Roman"/>
                <a:cs typeface="Times New Roman"/>
              </a:rPr>
              <a:t>(its anode will </a:t>
            </a:r>
            <a:r>
              <a:rPr sz="2200" dirty="0">
                <a:latin typeface="Times New Roman"/>
                <a:cs typeface="Times New Roman"/>
              </a:rPr>
              <a:t>be </a:t>
            </a:r>
            <a:r>
              <a:rPr sz="2200" spc="-5" dirty="0">
                <a:latin typeface="Times New Roman"/>
                <a:cs typeface="Times New Roman"/>
              </a:rPr>
              <a:t>negative </a:t>
            </a:r>
            <a:r>
              <a:rPr sz="2200" spc="-10" dirty="0">
                <a:latin typeface="Times New Roman"/>
                <a:cs typeface="Times New Roman"/>
              </a:rPr>
              <a:t>with </a:t>
            </a:r>
            <a:r>
              <a:rPr sz="2200" spc="-5" dirty="0">
                <a:latin typeface="Times New Roman"/>
                <a:cs typeface="Times New Roman"/>
              </a:rPr>
              <a:t>respect to its </a:t>
            </a:r>
            <a:r>
              <a:rPr sz="2200" dirty="0">
                <a:latin typeface="Times New Roman"/>
                <a:cs typeface="Times New Roman"/>
              </a:rPr>
              <a:t> </a:t>
            </a:r>
            <a:r>
              <a:rPr sz="2200" spc="-5" dirty="0">
                <a:latin typeface="Times New Roman"/>
                <a:cs typeface="Times New Roman"/>
              </a:rPr>
              <a:t>cathode). Thus, D1 alone conducts </a:t>
            </a:r>
            <a:r>
              <a:rPr sz="2200" dirty="0">
                <a:latin typeface="Times New Roman"/>
                <a:cs typeface="Times New Roman"/>
              </a:rPr>
              <a:t>on </a:t>
            </a:r>
            <a:r>
              <a:rPr sz="2200" spc="-5" dirty="0">
                <a:latin typeface="Times New Roman"/>
                <a:cs typeface="Times New Roman"/>
              </a:rPr>
              <a:t>positive </a:t>
            </a:r>
            <a:r>
              <a:rPr sz="2200" dirty="0">
                <a:latin typeface="Times New Roman"/>
                <a:cs typeface="Times New Roman"/>
              </a:rPr>
              <a:t> </a:t>
            </a:r>
            <a:r>
              <a:rPr sz="2200" spc="-5" dirty="0">
                <a:latin typeface="Times New Roman"/>
                <a:cs typeface="Times New Roman"/>
              </a:rPr>
              <a:t>half-cycles.</a:t>
            </a:r>
            <a:endParaRPr sz="2200">
              <a:latin typeface="Times New Roman"/>
              <a:cs typeface="Times New Roman"/>
            </a:endParaRPr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934200" y="1871472"/>
            <a:ext cx="5257799" cy="3371087"/>
          </a:xfrm>
          <a:prstGeom prst="rect">
            <a:avLst/>
          </a:prstGeom>
        </p:spPr>
      </p:pic>
      <p:sp>
        <p:nvSpPr>
          <p:cNvPr id="5" name="object 5"/>
          <p:cNvSpPr/>
          <p:nvPr/>
        </p:nvSpPr>
        <p:spPr>
          <a:xfrm>
            <a:off x="0" y="6528816"/>
            <a:ext cx="12192000" cy="329565"/>
          </a:xfrm>
          <a:custGeom>
            <a:avLst/>
            <a:gdLst/>
            <a:ahLst/>
            <a:cxnLst/>
            <a:rect l="l" t="t" r="r" b="b"/>
            <a:pathLst>
              <a:path w="12192000" h="329565">
                <a:moveTo>
                  <a:pt x="12192000" y="0"/>
                </a:moveTo>
                <a:lnTo>
                  <a:pt x="0" y="0"/>
                </a:lnTo>
                <a:lnTo>
                  <a:pt x="0" y="329182"/>
                </a:lnTo>
                <a:lnTo>
                  <a:pt x="12192000" y="329182"/>
                </a:lnTo>
                <a:lnTo>
                  <a:pt x="1219200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5708615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35659" y="992251"/>
            <a:ext cx="759714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330" dirty="0"/>
              <a:t>OPERATION</a:t>
            </a:r>
            <a:r>
              <a:rPr b="0" spc="55" dirty="0">
                <a:latin typeface="Times New Roman"/>
                <a:cs typeface="Times New Roman"/>
              </a:rPr>
              <a:t> </a:t>
            </a:r>
            <a:r>
              <a:rPr spc="-265" dirty="0"/>
              <a:t>OF</a:t>
            </a:r>
            <a:r>
              <a:rPr b="0" spc="70" dirty="0">
                <a:latin typeface="Times New Roman"/>
                <a:cs typeface="Times New Roman"/>
              </a:rPr>
              <a:t> </a:t>
            </a:r>
            <a:r>
              <a:rPr spc="-525" dirty="0"/>
              <a:t>B</a:t>
            </a:r>
            <a:r>
              <a:rPr spc="-360" dirty="0"/>
              <a:t>I</a:t>
            </a:r>
            <a:r>
              <a:rPr spc="170" dirty="0"/>
              <a:t>-</a:t>
            </a:r>
            <a:r>
              <a:rPr spc="-140" dirty="0"/>
              <a:t>PHASE</a:t>
            </a:r>
            <a:r>
              <a:rPr b="0" spc="25" dirty="0">
                <a:latin typeface="Times New Roman"/>
                <a:cs typeface="Times New Roman"/>
              </a:rPr>
              <a:t> </a:t>
            </a:r>
            <a:r>
              <a:rPr spc="-380" dirty="0"/>
              <a:t>RECTIF</a:t>
            </a:r>
            <a:r>
              <a:rPr spc="-290" dirty="0"/>
              <a:t>I</a:t>
            </a:r>
            <a:r>
              <a:rPr spc="-170" dirty="0"/>
              <a:t>ER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916939" y="1657860"/>
            <a:ext cx="6433820" cy="446151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41300" marR="5080" indent="-229235" algn="just">
              <a:lnSpc>
                <a:spcPct val="114999"/>
              </a:lnSpc>
              <a:spcBef>
                <a:spcPts val="100"/>
              </a:spcBef>
              <a:buFont typeface="Arial MT"/>
              <a:buChar char="•"/>
              <a:tabLst>
                <a:tab pos="241935" algn="l"/>
              </a:tabLst>
            </a:pPr>
            <a:r>
              <a:rPr sz="2400" spc="-5" dirty="0">
                <a:latin typeface="Times New Roman"/>
                <a:cs typeface="Times New Roman"/>
              </a:rPr>
              <a:t>On </a:t>
            </a:r>
            <a:r>
              <a:rPr sz="2400" dirty="0">
                <a:latin typeface="Times New Roman"/>
                <a:cs typeface="Times New Roman"/>
              </a:rPr>
              <a:t>negative </a:t>
            </a:r>
            <a:r>
              <a:rPr sz="2400" spc="-5" dirty="0">
                <a:latin typeface="Times New Roman"/>
                <a:cs typeface="Times New Roman"/>
              </a:rPr>
              <a:t>half-cycles, point </a:t>
            </a:r>
            <a:r>
              <a:rPr sz="2400" dirty="0">
                <a:latin typeface="Times New Roman"/>
                <a:cs typeface="Times New Roman"/>
              </a:rPr>
              <a:t>C </a:t>
            </a:r>
            <a:r>
              <a:rPr sz="2400" spc="-5" dirty="0">
                <a:latin typeface="Times New Roman"/>
                <a:cs typeface="Times New Roman"/>
              </a:rPr>
              <a:t>will </a:t>
            </a:r>
            <a:r>
              <a:rPr sz="2400" dirty="0">
                <a:latin typeface="Times New Roman"/>
                <a:cs typeface="Times New Roman"/>
              </a:rPr>
              <a:t>be </a:t>
            </a:r>
            <a:r>
              <a:rPr sz="2400" spc="-5" dirty="0">
                <a:latin typeface="Times New Roman"/>
                <a:cs typeface="Times New Roman"/>
              </a:rPr>
              <a:t>positive </a:t>
            </a:r>
            <a:r>
              <a:rPr sz="240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with respect </a:t>
            </a:r>
            <a:r>
              <a:rPr sz="2400" dirty="0">
                <a:latin typeface="Times New Roman"/>
                <a:cs typeface="Times New Roman"/>
              </a:rPr>
              <a:t>to </a:t>
            </a:r>
            <a:r>
              <a:rPr sz="2400" spc="-5" dirty="0">
                <a:latin typeface="Times New Roman"/>
                <a:cs typeface="Times New Roman"/>
              </a:rPr>
              <a:t>point B. </a:t>
            </a:r>
            <a:r>
              <a:rPr sz="2400" spc="-20" dirty="0">
                <a:latin typeface="Times New Roman"/>
                <a:cs typeface="Times New Roman"/>
              </a:rPr>
              <a:t>Similarly, </a:t>
            </a:r>
            <a:r>
              <a:rPr sz="2400" spc="-5" dirty="0">
                <a:latin typeface="Times New Roman"/>
                <a:cs typeface="Times New Roman"/>
              </a:rPr>
              <a:t>point </a:t>
            </a:r>
            <a:r>
              <a:rPr sz="2400" dirty="0">
                <a:latin typeface="Times New Roman"/>
                <a:cs typeface="Times New Roman"/>
              </a:rPr>
              <a:t>B </a:t>
            </a:r>
            <a:r>
              <a:rPr sz="2400" spc="-5" dirty="0">
                <a:latin typeface="Times New Roman"/>
                <a:cs typeface="Times New Roman"/>
              </a:rPr>
              <a:t>will </a:t>
            </a:r>
            <a:r>
              <a:rPr sz="2400" dirty="0">
                <a:latin typeface="Times New Roman"/>
                <a:cs typeface="Times New Roman"/>
              </a:rPr>
              <a:t>be </a:t>
            </a:r>
            <a:r>
              <a:rPr sz="2400" spc="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positive with </a:t>
            </a:r>
            <a:r>
              <a:rPr sz="2400" dirty="0">
                <a:latin typeface="Times New Roman"/>
                <a:cs typeface="Times New Roman"/>
              </a:rPr>
              <a:t>respect to </a:t>
            </a:r>
            <a:r>
              <a:rPr sz="2400" spc="-5" dirty="0">
                <a:latin typeface="Times New Roman"/>
                <a:cs typeface="Times New Roman"/>
              </a:rPr>
              <a:t>point A. </a:t>
            </a:r>
            <a:r>
              <a:rPr sz="2400" dirty="0">
                <a:latin typeface="Times New Roman"/>
                <a:cs typeface="Times New Roman"/>
              </a:rPr>
              <a:t>In </a:t>
            </a:r>
            <a:r>
              <a:rPr sz="2400" spc="-5" dirty="0">
                <a:latin typeface="Times New Roman"/>
                <a:cs typeface="Times New Roman"/>
              </a:rPr>
              <a:t>this condition </a:t>
            </a:r>
            <a:r>
              <a:rPr sz="240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D2</a:t>
            </a:r>
            <a:r>
              <a:rPr sz="240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will</a:t>
            </a:r>
            <a:r>
              <a:rPr sz="240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allow</a:t>
            </a:r>
            <a:r>
              <a:rPr sz="2400" dirty="0">
                <a:latin typeface="Times New Roman"/>
                <a:cs typeface="Times New Roman"/>
              </a:rPr>
              <a:t> conduction</a:t>
            </a:r>
            <a:r>
              <a:rPr sz="2400" spc="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(its</a:t>
            </a:r>
            <a:r>
              <a:rPr sz="2400" spc="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anode</a:t>
            </a:r>
            <a:r>
              <a:rPr sz="240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will</a:t>
            </a:r>
            <a:r>
              <a:rPr sz="2400" dirty="0">
                <a:latin typeface="Times New Roman"/>
                <a:cs typeface="Times New Roman"/>
              </a:rPr>
              <a:t> </a:t>
            </a:r>
            <a:r>
              <a:rPr sz="2400" spc="-15" dirty="0">
                <a:latin typeface="Times New Roman"/>
                <a:cs typeface="Times New Roman"/>
              </a:rPr>
              <a:t>be 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positive</a:t>
            </a:r>
            <a:r>
              <a:rPr sz="240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with</a:t>
            </a:r>
            <a:r>
              <a:rPr sz="240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respect</a:t>
            </a:r>
            <a:r>
              <a:rPr sz="240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to</a:t>
            </a:r>
            <a:r>
              <a:rPr sz="2400" dirty="0">
                <a:latin typeface="Times New Roman"/>
                <a:cs typeface="Times New Roman"/>
              </a:rPr>
              <a:t> its</a:t>
            </a:r>
            <a:r>
              <a:rPr sz="2400" spc="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cathode).</a:t>
            </a:r>
            <a:r>
              <a:rPr sz="2400" dirty="0">
                <a:latin typeface="Times New Roman"/>
                <a:cs typeface="Times New Roman"/>
              </a:rPr>
              <a:t> Thus,</a:t>
            </a:r>
            <a:r>
              <a:rPr sz="2400" spc="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D2 </a:t>
            </a:r>
            <a:r>
              <a:rPr sz="2400" spc="-58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alone</a:t>
            </a:r>
            <a:r>
              <a:rPr sz="2400" spc="-2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conducts</a:t>
            </a:r>
            <a:r>
              <a:rPr sz="2400" spc="-1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on negative</a:t>
            </a:r>
            <a:r>
              <a:rPr sz="2400" spc="-4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half-cycles.</a:t>
            </a:r>
            <a:endParaRPr sz="2400">
              <a:latin typeface="Times New Roman"/>
              <a:cs typeface="Times New Roman"/>
            </a:endParaRPr>
          </a:p>
          <a:p>
            <a:pPr marL="241300" marR="5080" indent="-229235" algn="just">
              <a:lnSpc>
                <a:spcPct val="114999"/>
              </a:lnSpc>
              <a:spcBef>
                <a:spcPts val="1800"/>
              </a:spcBef>
              <a:buFont typeface="Arial MT"/>
              <a:buChar char="•"/>
              <a:tabLst>
                <a:tab pos="241935" algn="l"/>
              </a:tabLst>
            </a:pPr>
            <a:r>
              <a:rPr sz="2400" dirty="0">
                <a:latin typeface="Times New Roman"/>
                <a:cs typeface="Times New Roman"/>
              </a:rPr>
              <a:t>The</a:t>
            </a:r>
            <a:r>
              <a:rPr sz="2400" spc="57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result</a:t>
            </a:r>
            <a:r>
              <a:rPr sz="2400" spc="57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is</a:t>
            </a:r>
            <a:r>
              <a:rPr sz="2400" spc="58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that</a:t>
            </a:r>
            <a:r>
              <a:rPr sz="2400" spc="58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current</a:t>
            </a:r>
            <a:r>
              <a:rPr sz="2400" spc="57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is</a:t>
            </a:r>
            <a:r>
              <a:rPr sz="2400" spc="58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routed</a:t>
            </a:r>
            <a:r>
              <a:rPr sz="2400" spc="57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through</a:t>
            </a:r>
            <a:r>
              <a:rPr sz="2400" spc="57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the </a:t>
            </a:r>
            <a:r>
              <a:rPr sz="2400" spc="-59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load</a:t>
            </a:r>
            <a:r>
              <a:rPr sz="2400" spc="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in</a:t>
            </a:r>
            <a:r>
              <a:rPr sz="2400" spc="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the</a:t>
            </a:r>
            <a:r>
              <a:rPr sz="2400" spc="5" dirty="0">
                <a:latin typeface="Times New Roman"/>
                <a:cs typeface="Times New Roman"/>
              </a:rPr>
              <a:t> </a:t>
            </a:r>
            <a:r>
              <a:rPr sz="2400" spc="-10" dirty="0">
                <a:latin typeface="Times New Roman"/>
                <a:cs typeface="Times New Roman"/>
              </a:rPr>
              <a:t>same</a:t>
            </a:r>
            <a:r>
              <a:rPr sz="2400" spc="-5" dirty="0">
                <a:latin typeface="Times New Roman"/>
                <a:cs typeface="Times New Roman"/>
              </a:rPr>
              <a:t> direction</a:t>
            </a:r>
            <a:r>
              <a:rPr sz="2400" dirty="0">
                <a:latin typeface="Times New Roman"/>
                <a:cs typeface="Times New Roman"/>
              </a:rPr>
              <a:t> on</a:t>
            </a:r>
            <a:r>
              <a:rPr sz="2400" spc="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successive</a:t>
            </a:r>
            <a:r>
              <a:rPr sz="2400" dirty="0">
                <a:latin typeface="Times New Roman"/>
                <a:cs typeface="Times New Roman"/>
              </a:rPr>
              <a:t> </a:t>
            </a:r>
            <a:r>
              <a:rPr sz="2400" spc="-10" dirty="0">
                <a:latin typeface="Times New Roman"/>
                <a:cs typeface="Times New Roman"/>
              </a:rPr>
              <a:t>half- </a:t>
            </a:r>
            <a:r>
              <a:rPr sz="2400" spc="-5" dirty="0">
                <a:latin typeface="Times New Roman"/>
                <a:cs typeface="Times New Roman"/>
              </a:rPr>
              <a:t> cycles.</a:t>
            </a:r>
            <a:r>
              <a:rPr sz="240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Furthermore,</a:t>
            </a:r>
            <a:r>
              <a:rPr sz="240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this</a:t>
            </a:r>
            <a:r>
              <a:rPr sz="240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current</a:t>
            </a:r>
            <a:r>
              <a:rPr sz="2400" dirty="0">
                <a:latin typeface="Times New Roman"/>
                <a:cs typeface="Times New Roman"/>
              </a:rPr>
              <a:t> is</a:t>
            </a:r>
            <a:r>
              <a:rPr sz="2400" spc="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derived </a:t>
            </a:r>
            <a:r>
              <a:rPr sz="2400" dirty="0">
                <a:latin typeface="Times New Roman"/>
                <a:cs typeface="Times New Roman"/>
              </a:rPr>
              <a:t> alternately</a:t>
            </a:r>
            <a:r>
              <a:rPr sz="2400" spc="-4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from</a:t>
            </a:r>
            <a:r>
              <a:rPr sz="2400" spc="-1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the</a:t>
            </a:r>
            <a:r>
              <a:rPr sz="2400" spc="-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two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secondary</a:t>
            </a:r>
            <a:r>
              <a:rPr sz="2400" spc="-2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windings.</a:t>
            </a:r>
            <a:endParaRPr sz="2400">
              <a:latin typeface="Times New Roman"/>
              <a:cs typeface="Times New Roman"/>
            </a:endParaRPr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723632" y="1912620"/>
            <a:ext cx="4111751" cy="3450335"/>
          </a:xfrm>
          <a:prstGeom prst="rect">
            <a:avLst/>
          </a:prstGeom>
        </p:spPr>
      </p:pic>
      <p:sp>
        <p:nvSpPr>
          <p:cNvPr id="5" name="object 5"/>
          <p:cNvSpPr/>
          <p:nvPr/>
        </p:nvSpPr>
        <p:spPr>
          <a:xfrm>
            <a:off x="0" y="6528816"/>
            <a:ext cx="12192000" cy="329565"/>
          </a:xfrm>
          <a:custGeom>
            <a:avLst/>
            <a:gdLst/>
            <a:ahLst/>
            <a:cxnLst/>
            <a:rect l="l" t="t" r="r" b="b"/>
            <a:pathLst>
              <a:path w="12192000" h="329565">
                <a:moveTo>
                  <a:pt x="12192000" y="0"/>
                </a:moveTo>
                <a:lnTo>
                  <a:pt x="0" y="0"/>
                </a:lnTo>
                <a:lnTo>
                  <a:pt x="0" y="329182"/>
                </a:lnTo>
                <a:lnTo>
                  <a:pt x="12192000" y="329182"/>
                </a:lnTo>
                <a:lnTo>
                  <a:pt x="1219200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84771281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567942" y="869391"/>
            <a:ext cx="7597140" cy="5746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330" dirty="0"/>
              <a:t>OPERATION</a:t>
            </a:r>
            <a:r>
              <a:rPr b="0" spc="45" dirty="0">
                <a:latin typeface="Times New Roman"/>
                <a:cs typeface="Times New Roman"/>
              </a:rPr>
              <a:t> </a:t>
            </a:r>
            <a:r>
              <a:rPr spc="-265" dirty="0"/>
              <a:t>OF</a:t>
            </a:r>
            <a:r>
              <a:rPr b="0" spc="70" dirty="0">
                <a:latin typeface="Times New Roman"/>
                <a:cs typeface="Times New Roman"/>
              </a:rPr>
              <a:t> </a:t>
            </a:r>
            <a:r>
              <a:rPr spc="-450" dirty="0"/>
              <a:t>BI</a:t>
            </a:r>
            <a:r>
              <a:rPr spc="175" dirty="0"/>
              <a:t>-</a:t>
            </a:r>
            <a:r>
              <a:rPr spc="-140" dirty="0"/>
              <a:t>PHASE</a:t>
            </a:r>
            <a:r>
              <a:rPr b="0" spc="20" dirty="0">
                <a:latin typeface="Times New Roman"/>
                <a:cs typeface="Times New Roman"/>
              </a:rPr>
              <a:t> </a:t>
            </a:r>
            <a:r>
              <a:rPr spc="-320" dirty="0"/>
              <a:t>RECTIFIER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5230493" y="1489072"/>
            <a:ext cx="1779270" cy="33083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  <a:tabLst>
                <a:tab pos="447040" algn="l"/>
              </a:tabLst>
            </a:pPr>
            <a:r>
              <a:rPr sz="3000" b="1" spc="-7" baseline="2777" dirty="0">
                <a:latin typeface="Calibri"/>
                <a:cs typeface="Calibri"/>
              </a:rPr>
              <a:t>D1</a:t>
            </a:r>
            <a:r>
              <a:rPr sz="3000" spc="-7" baseline="2777" dirty="0">
                <a:latin typeface="Times New Roman"/>
                <a:cs typeface="Times New Roman"/>
              </a:rPr>
              <a:t>	</a:t>
            </a:r>
            <a:r>
              <a:rPr sz="2000" b="1" dirty="0">
                <a:latin typeface="Calibri"/>
                <a:cs typeface="Calibri"/>
              </a:rPr>
              <a:t>FWD</a:t>
            </a:r>
            <a:r>
              <a:rPr sz="2000" b="1" spc="360" dirty="0">
                <a:latin typeface="Calibri"/>
                <a:cs typeface="Calibri"/>
              </a:rPr>
              <a:t> </a:t>
            </a:r>
            <a:r>
              <a:rPr sz="2000" b="1" dirty="0">
                <a:latin typeface="Calibri"/>
                <a:cs typeface="Calibri"/>
              </a:rPr>
              <a:t>Biased</a:t>
            </a:r>
            <a:endParaRPr sz="2000">
              <a:latin typeface="Calibri"/>
              <a:cs typeface="Calibri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3616705" y="3819905"/>
            <a:ext cx="206375" cy="645795"/>
          </a:xfrm>
          <a:custGeom>
            <a:avLst/>
            <a:gdLst/>
            <a:ahLst/>
            <a:cxnLst/>
            <a:rect l="l" t="t" r="r" b="b"/>
            <a:pathLst>
              <a:path w="206375" h="645795">
                <a:moveTo>
                  <a:pt x="32512" y="0"/>
                </a:moveTo>
                <a:lnTo>
                  <a:pt x="87449" y="5279"/>
                </a:lnTo>
                <a:lnTo>
                  <a:pt x="135144" y="19982"/>
                </a:lnTo>
                <a:lnTo>
                  <a:pt x="172744" y="42409"/>
                </a:lnTo>
                <a:lnTo>
                  <a:pt x="197396" y="70859"/>
                </a:lnTo>
                <a:lnTo>
                  <a:pt x="206248" y="103632"/>
                </a:lnTo>
              </a:path>
              <a:path w="206375" h="645795">
                <a:moveTo>
                  <a:pt x="205486" y="107950"/>
                </a:moveTo>
                <a:lnTo>
                  <a:pt x="160313" y="139753"/>
                </a:lnTo>
                <a:lnTo>
                  <a:pt x="114464" y="159658"/>
                </a:lnTo>
                <a:lnTo>
                  <a:pt x="71224" y="167102"/>
                </a:lnTo>
                <a:lnTo>
                  <a:pt x="33879" y="161525"/>
                </a:lnTo>
                <a:lnTo>
                  <a:pt x="5715" y="142367"/>
                </a:lnTo>
              </a:path>
              <a:path w="206375" h="645795">
                <a:moveTo>
                  <a:pt x="32512" y="166116"/>
                </a:moveTo>
                <a:lnTo>
                  <a:pt x="87449" y="171395"/>
                </a:lnTo>
                <a:lnTo>
                  <a:pt x="135144" y="186098"/>
                </a:lnTo>
                <a:lnTo>
                  <a:pt x="172744" y="208525"/>
                </a:lnTo>
                <a:lnTo>
                  <a:pt x="197396" y="236975"/>
                </a:lnTo>
                <a:lnTo>
                  <a:pt x="206248" y="269748"/>
                </a:lnTo>
              </a:path>
              <a:path w="206375" h="645795">
                <a:moveTo>
                  <a:pt x="205486" y="273812"/>
                </a:moveTo>
                <a:lnTo>
                  <a:pt x="160313" y="305628"/>
                </a:lnTo>
                <a:lnTo>
                  <a:pt x="114464" y="325556"/>
                </a:lnTo>
                <a:lnTo>
                  <a:pt x="71224" y="333019"/>
                </a:lnTo>
                <a:lnTo>
                  <a:pt x="33879" y="327436"/>
                </a:lnTo>
                <a:lnTo>
                  <a:pt x="5715" y="308229"/>
                </a:lnTo>
              </a:path>
              <a:path w="206375" h="645795">
                <a:moveTo>
                  <a:pt x="27178" y="327660"/>
                </a:moveTo>
                <a:lnTo>
                  <a:pt x="82340" y="332939"/>
                </a:lnTo>
                <a:lnTo>
                  <a:pt x="130243" y="347642"/>
                </a:lnTo>
                <a:lnTo>
                  <a:pt x="168013" y="370069"/>
                </a:lnTo>
                <a:lnTo>
                  <a:pt x="192781" y="398519"/>
                </a:lnTo>
                <a:lnTo>
                  <a:pt x="201676" y="431292"/>
                </a:lnTo>
              </a:path>
              <a:path w="206375" h="645795">
                <a:moveTo>
                  <a:pt x="199898" y="435864"/>
                </a:moveTo>
                <a:lnTo>
                  <a:pt x="154712" y="467667"/>
                </a:lnTo>
                <a:lnTo>
                  <a:pt x="108831" y="487572"/>
                </a:lnTo>
                <a:lnTo>
                  <a:pt x="65554" y="495016"/>
                </a:lnTo>
                <a:lnTo>
                  <a:pt x="28177" y="489439"/>
                </a:lnTo>
                <a:lnTo>
                  <a:pt x="0" y="470281"/>
                </a:lnTo>
              </a:path>
              <a:path w="206375" h="645795">
                <a:moveTo>
                  <a:pt x="32512" y="478536"/>
                </a:moveTo>
                <a:lnTo>
                  <a:pt x="87449" y="483815"/>
                </a:lnTo>
                <a:lnTo>
                  <a:pt x="135144" y="498518"/>
                </a:lnTo>
                <a:lnTo>
                  <a:pt x="172744" y="520945"/>
                </a:lnTo>
                <a:lnTo>
                  <a:pt x="197396" y="549395"/>
                </a:lnTo>
                <a:lnTo>
                  <a:pt x="206248" y="582168"/>
                </a:lnTo>
              </a:path>
              <a:path w="206375" h="645795">
                <a:moveTo>
                  <a:pt x="205486" y="586613"/>
                </a:moveTo>
                <a:lnTo>
                  <a:pt x="160313" y="618416"/>
                </a:lnTo>
                <a:lnTo>
                  <a:pt x="114464" y="638321"/>
                </a:lnTo>
                <a:lnTo>
                  <a:pt x="71224" y="645765"/>
                </a:lnTo>
                <a:lnTo>
                  <a:pt x="33879" y="640188"/>
                </a:lnTo>
                <a:lnTo>
                  <a:pt x="5715" y="621030"/>
                </a:lnTo>
              </a:path>
            </a:pathLst>
          </a:custGeom>
          <a:ln w="28575">
            <a:solidFill>
              <a:srgbClr val="4471C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5" name="object 5"/>
          <p:cNvGrpSpPr/>
          <p:nvPr/>
        </p:nvGrpSpPr>
        <p:grpSpPr>
          <a:xfrm>
            <a:off x="4143946" y="2184082"/>
            <a:ext cx="3743325" cy="3420745"/>
            <a:chOff x="4143946" y="2184082"/>
            <a:chExt cx="3743325" cy="3420745"/>
          </a:xfrm>
        </p:grpSpPr>
        <p:sp>
          <p:nvSpPr>
            <p:cNvPr id="6" name="object 6"/>
            <p:cNvSpPr/>
            <p:nvPr/>
          </p:nvSpPr>
          <p:spPr>
            <a:xfrm>
              <a:off x="7681722" y="2507741"/>
              <a:ext cx="191135" cy="1028065"/>
            </a:xfrm>
            <a:custGeom>
              <a:avLst/>
              <a:gdLst/>
              <a:ahLst/>
              <a:cxnLst/>
              <a:rect l="l" t="t" r="r" b="b"/>
              <a:pathLst>
                <a:path w="191134" h="1028064">
                  <a:moveTo>
                    <a:pt x="7620" y="91440"/>
                  </a:moveTo>
                  <a:lnTo>
                    <a:pt x="185039" y="299593"/>
                  </a:lnTo>
                </a:path>
                <a:path w="191134" h="1028064">
                  <a:moveTo>
                    <a:pt x="185039" y="284988"/>
                  </a:moveTo>
                  <a:lnTo>
                    <a:pt x="7620" y="464947"/>
                  </a:lnTo>
                </a:path>
                <a:path w="191134" h="1028064">
                  <a:moveTo>
                    <a:pt x="13716" y="414528"/>
                  </a:moveTo>
                  <a:lnTo>
                    <a:pt x="191135" y="622681"/>
                  </a:lnTo>
                </a:path>
                <a:path w="191134" h="1028064">
                  <a:moveTo>
                    <a:pt x="185039" y="641604"/>
                  </a:moveTo>
                  <a:lnTo>
                    <a:pt x="7620" y="821563"/>
                  </a:lnTo>
                </a:path>
                <a:path w="191134" h="1028064">
                  <a:moveTo>
                    <a:pt x="0" y="819912"/>
                  </a:moveTo>
                  <a:lnTo>
                    <a:pt x="177419" y="1028065"/>
                  </a:lnTo>
                </a:path>
                <a:path w="191134" h="1028064">
                  <a:moveTo>
                    <a:pt x="102362" y="0"/>
                  </a:moveTo>
                  <a:lnTo>
                    <a:pt x="0" y="95758"/>
                  </a:lnTo>
                </a:path>
              </a:pathLst>
            </a:custGeom>
            <a:ln w="28575">
              <a:solidFill>
                <a:srgbClr val="4471C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7" name="object 7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7654798" y="2360421"/>
              <a:ext cx="155956" cy="157480"/>
            </a:xfrm>
            <a:prstGeom prst="rect">
              <a:avLst/>
            </a:prstGeom>
          </p:spPr>
        </p:pic>
        <p:sp>
          <p:nvSpPr>
            <p:cNvPr id="8" name="object 8"/>
            <p:cNvSpPr/>
            <p:nvPr/>
          </p:nvSpPr>
          <p:spPr>
            <a:xfrm>
              <a:off x="7733538" y="3598925"/>
              <a:ext cx="0" cy="360045"/>
            </a:xfrm>
            <a:custGeom>
              <a:avLst/>
              <a:gdLst/>
              <a:ahLst/>
              <a:cxnLst/>
              <a:rect l="l" t="t" r="r" b="b"/>
              <a:pathLst>
                <a:path h="360045">
                  <a:moveTo>
                    <a:pt x="0" y="360045"/>
                  </a:moveTo>
                  <a:lnTo>
                    <a:pt x="0" y="0"/>
                  </a:lnTo>
                </a:path>
              </a:pathLst>
            </a:custGeom>
            <a:ln w="28575">
              <a:solidFill>
                <a:srgbClr val="4471C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6515098" y="3963161"/>
              <a:ext cx="1223645" cy="0"/>
            </a:xfrm>
            <a:custGeom>
              <a:avLst/>
              <a:gdLst/>
              <a:ahLst/>
              <a:cxnLst/>
              <a:rect l="l" t="t" r="r" b="b"/>
              <a:pathLst>
                <a:path w="1223645">
                  <a:moveTo>
                    <a:pt x="0" y="0"/>
                  </a:moveTo>
                  <a:lnTo>
                    <a:pt x="1223139" y="0"/>
                  </a:lnTo>
                </a:path>
              </a:pathLst>
            </a:custGeom>
            <a:ln w="28575">
              <a:solidFill>
                <a:srgbClr val="4471C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0" name="object 10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638034" y="3536949"/>
              <a:ext cx="157480" cy="157480"/>
            </a:xfrm>
            <a:prstGeom prst="rect">
              <a:avLst/>
            </a:prstGeom>
          </p:spPr>
        </p:pic>
        <p:sp>
          <p:nvSpPr>
            <p:cNvPr id="11" name="object 11"/>
            <p:cNvSpPr/>
            <p:nvPr/>
          </p:nvSpPr>
          <p:spPr>
            <a:xfrm>
              <a:off x="4318254" y="2198369"/>
              <a:ext cx="3443604" cy="1765300"/>
            </a:xfrm>
            <a:custGeom>
              <a:avLst/>
              <a:gdLst/>
              <a:ahLst/>
              <a:cxnLst/>
              <a:rect l="l" t="t" r="r" b="b"/>
              <a:pathLst>
                <a:path w="3443604" h="1765300">
                  <a:moveTo>
                    <a:pt x="1584200" y="0"/>
                  </a:moveTo>
                  <a:lnTo>
                    <a:pt x="3443097" y="0"/>
                  </a:lnTo>
                </a:path>
                <a:path w="3443604" h="1765300">
                  <a:moveTo>
                    <a:pt x="0" y="1764792"/>
                  </a:moveTo>
                  <a:lnTo>
                    <a:pt x="2109978" y="1764792"/>
                  </a:lnTo>
                </a:path>
              </a:pathLst>
            </a:custGeom>
            <a:ln w="28575">
              <a:solidFill>
                <a:srgbClr val="4471C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4365498" y="2216657"/>
              <a:ext cx="0" cy="756285"/>
            </a:xfrm>
            <a:custGeom>
              <a:avLst/>
              <a:gdLst/>
              <a:ahLst/>
              <a:cxnLst/>
              <a:rect l="l" t="t" r="r" b="b"/>
              <a:pathLst>
                <a:path h="756285">
                  <a:moveTo>
                    <a:pt x="0" y="756031"/>
                  </a:moveTo>
                  <a:lnTo>
                    <a:pt x="0" y="0"/>
                  </a:lnTo>
                </a:path>
              </a:pathLst>
            </a:custGeom>
            <a:ln w="28575">
              <a:solidFill>
                <a:srgbClr val="4471C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4158234" y="2983229"/>
              <a:ext cx="215265" cy="715010"/>
            </a:xfrm>
            <a:custGeom>
              <a:avLst/>
              <a:gdLst/>
              <a:ahLst/>
              <a:cxnLst/>
              <a:rect l="l" t="t" r="r" b="b"/>
              <a:pathLst>
                <a:path w="215264" h="715010">
                  <a:moveTo>
                    <a:pt x="181356" y="0"/>
                  </a:moveTo>
                  <a:lnTo>
                    <a:pt x="115079" y="14616"/>
                  </a:lnTo>
                  <a:lnTo>
                    <a:pt x="57483" y="30162"/>
                  </a:lnTo>
                  <a:lnTo>
                    <a:pt x="17246" y="47613"/>
                  </a:lnTo>
                  <a:lnTo>
                    <a:pt x="3048" y="67945"/>
                  </a:lnTo>
                  <a:lnTo>
                    <a:pt x="34016" y="97381"/>
                  </a:lnTo>
                  <a:lnTo>
                    <a:pt x="99917" y="133413"/>
                  </a:lnTo>
                  <a:lnTo>
                    <a:pt x="165389" y="163921"/>
                  </a:lnTo>
                  <a:lnTo>
                    <a:pt x="195072" y="176784"/>
                  </a:lnTo>
                </a:path>
                <a:path w="215264" h="715010">
                  <a:moveTo>
                    <a:pt x="181356" y="179832"/>
                  </a:moveTo>
                  <a:lnTo>
                    <a:pt x="115079" y="194448"/>
                  </a:lnTo>
                  <a:lnTo>
                    <a:pt x="57483" y="209994"/>
                  </a:lnTo>
                  <a:lnTo>
                    <a:pt x="17246" y="227445"/>
                  </a:lnTo>
                  <a:lnTo>
                    <a:pt x="3048" y="247777"/>
                  </a:lnTo>
                  <a:lnTo>
                    <a:pt x="34016" y="277213"/>
                  </a:lnTo>
                  <a:lnTo>
                    <a:pt x="99917" y="313245"/>
                  </a:lnTo>
                  <a:lnTo>
                    <a:pt x="165389" y="343753"/>
                  </a:lnTo>
                  <a:lnTo>
                    <a:pt x="195072" y="356616"/>
                  </a:lnTo>
                </a:path>
                <a:path w="215264" h="715010">
                  <a:moveTo>
                    <a:pt x="201295" y="358140"/>
                  </a:moveTo>
                  <a:lnTo>
                    <a:pt x="135558" y="372873"/>
                  </a:lnTo>
                  <a:lnTo>
                    <a:pt x="78406" y="388572"/>
                  </a:lnTo>
                  <a:lnTo>
                    <a:pt x="38471" y="406199"/>
                  </a:lnTo>
                  <a:lnTo>
                    <a:pt x="24384" y="426720"/>
                  </a:lnTo>
                  <a:lnTo>
                    <a:pt x="55114" y="456402"/>
                  </a:lnTo>
                  <a:lnTo>
                    <a:pt x="120491" y="492728"/>
                  </a:lnTo>
                  <a:lnTo>
                    <a:pt x="185439" y="523482"/>
                  </a:lnTo>
                  <a:lnTo>
                    <a:pt x="214884" y="536448"/>
                  </a:lnTo>
                </a:path>
                <a:path w="215264" h="715010">
                  <a:moveTo>
                    <a:pt x="176911" y="537972"/>
                  </a:moveTo>
                  <a:lnTo>
                    <a:pt x="111174" y="552588"/>
                  </a:lnTo>
                  <a:lnTo>
                    <a:pt x="54022" y="568134"/>
                  </a:lnTo>
                  <a:lnTo>
                    <a:pt x="14087" y="585585"/>
                  </a:lnTo>
                  <a:lnTo>
                    <a:pt x="0" y="605917"/>
                  </a:lnTo>
                  <a:lnTo>
                    <a:pt x="30730" y="635353"/>
                  </a:lnTo>
                  <a:lnTo>
                    <a:pt x="96107" y="671385"/>
                  </a:lnTo>
                  <a:lnTo>
                    <a:pt x="161055" y="701893"/>
                  </a:lnTo>
                  <a:lnTo>
                    <a:pt x="190500" y="714756"/>
                  </a:lnTo>
                </a:path>
              </a:pathLst>
            </a:custGeom>
            <a:ln w="28575">
              <a:solidFill>
                <a:srgbClr val="2E528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/>
            <p:nvPr/>
          </p:nvSpPr>
          <p:spPr>
            <a:xfrm>
              <a:off x="4331970" y="4798313"/>
              <a:ext cx="0" cy="792480"/>
            </a:xfrm>
            <a:custGeom>
              <a:avLst/>
              <a:gdLst/>
              <a:ahLst/>
              <a:cxnLst/>
              <a:rect l="l" t="t" r="r" b="b"/>
              <a:pathLst>
                <a:path h="792479">
                  <a:moveTo>
                    <a:pt x="0" y="791997"/>
                  </a:moveTo>
                  <a:lnTo>
                    <a:pt x="0" y="0"/>
                  </a:lnTo>
                </a:path>
              </a:pathLst>
            </a:custGeom>
            <a:ln w="28575">
              <a:solidFill>
                <a:srgbClr val="4471C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5908545" y="5575554"/>
              <a:ext cx="520065" cy="0"/>
            </a:xfrm>
            <a:custGeom>
              <a:avLst/>
              <a:gdLst/>
              <a:ahLst/>
              <a:cxnLst/>
              <a:rect l="l" t="t" r="r" b="b"/>
              <a:pathLst>
                <a:path w="520064">
                  <a:moveTo>
                    <a:pt x="0" y="0"/>
                  </a:moveTo>
                  <a:lnTo>
                    <a:pt x="519686" y="0"/>
                  </a:lnTo>
                </a:path>
              </a:pathLst>
            </a:custGeom>
            <a:ln w="28575">
              <a:solidFill>
                <a:srgbClr val="4471C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6" name="object 16"/>
          <p:cNvSpPr txBox="1"/>
          <p:nvPr/>
        </p:nvSpPr>
        <p:spPr>
          <a:xfrm>
            <a:off x="2601722" y="2434208"/>
            <a:ext cx="1437640" cy="33083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  <a:tabLst>
                <a:tab pos="1111250" algn="l"/>
              </a:tabLst>
            </a:pPr>
            <a:r>
              <a:rPr sz="2000" b="1" u="heavy" dirty="0">
                <a:uFill>
                  <a:solidFill>
                    <a:srgbClr val="4471C4"/>
                  </a:solidFill>
                </a:uFill>
                <a:latin typeface="Calibri"/>
                <a:cs typeface="Calibri"/>
              </a:rPr>
              <a:t> </a:t>
            </a:r>
            <a:r>
              <a:rPr sz="2000" u="heavy" dirty="0">
                <a:uFill>
                  <a:solidFill>
                    <a:srgbClr val="4471C4"/>
                  </a:solidFill>
                </a:uFill>
                <a:latin typeface="Times New Roman"/>
                <a:cs typeface="Times New Roman"/>
              </a:rPr>
              <a:t>	</a:t>
            </a:r>
            <a:r>
              <a:rPr sz="2000" spc="-55" dirty="0">
                <a:latin typeface="Times New Roman"/>
                <a:cs typeface="Times New Roman"/>
              </a:rPr>
              <a:t> </a:t>
            </a:r>
            <a:r>
              <a:rPr sz="2000" b="1" dirty="0">
                <a:latin typeface="Calibri"/>
                <a:cs typeface="Calibri"/>
              </a:rPr>
              <a:t>T1</a:t>
            </a:r>
            <a:endParaRPr sz="2000">
              <a:latin typeface="Calibri"/>
              <a:cs typeface="Calibri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4790566" y="3868673"/>
            <a:ext cx="177165" cy="4521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95"/>
              </a:spcBef>
            </a:pPr>
            <a:r>
              <a:rPr sz="2800" b="1" spc="-5" dirty="0">
                <a:latin typeface="Calibri"/>
                <a:cs typeface="Calibri"/>
              </a:rPr>
              <a:t>+</a:t>
            </a:r>
            <a:endParaRPr sz="2800">
              <a:latin typeface="Calibri"/>
              <a:cs typeface="Calibri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4836029" y="5060439"/>
            <a:ext cx="134620" cy="4521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800" b="1" spc="-5" dirty="0">
                <a:latin typeface="Calibri"/>
                <a:cs typeface="Calibri"/>
              </a:rPr>
              <a:t>-</a:t>
            </a:r>
            <a:endParaRPr sz="2800">
              <a:latin typeface="Calibri"/>
              <a:cs typeface="Calibri"/>
            </a:endParaRPr>
          </a:p>
        </p:txBody>
      </p:sp>
      <p:grpSp>
        <p:nvGrpSpPr>
          <p:cNvPr id="19" name="object 19"/>
          <p:cNvGrpSpPr/>
          <p:nvPr/>
        </p:nvGrpSpPr>
        <p:grpSpPr>
          <a:xfrm>
            <a:off x="4236466" y="2122677"/>
            <a:ext cx="2326640" cy="1892300"/>
            <a:chOff x="4236466" y="2122677"/>
            <a:chExt cx="2326640" cy="1892300"/>
          </a:xfrm>
        </p:grpSpPr>
        <p:pic>
          <p:nvPicPr>
            <p:cNvPr id="20" name="object 20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6406642" y="2122677"/>
              <a:ext cx="155956" cy="157480"/>
            </a:xfrm>
            <a:prstGeom prst="rect">
              <a:avLst/>
            </a:prstGeom>
          </p:spPr>
        </p:pic>
        <p:pic>
          <p:nvPicPr>
            <p:cNvPr id="21" name="object 21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4236466" y="3858514"/>
              <a:ext cx="157480" cy="155956"/>
            </a:xfrm>
            <a:prstGeom prst="rect">
              <a:avLst/>
            </a:prstGeom>
          </p:spPr>
        </p:pic>
        <p:sp>
          <p:nvSpPr>
            <p:cNvPr id="22" name="object 22"/>
            <p:cNvSpPr/>
            <p:nvPr/>
          </p:nvSpPr>
          <p:spPr>
            <a:xfrm>
              <a:off x="4373118" y="2209037"/>
              <a:ext cx="802640" cy="0"/>
            </a:xfrm>
            <a:custGeom>
              <a:avLst/>
              <a:gdLst/>
              <a:ahLst/>
              <a:cxnLst/>
              <a:rect l="l" t="t" r="r" b="b"/>
              <a:pathLst>
                <a:path w="802639">
                  <a:moveTo>
                    <a:pt x="0" y="0"/>
                  </a:moveTo>
                  <a:lnTo>
                    <a:pt x="802386" y="0"/>
                  </a:lnTo>
                </a:path>
              </a:pathLst>
            </a:custGeom>
            <a:ln w="28575">
              <a:solidFill>
                <a:srgbClr val="4471C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23" name="object 23"/>
          <p:cNvGrpSpPr/>
          <p:nvPr/>
        </p:nvGrpSpPr>
        <p:grpSpPr>
          <a:xfrm>
            <a:off x="8631935" y="2609850"/>
            <a:ext cx="811530" cy="1021715"/>
            <a:chOff x="8631935" y="2609850"/>
            <a:chExt cx="811530" cy="1021715"/>
          </a:xfrm>
        </p:grpSpPr>
        <p:sp>
          <p:nvSpPr>
            <p:cNvPr id="24" name="object 24"/>
            <p:cNvSpPr/>
            <p:nvPr/>
          </p:nvSpPr>
          <p:spPr>
            <a:xfrm>
              <a:off x="8650985" y="2609850"/>
              <a:ext cx="792480" cy="1021715"/>
            </a:xfrm>
            <a:custGeom>
              <a:avLst/>
              <a:gdLst/>
              <a:ahLst/>
              <a:cxnLst/>
              <a:rect l="l" t="t" r="r" b="b"/>
              <a:pathLst>
                <a:path w="792479" h="1021714">
                  <a:moveTo>
                    <a:pt x="0" y="0"/>
                  </a:moveTo>
                  <a:lnTo>
                    <a:pt x="0" y="1021588"/>
                  </a:lnTo>
                </a:path>
                <a:path w="792479" h="1021714">
                  <a:moveTo>
                    <a:pt x="0" y="569976"/>
                  </a:moveTo>
                  <a:lnTo>
                    <a:pt x="791972" y="569976"/>
                  </a:lnTo>
                </a:path>
              </a:pathLst>
            </a:custGeom>
            <a:ln w="28575">
              <a:solidFill>
                <a:srgbClr val="ED7C3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" name="object 25"/>
            <p:cNvSpPr/>
            <p:nvPr/>
          </p:nvSpPr>
          <p:spPr>
            <a:xfrm>
              <a:off x="8650985" y="2699765"/>
              <a:ext cx="401320" cy="480059"/>
            </a:xfrm>
            <a:custGeom>
              <a:avLst/>
              <a:gdLst/>
              <a:ahLst/>
              <a:cxnLst/>
              <a:rect l="l" t="t" r="r" b="b"/>
              <a:pathLst>
                <a:path w="401320" h="480060">
                  <a:moveTo>
                    <a:pt x="0" y="473710"/>
                  </a:moveTo>
                  <a:lnTo>
                    <a:pt x="17427" y="409153"/>
                  </a:lnTo>
                  <a:lnTo>
                    <a:pt x="34872" y="345672"/>
                  </a:lnTo>
                  <a:lnTo>
                    <a:pt x="52348" y="284339"/>
                  </a:lnTo>
                  <a:lnTo>
                    <a:pt x="69866" y="226230"/>
                  </a:lnTo>
                  <a:lnTo>
                    <a:pt x="87439" y="172420"/>
                  </a:lnTo>
                  <a:lnTo>
                    <a:pt x="105078" y="123982"/>
                  </a:lnTo>
                  <a:lnTo>
                    <a:pt x="122796" y="81992"/>
                  </a:lnTo>
                  <a:lnTo>
                    <a:pt x="140604" y="47525"/>
                  </a:lnTo>
                  <a:lnTo>
                    <a:pt x="176539" y="5454"/>
                  </a:lnTo>
                  <a:lnTo>
                    <a:pt x="194691" y="0"/>
                  </a:lnTo>
                  <a:lnTo>
                    <a:pt x="255079" y="75438"/>
                  </a:lnTo>
                  <a:lnTo>
                    <a:pt x="322802" y="240411"/>
                  </a:lnTo>
                  <a:lnTo>
                    <a:pt x="377999" y="405193"/>
                  </a:lnTo>
                  <a:lnTo>
                    <a:pt x="400812" y="480060"/>
                  </a:lnTo>
                </a:path>
              </a:pathLst>
            </a:custGeom>
            <a:ln w="38100">
              <a:solidFill>
                <a:srgbClr val="6F2F9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6" name="object 26"/>
          <p:cNvSpPr txBox="1"/>
          <p:nvPr/>
        </p:nvSpPr>
        <p:spPr>
          <a:xfrm>
            <a:off x="8509254" y="2277237"/>
            <a:ext cx="284480" cy="33083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000" b="1" dirty="0">
                <a:latin typeface="Calibri"/>
                <a:cs typeface="Calibri"/>
              </a:rPr>
              <a:t>VL</a:t>
            </a:r>
            <a:endParaRPr sz="2000">
              <a:latin typeface="Calibri"/>
              <a:cs typeface="Calibri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4474589" y="2195320"/>
            <a:ext cx="511809" cy="4521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  <a:tabLst>
                <a:tab pos="321945" algn="l"/>
              </a:tabLst>
            </a:pPr>
            <a:r>
              <a:rPr sz="3000" b="1" baseline="1388" dirty="0">
                <a:latin typeface="Calibri"/>
                <a:cs typeface="Calibri"/>
              </a:rPr>
              <a:t>A</a:t>
            </a:r>
            <a:r>
              <a:rPr sz="3000" baseline="1388" dirty="0">
                <a:latin typeface="Times New Roman"/>
                <a:cs typeface="Times New Roman"/>
              </a:rPr>
              <a:t>	</a:t>
            </a:r>
            <a:r>
              <a:rPr sz="2800" b="1" spc="-5" dirty="0">
                <a:latin typeface="Calibri"/>
                <a:cs typeface="Calibri"/>
              </a:rPr>
              <a:t>+</a:t>
            </a:r>
            <a:endParaRPr sz="2800">
              <a:latin typeface="Calibri"/>
              <a:cs typeface="Calibri"/>
            </a:endParaRPr>
          </a:p>
        </p:txBody>
      </p:sp>
      <p:sp>
        <p:nvSpPr>
          <p:cNvPr id="28" name="object 28"/>
          <p:cNvSpPr txBox="1"/>
          <p:nvPr/>
        </p:nvSpPr>
        <p:spPr>
          <a:xfrm>
            <a:off x="4840478" y="3604640"/>
            <a:ext cx="109220" cy="4521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95"/>
              </a:spcBef>
            </a:pPr>
            <a:r>
              <a:rPr sz="2800" b="1" spc="-5" dirty="0">
                <a:latin typeface="Calibri"/>
                <a:cs typeface="Calibri"/>
              </a:rPr>
              <a:t>-</a:t>
            </a:r>
            <a:endParaRPr sz="2800">
              <a:latin typeface="Calibri"/>
              <a:cs typeface="Calibri"/>
            </a:endParaRPr>
          </a:p>
        </p:txBody>
      </p:sp>
      <p:grpSp>
        <p:nvGrpSpPr>
          <p:cNvPr id="29" name="object 29"/>
          <p:cNvGrpSpPr/>
          <p:nvPr/>
        </p:nvGrpSpPr>
        <p:grpSpPr>
          <a:xfrm>
            <a:off x="4140898" y="2155126"/>
            <a:ext cx="3709670" cy="3448685"/>
            <a:chOff x="4140898" y="2155126"/>
            <a:chExt cx="3709670" cy="3448685"/>
          </a:xfrm>
        </p:grpSpPr>
        <p:sp>
          <p:nvSpPr>
            <p:cNvPr id="30" name="object 30"/>
            <p:cNvSpPr/>
            <p:nvPr/>
          </p:nvSpPr>
          <p:spPr>
            <a:xfrm>
              <a:off x="7718297" y="2199893"/>
              <a:ext cx="118110" cy="1416685"/>
            </a:xfrm>
            <a:custGeom>
              <a:avLst/>
              <a:gdLst/>
              <a:ahLst/>
              <a:cxnLst/>
              <a:rect l="l" t="t" r="r" b="b"/>
              <a:pathLst>
                <a:path w="118109" h="1416685">
                  <a:moveTo>
                    <a:pt x="117729" y="1333500"/>
                  </a:moveTo>
                  <a:lnTo>
                    <a:pt x="0" y="1416177"/>
                  </a:lnTo>
                </a:path>
                <a:path w="118109" h="1416685">
                  <a:moveTo>
                    <a:pt x="24384" y="216027"/>
                  </a:moveTo>
                  <a:lnTo>
                    <a:pt x="24384" y="0"/>
                  </a:lnTo>
                </a:path>
              </a:pathLst>
            </a:custGeom>
            <a:ln w="28575">
              <a:solidFill>
                <a:srgbClr val="4471C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1" name="object 31"/>
            <p:cNvSpPr/>
            <p:nvPr/>
          </p:nvSpPr>
          <p:spPr>
            <a:xfrm>
              <a:off x="6500622" y="2169413"/>
              <a:ext cx="0" cy="135255"/>
            </a:xfrm>
            <a:custGeom>
              <a:avLst/>
              <a:gdLst/>
              <a:ahLst/>
              <a:cxnLst/>
              <a:rect l="l" t="t" r="r" b="b"/>
              <a:pathLst>
                <a:path h="135255">
                  <a:moveTo>
                    <a:pt x="0" y="0"/>
                  </a:moveTo>
                  <a:lnTo>
                    <a:pt x="0" y="134876"/>
                  </a:lnTo>
                </a:path>
              </a:pathLst>
            </a:custGeom>
            <a:ln w="28575">
              <a:solidFill>
                <a:srgbClr val="4471C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2" name="object 32"/>
            <p:cNvSpPr/>
            <p:nvPr/>
          </p:nvSpPr>
          <p:spPr>
            <a:xfrm>
              <a:off x="4155185" y="4106417"/>
              <a:ext cx="216535" cy="716280"/>
            </a:xfrm>
            <a:custGeom>
              <a:avLst/>
              <a:gdLst/>
              <a:ahLst/>
              <a:cxnLst/>
              <a:rect l="l" t="t" r="r" b="b"/>
              <a:pathLst>
                <a:path w="216535" h="716279">
                  <a:moveTo>
                    <a:pt x="181483" y="0"/>
                  </a:moveTo>
                  <a:lnTo>
                    <a:pt x="115746" y="14616"/>
                  </a:lnTo>
                  <a:lnTo>
                    <a:pt x="58594" y="30162"/>
                  </a:lnTo>
                  <a:lnTo>
                    <a:pt x="18659" y="47613"/>
                  </a:lnTo>
                  <a:lnTo>
                    <a:pt x="4572" y="67945"/>
                  </a:lnTo>
                  <a:lnTo>
                    <a:pt x="35302" y="97381"/>
                  </a:lnTo>
                  <a:lnTo>
                    <a:pt x="100679" y="133413"/>
                  </a:lnTo>
                  <a:lnTo>
                    <a:pt x="165627" y="163921"/>
                  </a:lnTo>
                  <a:lnTo>
                    <a:pt x="195072" y="176784"/>
                  </a:lnTo>
                </a:path>
                <a:path w="216535" h="716279">
                  <a:moveTo>
                    <a:pt x="181483" y="179832"/>
                  </a:moveTo>
                  <a:lnTo>
                    <a:pt x="115746" y="194448"/>
                  </a:lnTo>
                  <a:lnTo>
                    <a:pt x="58594" y="209994"/>
                  </a:lnTo>
                  <a:lnTo>
                    <a:pt x="18659" y="227445"/>
                  </a:lnTo>
                  <a:lnTo>
                    <a:pt x="4572" y="247777"/>
                  </a:lnTo>
                  <a:lnTo>
                    <a:pt x="35302" y="277213"/>
                  </a:lnTo>
                  <a:lnTo>
                    <a:pt x="100679" y="313245"/>
                  </a:lnTo>
                  <a:lnTo>
                    <a:pt x="165627" y="343753"/>
                  </a:lnTo>
                  <a:lnTo>
                    <a:pt x="195072" y="356616"/>
                  </a:lnTo>
                </a:path>
                <a:path w="216535" h="716279">
                  <a:moveTo>
                    <a:pt x="202692" y="359664"/>
                  </a:moveTo>
                  <a:lnTo>
                    <a:pt x="136415" y="374280"/>
                  </a:lnTo>
                  <a:lnTo>
                    <a:pt x="78819" y="389826"/>
                  </a:lnTo>
                  <a:lnTo>
                    <a:pt x="38582" y="407277"/>
                  </a:lnTo>
                  <a:lnTo>
                    <a:pt x="24384" y="427609"/>
                  </a:lnTo>
                  <a:lnTo>
                    <a:pt x="55352" y="457045"/>
                  </a:lnTo>
                  <a:lnTo>
                    <a:pt x="121253" y="493077"/>
                  </a:lnTo>
                  <a:lnTo>
                    <a:pt x="186725" y="523585"/>
                  </a:lnTo>
                  <a:lnTo>
                    <a:pt x="216408" y="536448"/>
                  </a:lnTo>
                </a:path>
                <a:path w="216535" h="716279">
                  <a:moveTo>
                    <a:pt x="178308" y="537972"/>
                  </a:moveTo>
                  <a:lnTo>
                    <a:pt x="112031" y="552705"/>
                  </a:lnTo>
                  <a:lnTo>
                    <a:pt x="54435" y="568404"/>
                  </a:lnTo>
                  <a:lnTo>
                    <a:pt x="14198" y="586031"/>
                  </a:lnTo>
                  <a:lnTo>
                    <a:pt x="0" y="606552"/>
                  </a:lnTo>
                  <a:lnTo>
                    <a:pt x="30968" y="636234"/>
                  </a:lnTo>
                  <a:lnTo>
                    <a:pt x="96869" y="672560"/>
                  </a:lnTo>
                  <a:lnTo>
                    <a:pt x="162341" y="703314"/>
                  </a:lnTo>
                  <a:lnTo>
                    <a:pt x="192024" y="716280"/>
                  </a:lnTo>
                </a:path>
              </a:pathLst>
            </a:custGeom>
            <a:ln w="28575">
              <a:solidFill>
                <a:srgbClr val="2E528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3" name="object 33"/>
            <p:cNvSpPr/>
            <p:nvPr/>
          </p:nvSpPr>
          <p:spPr>
            <a:xfrm>
              <a:off x="4331969" y="3693413"/>
              <a:ext cx="0" cy="396240"/>
            </a:xfrm>
            <a:custGeom>
              <a:avLst/>
              <a:gdLst/>
              <a:ahLst/>
              <a:cxnLst/>
              <a:rect l="l" t="t" r="r" b="b"/>
              <a:pathLst>
                <a:path h="396239">
                  <a:moveTo>
                    <a:pt x="0" y="395986"/>
                  </a:moveTo>
                  <a:lnTo>
                    <a:pt x="0" y="0"/>
                  </a:lnTo>
                </a:path>
              </a:pathLst>
            </a:custGeom>
            <a:ln w="28575">
              <a:solidFill>
                <a:srgbClr val="4471C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4" name="object 34"/>
            <p:cNvSpPr/>
            <p:nvPr/>
          </p:nvSpPr>
          <p:spPr>
            <a:xfrm>
              <a:off x="4318253" y="5589269"/>
              <a:ext cx="863600" cy="0"/>
            </a:xfrm>
            <a:custGeom>
              <a:avLst/>
              <a:gdLst/>
              <a:ahLst/>
              <a:cxnLst/>
              <a:rect l="l" t="t" r="r" b="b"/>
              <a:pathLst>
                <a:path w="863600">
                  <a:moveTo>
                    <a:pt x="0" y="0"/>
                  </a:moveTo>
                  <a:lnTo>
                    <a:pt x="863346" y="0"/>
                  </a:lnTo>
                </a:path>
              </a:pathLst>
            </a:custGeom>
            <a:ln w="28575">
              <a:solidFill>
                <a:srgbClr val="4471C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5" name="object 35"/>
          <p:cNvSpPr/>
          <p:nvPr/>
        </p:nvSpPr>
        <p:spPr>
          <a:xfrm>
            <a:off x="3935729" y="3309365"/>
            <a:ext cx="0" cy="1260475"/>
          </a:xfrm>
          <a:custGeom>
            <a:avLst/>
            <a:gdLst/>
            <a:ahLst/>
            <a:cxnLst/>
            <a:rect l="l" t="t" r="r" b="b"/>
            <a:pathLst>
              <a:path h="1260475">
                <a:moveTo>
                  <a:pt x="0" y="1259967"/>
                </a:moveTo>
                <a:lnTo>
                  <a:pt x="0" y="0"/>
                </a:lnTo>
              </a:path>
            </a:pathLst>
          </a:custGeom>
          <a:ln w="28575">
            <a:solidFill>
              <a:srgbClr val="4471C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" name="object 36"/>
          <p:cNvSpPr/>
          <p:nvPr/>
        </p:nvSpPr>
        <p:spPr>
          <a:xfrm>
            <a:off x="4013454" y="3309365"/>
            <a:ext cx="0" cy="1296035"/>
          </a:xfrm>
          <a:custGeom>
            <a:avLst/>
            <a:gdLst/>
            <a:ahLst/>
            <a:cxnLst/>
            <a:rect l="l" t="t" r="r" b="b"/>
            <a:pathLst>
              <a:path h="1296035">
                <a:moveTo>
                  <a:pt x="0" y="1296035"/>
                </a:moveTo>
                <a:lnTo>
                  <a:pt x="0" y="0"/>
                </a:lnTo>
              </a:path>
            </a:pathLst>
          </a:custGeom>
          <a:ln w="28575">
            <a:solidFill>
              <a:srgbClr val="4471C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37" name="object 37"/>
          <p:cNvGrpSpPr/>
          <p:nvPr/>
        </p:nvGrpSpPr>
        <p:grpSpPr>
          <a:xfrm>
            <a:off x="1266444" y="2768345"/>
            <a:ext cx="2569845" cy="2453640"/>
            <a:chOff x="1266444" y="2768345"/>
            <a:chExt cx="2569845" cy="2453640"/>
          </a:xfrm>
        </p:grpSpPr>
        <p:sp>
          <p:nvSpPr>
            <p:cNvPr id="38" name="object 38"/>
            <p:cNvSpPr/>
            <p:nvPr/>
          </p:nvSpPr>
          <p:spPr>
            <a:xfrm>
              <a:off x="2559558" y="2768345"/>
              <a:ext cx="1262380" cy="2185035"/>
            </a:xfrm>
            <a:custGeom>
              <a:avLst/>
              <a:gdLst/>
              <a:ahLst/>
              <a:cxnLst/>
              <a:rect l="l" t="t" r="r" b="b"/>
              <a:pathLst>
                <a:path w="1262379" h="2185035">
                  <a:moveTo>
                    <a:pt x="1088136" y="582168"/>
                  </a:moveTo>
                  <a:lnTo>
                    <a:pt x="1143073" y="587447"/>
                  </a:lnTo>
                  <a:lnTo>
                    <a:pt x="1190768" y="602150"/>
                  </a:lnTo>
                  <a:lnTo>
                    <a:pt x="1228368" y="624577"/>
                  </a:lnTo>
                  <a:lnTo>
                    <a:pt x="1253020" y="653027"/>
                  </a:lnTo>
                  <a:lnTo>
                    <a:pt x="1261872" y="685800"/>
                  </a:lnTo>
                </a:path>
                <a:path w="1262379" h="2185035">
                  <a:moveTo>
                    <a:pt x="1260856" y="689991"/>
                  </a:moveTo>
                  <a:lnTo>
                    <a:pt x="1215671" y="721807"/>
                  </a:lnTo>
                  <a:lnTo>
                    <a:pt x="1169798" y="741735"/>
                  </a:lnTo>
                  <a:lnTo>
                    <a:pt x="1126539" y="749198"/>
                  </a:lnTo>
                  <a:lnTo>
                    <a:pt x="1089200" y="743615"/>
                  </a:lnTo>
                  <a:lnTo>
                    <a:pt x="1061085" y="724408"/>
                  </a:lnTo>
                </a:path>
                <a:path w="1262379" h="2185035">
                  <a:moveTo>
                    <a:pt x="1082802" y="743712"/>
                  </a:moveTo>
                  <a:lnTo>
                    <a:pt x="1137964" y="748991"/>
                  </a:lnTo>
                  <a:lnTo>
                    <a:pt x="1185867" y="763694"/>
                  </a:lnTo>
                  <a:lnTo>
                    <a:pt x="1223637" y="786121"/>
                  </a:lnTo>
                  <a:lnTo>
                    <a:pt x="1248405" y="814571"/>
                  </a:lnTo>
                  <a:lnTo>
                    <a:pt x="1257300" y="847344"/>
                  </a:lnTo>
                </a:path>
                <a:path w="1262379" h="2185035">
                  <a:moveTo>
                    <a:pt x="1255141" y="852043"/>
                  </a:moveTo>
                  <a:lnTo>
                    <a:pt x="1209968" y="883846"/>
                  </a:lnTo>
                  <a:lnTo>
                    <a:pt x="1164119" y="903751"/>
                  </a:lnTo>
                  <a:lnTo>
                    <a:pt x="1120879" y="911195"/>
                  </a:lnTo>
                  <a:lnTo>
                    <a:pt x="1083534" y="905618"/>
                  </a:lnTo>
                  <a:lnTo>
                    <a:pt x="1055370" y="886460"/>
                  </a:lnTo>
                </a:path>
                <a:path w="1262379" h="2185035">
                  <a:moveTo>
                    <a:pt x="1088136" y="894588"/>
                  </a:moveTo>
                  <a:lnTo>
                    <a:pt x="1143073" y="899867"/>
                  </a:lnTo>
                  <a:lnTo>
                    <a:pt x="1190768" y="914570"/>
                  </a:lnTo>
                  <a:lnTo>
                    <a:pt x="1228368" y="936997"/>
                  </a:lnTo>
                  <a:lnTo>
                    <a:pt x="1253020" y="965447"/>
                  </a:lnTo>
                  <a:lnTo>
                    <a:pt x="1261872" y="998220"/>
                  </a:lnTo>
                </a:path>
                <a:path w="1262379" h="2185035">
                  <a:moveTo>
                    <a:pt x="1260856" y="1002792"/>
                  </a:moveTo>
                  <a:lnTo>
                    <a:pt x="1215671" y="1034595"/>
                  </a:lnTo>
                  <a:lnTo>
                    <a:pt x="1169798" y="1054500"/>
                  </a:lnTo>
                  <a:lnTo>
                    <a:pt x="1126539" y="1061944"/>
                  </a:lnTo>
                  <a:lnTo>
                    <a:pt x="1089200" y="1056367"/>
                  </a:lnTo>
                  <a:lnTo>
                    <a:pt x="1061085" y="1037209"/>
                  </a:lnTo>
                </a:path>
                <a:path w="1262379" h="2185035">
                  <a:moveTo>
                    <a:pt x="1106424" y="575945"/>
                  </a:moveTo>
                  <a:lnTo>
                    <a:pt x="1106424" y="0"/>
                  </a:lnTo>
                </a:path>
                <a:path w="1262379" h="2185035">
                  <a:moveTo>
                    <a:pt x="0" y="2167128"/>
                  </a:moveTo>
                  <a:lnTo>
                    <a:pt x="1043940" y="2167128"/>
                  </a:lnTo>
                </a:path>
                <a:path w="1262379" h="2185035">
                  <a:moveTo>
                    <a:pt x="1063752" y="2185035"/>
                  </a:moveTo>
                  <a:lnTo>
                    <a:pt x="1063752" y="1680972"/>
                  </a:lnTo>
                </a:path>
              </a:pathLst>
            </a:custGeom>
            <a:ln w="28575">
              <a:solidFill>
                <a:srgbClr val="4471C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9" name="object 39"/>
            <p:cNvSpPr/>
            <p:nvPr/>
          </p:nvSpPr>
          <p:spPr>
            <a:xfrm>
              <a:off x="1293114" y="2862833"/>
              <a:ext cx="1583055" cy="2359025"/>
            </a:xfrm>
            <a:custGeom>
              <a:avLst/>
              <a:gdLst/>
              <a:ahLst/>
              <a:cxnLst/>
              <a:rect l="l" t="t" r="r" b="b"/>
              <a:pathLst>
                <a:path w="1583055" h="2359025">
                  <a:moveTo>
                    <a:pt x="0" y="0"/>
                  </a:moveTo>
                  <a:lnTo>
                    <a:pt x="0" y="2359025"/>
                  </a:lnTo>
                </a:path>
                <a:path w="1583055" h="2359025">
                  <a:moveTo>
                    <a:pt x="0" y="1199388"/>
                  </a:moveTo>
                  <a:lnTo>
                    <a:pt x="1582674" y="1199388"/>
                  </a:lnTo>
                </a:path>
              </a:pathLst>
            </a:custGeom>
            <a:ln w="28575">
              <a:solidFill>
                <a:srgbClr val="ED7C3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0" name="object 40"/>
            <p:cNvSpPr/>
            <p:nvPr/>
          </p:nvSpPr>
          <p:spPr>
            <a:xfrm>
              <a:off x="1285494" y="3012185"/>
              <a:ext cx="986155" cy="1056640"/>
            </a:xfrm>
            <a:custGeom>
              <a:avLst/>
              <a:gdLst/>
              <a:ahLst/>
              <a:cxnLst/>
              <a:rect l="l" t="t" r="r" b="b"/>
              <a:pathLst>
                <a:path w="986155" h="1056639">
                  <a:moveTo>
                    <a:pt x="0" y="1042035"/>
                  </a:moveTo>
                  <a:lnTo>
                    <a:pt x="18882" y="979402"/>
                  </a:lnTo>
                  <a:lnTo>
                    <a:pt x="37765" y="916972"/>
                  </a:lnTo>
                  <a:lnTo>
                    <a:pt x="56654" y="854945"/>
                  </a:lnTo>
                  <a:lnTo>
                    <a:pt x="75549" y="793524"/>
                  </a:lnTo>
                  <a:lnTo>
                    <a:pt x="94454" y="732909"/>
                  </a:lnTo>
                  <a:lnTo>
                    <a:pt x="113372" y="673302"/>
                  </a:lnTo>
                  <a:lnTo>
                    <a:pt x="132305" y="614905"/>
                  </a:lnTo>
                  <a:lnTo>
                    <a:pt x="151257" y="557917"/>
                  </a:lnTo>
                  <a:lnTo>
                    <a:pt x="170229" y="502542"/>
                  </a:lnTo>
                  <a:lnTo>
                    <a:pt x="189225" y="448979"/>
                  </a:lnTo>
                  <a:lnTo>
                    <a:pt x="208248" y="397431"/>
                  </a:lnTo>
                  <a:lnTo>
                    <a:pt x="227301" y="348098"/>
                  </a:lnTo>
                  <a:lnTo>
                    <a:pt x="246385" y="301183"/>
                  </a:lnTo>
                  <a:lnTo>
                    <a:pt x="265504" y="256885"/>
                  </a:lnTo>
                  <a:lnTo>
                    <a:pt x="284661" y="215408"/>
                  </a:lnTo>
                  <a:lnTo>
                    <a:pt x="303859" y="176951"/>
                  </a:lnTo>
                  <a:lnTo>
                    <a:pt x="323100" y="141717"/>
                  </a:lnTo>
                  <a:lnTo>
                    <a:pt x="361722" y="81720"/>
                  </a:lnTo>
                  <a:lnTo>
                    <a:pt x="400551" y="37027"/>
                  </a:lnTo>
                  <a:lnTo>
                    <a:pt x="439608" y="9251"/>
                  </a:lnTo>
                  <a:lnTo>
                    <a:pt x="478917" y="0"/>
                  </a:lnTo>
                  <a:lnTo>
                    <a:pt x="627483" y="166038"/>
                  </a:lnTo>
                  <a:lnTo>
                    <a:pt x="794099" y="528970"/>
                  </a:lnTo>
                  <a:lnTo>
                    <a:pt x="929901" y="891450"/>
                  </a:lnTo>
                  <a:lnTo>
                    <a:pt x="986028" y="1056132"/>
                  </a:lnTo>
                </a:path>
              </a:pathLst>
            </a:custGeom>
            <a:ln w="38100">
              <a:solidFill>
                <a:srgbClr val="6F2F9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41" name="object 41"/>
          <p:cNvSpPr txBox="1"/>
          <p:nvPr/>
        </p:nvSpPr>
        <p:spPr>
          <a:xfrm>
            <a:off x="4496561" y="3517138"/>
            <a:ext cx="168275" cy="33083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000" b="1" dirty="0">
                <a:latin typeface="Calibri"/>
                <a:cs typeface="Calibri"/>
              </a:rPr>
              <a:t>B</a:t>
            </a:r>
            <a:endParaRPr sz="2000">
              <a:latin typeface="Calibri"/>
              <a:cs typeface="Calibri"/>
            </a:endParaRPr>
          </a:p>
        </p:txBody>
      </p:sp>
      <p:sp>
        <p:nvSpPr>
          <p:cNvPr id="42" name="object 42"/>
          <p:cNvSpPr txBox="1"/>
          <p:nvPr/>
        </p:nvSpPr>
        <p:spPr>
          <a:xfrm>
            <a:off x="4456298" y="5011292"/>
            <a:ext cx="160655" cy="3308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dirty="0">
                <a:latin typeface="Calibri"/>
                <a:cs typeface="Calibri"/>
              </a:rPr>
              <a:t>C</a:t>
            </a:r>
            <a:endParaRPr sz="2000">
              <a:latin typeface="Calibri"/>
              <a:cs typeface="Calibri"/>
            </a:endParaRPr>
          </a:p>
        </p:txBody>
      </p:sp>
      <p:sp>
        <p:nvSpPr>
          <p:cNvPr id="43" name="object 43"/>
          <p:cNvSpPr txBox="1"/>
          <p:nvPr/>
        </p:nvSpPr>
        <p:spPr>
          <a:xfrm>
            <a:off x="1304671" y="2435479"/>
            <a:ext cx="375285" cy="33083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000" b="1" spc="-5" dirty="0">
                <a:latin typeface="Calibri"/>
                <a:cs typeface="Calibri"/>
              </a:rPr>
              <a:t>Vin</a:t>
            </a:r>
            <a:endParaRPr sz="2000">
              <a:latin typeface="Calibri"/>
              <a:cs typeface="Calibri"/>
            </a:endParaRPr>
          </a:p>
        </p:txBody>
      </p:sp>
      <p:sp>
        <p:nvSpPr>
          <p:cNvPr id="44" name="object 44"/>
          <p:cNvSpPr txBox="1"/>
          <p:nvPr/>
        </p:nvSpPr>
        <p:spPr>
          <a:xfrm>
            <a:off x="3062097" y="3896995"/>
            <a:ext cx="113664" cy="3308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dirty="0">
                <a:latin typeface="Calibri"/>
                <a:cs typeface="Calibri"/>
              </a:rPr>
              <a:t>t</a:t>
            </a:r>
            <a:endParaRPr sz="2000">
              <a:latin typeface="Calibri"/>
              <a:cs typeface="Calibri"/>
            </a:endParaRPr>
          </a:p>
        </p:txBody>
      </p:sp>
      <p:grpSp>
        <p:nvGrpSpPr>
          <p:cNvPr id="45" name="object 45"/>
          <p:cNvGrpSpPr/>
          <p:nvPr/>
        </p:nvGrpSpPr>
        <p:grpSpPr>
          <a:xfrm>
            <a:off x="4662042" y="1811784"/>
            <a:ext cx="2759710" cy="4042410"/>
            <a:chOff x="4662042" y="1811784"/>
            <a:chExt cx="2759710" cy="4042410"/>
          </a:xfrm>
        </p:grpSpPr>
        <p:sp>
          <p:nvSpPr>
            <p:cNvPr id="46" name="object 46"/>
            <p:cNvSpPr/>
            <p:nvPr/>
          </p:nvSpPr>
          <p:spPr>
            <a:xfrm>
              <a:off x="4775453" y="2782061"/>
              <a:ext cx="401320" cy="480059"/>
            </a:xfrm>
            <a:custGeom>
              <a:avLst/>
              <a:gdLst/>
              <a:ahLst/>
              <a:cxnLst/>
              <a:rect l="l" t="t" r="r" b="b"/>
              <a:pathLst>
                <a:path w="401320" h="480060">
                  <a:moveTo>
                    <a:pt x="0" y="473710"/>
                  </a:moveTo>
                  <a:lnTo>
                    <a:pt x="17427" y="409153"/>
                  </a:lnTo>
                  <a:lnTo>
                    <a:pt x="34872" y="345672"/>
                  </a:lnTo>
                  <a:lnTo>
                    <a:pt x="52348" y="284339"/>
                  </a:lnTo>
                  <a:lnTo>
                    <a:pt x="69866" y="226230"/>
                  </a:lnTo>
                  <a:lnTo>
                    <a:pt x="87439" y="172420"/>
                  </a:lnTo>
                  <a:lnTo>
                    <a:pt x="105078" y="123982"/>
                  </a:lnTo>
                  <a:lnTo>
                    <a:pt x="122796" y="81992"/>
                  </a:lnTo>
                  <a:lnTo>
                    <a:pt x="140604" y="47525"/>
                  </a:lnTo>
                  <a:lnTo>
                    <a:pt x="176539" y="5454"/>
                  </a:lnTo>
                  <a:lnTo>
                    <a:pt x="194691" y="0"/>
                  </a:lnTo>
                  <a:lnTo>
                    <a:pt x="255079" y="75438"/>
                  </a:lnTo>
                  <a:lnTo>
                    <a:pt x="322802" y="240411"/>
                  </a:lnTo>
                  <a:lnTo>
                    <a:pt x="377999" y="405193"/>
                  </a:lnTo>
                  <a:lnTo>
                    <a:pt x="400812" y="480060"/>
                  </a:lnTo>
                </a:path>
              </a:pathLst>
            </a:custGeom>
            <a:ln w="38100">
              <a:solidFill>
                <a:srgbClr val="6F2F9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7" name="object 47"/>
            <p:cNvSpPr/>
            <p:nvPr/>
          </p:nvSpPr>
          <p:spPr>
            <a:xfrm>
              <a:off x="4761737" y="2751581"/>
              <a:ext cx="792480" cy="1021715"/>
            </a:xfrm>
            <a:custGeom>
              <a:avLst/>
              <a:gdLst/>
              <a:ahLst/>
              <a:cxnLst/>
              <a:rect l="l" t="t" r="r" b="b"/>
              <a:pathLst>
                <a:path w="792479" h="1021714">
                  <a:moveTo>
                    <a:pt x="0" y="0"/>
                  </a:moveTo>
                  <a:lnTo>
                    <a:pt x="0" y="1021588"/>
                  </a:lnTo>
                </a:path>
                <a:path w="792479" h="1021714">
                  <a:moveTo>
                    <a:pt x="0" y="518160"/>
                  </a:moveTo>
                  <a:lnTo>
                    <a:pt x="791972" y="518160"/>
                  </a:lnTo>
                </a:path>
              </a:pathLst>
            </a:custGeom>
            <a:ln w="28575">
              <a:solidFill>
                <a:srgbClr val="ED7C3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8" name="object 48"/>
            <p:cNvSpPr/>
            <p:nvPr/>
          </p:nvSpPr>
          <p:spPr>
            <a:xfrm>
              <a:off x="4708397" y="4301489"/>
              <a:ext cx="399415" cy="480059"/>
            </a:xfrm>
            <a:custGeom>
              <a:avLst/>
              <a:gdLst/>
              <a:ahLst/>
              <a:cxnLst/>
              <a:rect l="l" t="t" r="r" b="b"/>
              <a:pathLst>
                <a:path w="399414" h="480060">
                  <a:moveTo>
                    <a:pt x="0" y="473710"/>
                  </a:moveTo>
                  <a:lnTo>
                    <a:pt x="17386" y="409153"/>
                  </a:lnTo>
                  <a:lnTo>
                    <a:pt x="34780" y="345672"/>
                  </a:lnTo>
                  <a:lnTo>
                    <a:pt x="52195" y="284339"/>
                  </a:lnTo>
                  <a:lnTo>
                    <a:pt x="69645" y="226230"/>
                  </a:lnTo>
                  <a:lnTo>
                    <a:pt x="87144" y="172420"/>
                  </a:lnTo>
                  <a:lnTo>
                    <a:pt x="104706" y="123982"/>
                  </a:lnTo>
                  <a:lnTo>
                    <a:pt x="122343" y="81992"/>
                  </a:lnTo>
                  <a:lnTo>
                    <a:pt x="140070" y="47525"/>
                  </a:lnTo>
                  <a:lnTo>
                    <a:pt x="175849" y="5454"/>
                  </a:lnTo>
                  <a:lnTo>
                    <a:pt x="193929" y="0"/>
                  </a:lnTo>
                  <a:lnTo>
                    <a:pt x="254091" y="75438"/>
                  </a:lnTo>
                  <a:lnTo>
                    <a:pt x="321564" y="240411"/>
                  </a:lnTo>
                  <a:lnTo>
                    <a:pt x="376558" y="405193"/>
                  </a:lnTo>
                  <a:lnTo>
                    <a:pt x="399288" y="480060"/>
                  </a:lnTo>
                </a:path>
              </a:pathLst>
            </a:custGeom>
            <a:ln w="38100">
              <a:solidFill>
                <a:srgbClr val="6F2F9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9" name="object 49"/>
            <p:cNvSpPr/>
            <p:nvPr/>
          </p:nvSpPr>
          <p:spPr>
            <a:xfrm>
              <a:off x="4680965" y="4280153"/>
              <a:ext cx="792480" cy="1021715"/>
            </a:xfrm>
            <a:custGeom>
              <a:avLst/>
              <a:gdLst/>
              <a:ahLst/>
              <a:cxnLst/>
              <a:rect l="l" t="t" r="r" b="b"/>
              <a:pathLst>
                <a:path w="792479" h="1021714">
                  <a:moveTo>
                    <a:pt x="12192" y="0"/>
                  </a:moveTo>
                  <a:lnTo>
                    <a:pt x="12192" y="1021588"/>
                  </a:lnTo>
                </a:path>
                <a:path w="792479" h="1021714">
                  <a:moveTo>
                    <a:pt x="0" y="518160"/>
                  </a:moveTo>
                  <a:lnTo>
                    <a:pt x="791972" y="518160"/>
                  </a:lnTo>
                </a:path>
              </a:pathLst>
            </a:custGeom>
            <a:ln w="28575">
              <a:solidFill>
                <a:srgbClr val="ED7C3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0" name="object 50"/>
            <p:cNvSpPr/>
            <p:nvPr/>
          </p:nvSpPr>
          <p:spPr>
            <a:xfrm>
              <a:off x="5175503" y="1818134"/>
              <a:ext cx="727075" cy="711835"/>
            </a:xfrm>
            <a:custGeom>
              <a:avLst/>
              <a:gdLst/>
              <a:ahLst/>
              <a:cxnLst/>
              <a:rect l="l" t="t" r="r" b="b"/>
              <a:pathLst>
                <a:path w="727075" h="711835">
                  <a:moveTo>
                    <a:pt x="726950" y="0"/>
                  </a:moveTo>
                  <a:lnTo>
                    <a:pt x="0" y="0"/>
                  </a:lnTo>
                  <a:lnTo>
                    <a:pt x="0" y="711705"/>
                  </a:lnTo>
                  <a:lnTo>
                    <a:pt x="726950" y="711705"/>
                  </a:lnTo>
                  <a:lnTo>
                    <a:pt x="72695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1" name="object 51"/>
            <p:cNvSpPr/>
            <p:nvPr/>
          </p:nvSpPr>
          <p:spPr>
            <a:xfrm>
              <a:off x="5175503" y="1818134"/>
              <a:ext cx="727075" cy="711835"/>
            </a:xfrm>
            <a:custGeom>
              <a:avLst/>
              <a:gdLst/>
              <a:ahLst/>
              <a:cxnLst/>
              <a:rect l="l" t="t" r="r" b="b"/>
              <a:pathLst>
                <a:path w="727075" h="711835">
                  <a:moveTo>
                    <a:pt x="0" y="711705"/>
                  </a:moveTo>
                  <a:lnTo>
                    <a:pt x="726950" y="711705"/>
                  </a:lnTo>
                  <a:lnTo>
                    <a:pt x="726950" y="0"/>
                  </a:lnTo>
                  <a:lnTo>
                    <a:pt x="0" y="0"/>
                  </a:lnTo>
                  <a:lnTo>
                    <a:pt x="0" y="711705"/>
                  </a:lnTo>
                  <a:close/>
                </a:path>
              </a:pathLst>
            </a:custGeom>
            <a:ln w="127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2" name="object 52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5146293" y="2122677"/>
              <a:ext cx="157480" cy="155956"/>
            </a:xfrm>
            <a:prstGeom prst="rect">
              <a:avLst/>
            </a:prstGeom>
          </p:spPr>
        </p:pic>
        <p:sp>
          <p:nvSpPr>
            <p:cNvPr id="53" name="object 53"/>
            <p:cNvSpPr/>
            <p:nvPr/>
          </p:nvSpPr>
          <p:spPr>
            <a:xfrm>
              <a:off x="5225033" y="2198369"/>
              <a:ext cx="1043940" cy="0"/>
            </a:xfrm>
            <a:custGeom>
              <a:avLst/>
              <a:gdLst/>
              <a:ahLst/>
              <a:cxnLst/>
              <a:rect l="l" t="t" r="r" b="b"/>
              <a:pathLst>
                <a:path w="1043939">
                  <a:moveTo>
                    <a:pt x="0" y="0"/>
                  </a:moveTo>
                  <a:lnTo>
                    <a:pt x="1043940" y="0"/>
                  </a:lnTo>
                </a:path>
              </a:pathLst>
            </a:custGeom>
            <a:ln w="28575">
              <a:solidFill>
                <a:srgbClr val="4471C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4" name="object 54"/>
            <p:cNvSpPr/>
            <p:nvPr/>
          </p:nvSpPr>
          <p:spPr>
            <a:xfrm>
              <a:off x="5181599" y="5135879"/>
              <a:ext cx="727075" cy="711835"/>
            </a:xfrm>
            <a:custGeom>
              <a:avLst/>
              <a:gdLst/>
              <a:ahLst/>
              <a:cxnLst/>
              <a:rect l="l" t="t" r="r" b="b"/>
              <a:pathLst>
                <a:path w="727075" h="711835">
                  <a:moveTo>
                    <a:pt x="726945" y="0"/>
                  </a:moveTo>
                  <a:lnTo>
                    <a:pt x="0" y="0"/>
                  </a:lnTo>
                  <a:lnTo>
                    <a:pt x="0" y="711705"/>
                  </a:lnTo>
                  <a:lnTo>
                    <a:pt x="726945" y="711705"/>
                  </a:lnTo>
                  <a:lnTo>
                    <a:pt x="726945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5" name="object 55"/>
            <p:cNvSpPr/>
            <p:nvPr/>
          </p:nvSpPr>
          <p:spPr>
            <a:xfrm>
              <a:off x="5181599" y="5135879"/>
              <a:ext cx="727075" cy="711835"/>
            </a:xfrm>
            <a:custGeom>
              <a:avLst/>
              <a:gdLst/>
              <a:ahLst/>
              <a:cxnLst/>
              <a:rect l="l" t="t" r="r" b="b"/>
              <a:pathLst>
                <a:path w="727075" h="711835">
                  <a:moveTo>
                    <a:pt x="0" y="711705"/>
                  </a:moveTo>
                  <a:lnTo>
                    <a:pt x="726945" y="711705"/>
                  </a:lnTo>
                  <a:lnTo>
                    <a:pt x="726945" y="0"/>
                  </a:lnTo>
                  <a:lnTo>
                    <a:pt x="0" y="0"/>
                  </a:lnTo>
                  <a:lnTo>
                    <a:pt x="0" y="711705"/>
                  </a:lnTo>
                  <a:close/>
                </a:path>
              </a:pathLst>
            </a:custGeom>
            <a:ln w="127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6" name="object 56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5128005" y="5487670"/>
              <a:ext cx="155956" cy="155957"/>
            </a:xfrm>
            <a:prstGeom prst="rect">
              <a:avLst/>
            </a:prstGeom>
          </p:spPr>
        </p:pic>
        <p:pic>
          <p:nvPicPr>
            <p:cNvPr id="57" name="object 57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5769609" y="5477001"/>
              <a:ext cx="155956" cy="155953"/>
            </a:xfrm>
            <a:prstGeom prst="rect">
              <a:avLst/>
            </a:prstGeom>
          </p:spPr>
        </p:pic>
        <p:sp>
          <p:nvSpPr>
            <p:cNvPr id="58" name="object 58"/>
            <p:cNvSpPr/>
            <p:nvPr/>
          </p:nvSpPr>
          <p:spPr>
            <a:xfrm>
              <a:off x="6428231" y="2304290"/>
              <a:ext cx="86995" cy="3316604"/>
            </a:xfrm>
            <a:custGeom>
              <a:avLst/>
              <a:gdLst/>
              <a:ahLst/>
              <a:cxnLst/>
              <a:rect l="l" t="t" r="r" b="b"/>
              <a:pathLst>
                <a:path w="86995" h="3316604">
                  <a:moveTo>
                    <a:pt x="86865" y="0"/>
                  </a:moveTo>
                  <a:lnTo>
                    <a:pt x="0" y="0"/>
                  </a:lnTo>
                  <a:lnTo>
                    <a:pt x="0" y="3316224"/>
                  </a:lnTo>
                  <a:lnTo>
                    <a:pt x="86865" y="3316224"/>
                  </a:lnTo>
                  <a:lnTo>
                    <a:pt x="86865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9" name="object 59"/>
            <p:cNvSpPr/>
            <p:nvPr/>
          </p:nvSpPr>
          <p:spPr>
            <a:xfrm>
              <a:off x="6428231" y="2304290"/>
              <a:ext cx="86995" cy="3316604"/>
            </a:xfrm>
            <a:custGeom>
              <a:avLst/>
              <a:gdLst/>
              <a:ahLst/>
              <a:cxnLst/>
              <a:rect l="l" t="t" r="r" b="b"/>
              <a:pathLst>
                <a:path w="86995" h="3316604">
                  <a:moveTo>
                    <a:pt x="0" y="3316224"/>
                  </a:moveTo>
                  <a:lnTo>
                    <a:pt x="86865" y="3316224"/>
                  </a:lnTo>
                  <a:lnTo>
                    <a:pt x="86865" y="0"/>
                  </a:lnTo>
                  <a:lnTo>
                    <a:pt x="0" y="0"/>
                  </a:lnTo>
                  <a:lnTo>
                    <a:pt x="0" y="3316224"/>
                  </a:lnTo>
                  <a:close/>
                </a:path>
              </a:pathLst>
            </a:custGeom>
            <a:ln w="127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0" name="object 60"/>
            <p:cNvSpPr/>
            <p:nvPr/>
          </p:nvSpPr>
          <p:spPr>
            <a:xfrm>
              <a:off x="5967221" y="3961637"/>
              <a:ext cx="1043940" cy="0"/>
            </a:xfrm>
            <a:custGeom>
              <a:avLst/>
              <a:gdLst/>
              <a:ahLst/>
              <a:cxnLst/>
              <a:rect l="l" t="t" r="r" b="b"/>
              <a:pathLst>
                <a:path w="1043940">
                  <a:moveTo>
                    <a:pt x="0" y="0"/>
                  </a:moveTo>
                  <a:lnTo>
                    <a:pt x="1043940" y="0"/>
                  </a:lnTo>
                </a:path>
              </a:pathLst>
            </a:custGeom>
            <a:ln w="28575">
              <a:solidFill>
                <a:srgbClr val="4471C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1" name="object 61"/>
            <p:cNvSpPr/>
            <p:nvPr/>
          </p:nvSpPr>
          <p:spPr>
            <a:xfrm>
              <a:off x="4662043" y="2373375"/>
              <a:ext cx="2759710" cy="1389380"/>
            </a:xfrm>
            <a:custGeom>
              <a:avLst/>
              <a:gdLst/>
              <a:ahLst/>
              <a:cxnLst/>
              <a:rect l="l" t="t" r="r" b="b"/>
              <a:pathLst>
                <a:path w="2759709" h="1389379">
                  <a:moveTo>
                    <a:pt x="85725" y="159385"/>
                  </a:moveTo>
                  <a:lnTo>
                    <a:pt x="78486" y="144780"/>
                  </a:lnTo>
                  <a:lnTo>
                    <a:pt x="43180" y="73406"/>
                  </a:lnTo>
                  <a:lnTo>
                    <a:pt x="0" y="158877"/>
                  </a:lnTo>
                  <a:lnTo>
                    <a:pt x="28498" y="159054"/>
                  </a:lnTo>
                  <a:lnTo>
                    <a:pt x="22860" y="1324864"/>
                  </a:lnTo>
                  <a:lnTo>
                    <a:pt x="51435" y="1324991"/>
                  </a:lnTo>
                  <a:lnTo>
                    <a:pt x="57073" y="159219"/>
                  </a:lnTo>
                  <a:lnTo>
                    <a:pt x="85725" y="159385"/>
                  </a:lnTo>
                  <a:close/>
                </a:path>
                <a:path w="2759709" h="1389379">
                  <a:moveTo>
                    <a:pt x="2759202" y="1261618"/>
                  </a:moveTo>
                  <a:lnTo>
                    <a:pt x="2730627" y="1261618"/>
                  </a:lnTo>
                  <a:lnTo>
                    <a:pt x="2730627" y="42938"/>
                  </a:lnTo>
                  <a:lnTo>
                    <a:pt x="2716873" y="42938"/>
                  </a:lnTo>
                  <a:lnTo>
                    <a:pt x="2688247" y="28575"/>
                  </a:lnTo>
                  <a:lnTo>
                    <a:pt x="2631186" y="0"/>
                  </a:lnTo>
                  <a:lnTo>
                    <a:pt x="2631186" y="28587"/>
                  </a:lnTo>
                  <a:lnTo>
                    <a:pt x="43307" y="28702"/>
                  </a:lnTo>
                  <a:lnTo>
                    <a:pt x="43307" y="57277"/>
                  </a:lnTo>
                  <a:lnTo>
                    <a:pt x="2631186" y="57162"/>
                  </a:lnTo>
                  <a:lnTo>
                    <a:pt x="2631186" y="85725"/>
                  </a:lnTo>
                  <a:lnTo>
                    <a:pt x="2702052" y="50355"/>
                  </a:lnTo>
                  <a:lnTo>
                    <a:pt x="2702052" y="1261618"/>
                  </a:lnTo>
                  <a:lnTo>
                    <a:pt x="2673477" y="1261618"/>
                  </a:lnTo>
                  <a:lnTo>
                    <a:pt x="2708516" y="1331607"/>
                  </a:lnTo>
                  <a:lnTo>
                    <a:pt x="124460" y="1331722"/>
                  </a:lnTo>
                  <a:lnTo>
                    <a:pt x="124460" y="1303147"/>
                  </a:lnTo>
                  <a:lnTo>
                    <a:pt x="38735" y="1345946"/>
                  </a:lnTo>
                  <a:lnTo>
                    <a:pt x="124460" y="1388872"/>
                  </a:lnTo>
                  <a:lnTo>
                    <a:pt x="124460" y="1360297"/>
                  </a:lnTo>
                  <a:lnTo>
                    <a:pt x="2738755" y="1360170"/>
                  </a:lnTo>
                  <a:lnTo>
                    <a:pt x="2738755" y="1331595"/>
                  </a:lnTo>
                  <a:lnTo>
                    <a:pt x="2724251" y="1331607"/>
                  </a:lnTo>
                  <a:lnTo>
                    <a:pt x="2752026" y="1275969"/>
                  </a:lnTo>
                  <a:lnTo>
                    <a:pt x="2759202" y="1261618"/>
                  </a:lnTo>
                  <a:close/>
                </a:path>
              </a:pathLst>
            </a:custGeom>
            <a:solidFill>
              <a:srgbClr val="C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62" name="object 62"/>
          <p:cNvSpPr txBox="1"/>
          <p:nvPr/>
        </p:nvSpPr>
        <p:spPr>
          <a:xfrm>
            <a:off x="5344793" y="5958028"/>
            <a:ext cx="1567815" cy="3308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spc="-5" dirty="0">
                <a:latin typeface="Calibri"/>
                <a:cs typeface="Calibri"/>
              </a:rPr>
              <a:t>D2</a:t>
            </a:r>
            <a:r>
              <a:rPr sz="2000" b="1" spc="150" dirty="0">
                <a:latin typeface="Calibri"/>
                <a:cs typeface="Calibri"/>
              </a:rPr>
              <a:t> </a:t>
            </a:r>
            <a:r>
              <a:rPr sz="2000" b="1" spc="-5" dirty="0">
                <a:latin typeface="Calibri"/>
                <a:cs typeface="Calibri"/>
              </a:rPr>
              <a:t>REV</a:t>
            </a:r>
            <a:r>
              <a:rPr sz="2000" b="1" spc="-30" dirty="0">
                <a:latin typeface="Calibri"/>
                <a:cs typeface="Calibri"/>
              </a:rPr>
              <a:t> </a:t>
            </a:r>
            <a:r>
              <a:rPr sz="2000" b="1" dirty="0">
                <a:latin typeface="Calibri"/>
                <a:cs typeface="Calibri"/>
              </a:rPr>
              <a:t>Biased</a:t>
            </a:r>
            <a:endParaRPr sz="2000">
              <a:latin typeface="Calibri"/>
              <a:cs typeface="Calibri"/>
            </a:endParaRPr>
          </a:p>
        </p:txBody>
      </p:sp>
      <p:sp>
        <p:nvSpPr>
          <p:cNvPr id="63" name="object 63"/>
          <p:cNvSpPr txBox="1"/>
          <p:nvPr/>
        </p:nvSpPr>
        <p:spPr>
          <a:xfrm>
            <a:off x="7913369" y="2005346"/>
            <a:ext cx="440055" cy="1180465"/>
          </a:xfrm>
          <a:prstGeom prst="rect">
            <a:avLst/>
          </a:prstGeom>
        </p:spPr>
        <p:txBody>
          <a:bodyPr vert="horz" wrap="square" lIns="0" tIns="2584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035"/>
              </a:spcBef>
            </a:pPr>
            <a:r>
              <a:rPr sz="2800" b="1" spc="-5" dirty="0">
                <a:latin typeface="Calibri"/>
                <a:cs typeface="Calibri"/>
              </a:rPr>
              <a:t>+</a:t>
            </a:r>
            <a:endParaRPr sz="2800">
              <a:latin typeface="Calibri"/>
              <a:cs typeface="Calibri"/>
            </a:endParaRPr>
          </a:p>
          <a:p>
            <a:pPr marL="175895">
              <a:lnSpc>
                <a:spcPct val="100000"/>
              </a:lnSpc>
              <a:spcBef>
                <a:spcPts val="1395"/>
              </a:spcBef>
            </a:pPr>
            <a:r>
              <a:rPr sz="2000" b="1" spc="-5" dirty="0">
                <a:latin typeface="Calibri"/>
                <a:cs typeface="Calibri"/>
              </a:rPr>
              <a:t>RL</a:t>
            </a:r>
            <a:endParaRPr sz="2000">
              <a:latin typeface="Calibri"/>
              <a:cs typeface="Calibri"/>
            </a:endParaRPr>
          </a:p>
        </p:txBody>
      </p:sp>
      <p:sp>
        <p:nvSpPr>
          <p:cNvPr id="64" name="object 64"/>
          <p:cNvSpPr txBox="1"/>
          <p:nvPr/>
        </p:nvSpPr>
        <p:spPr>
          <a:xfrm>
            <a:off x="7970649" y="3350131"/>
            <a:ext cx="134620" cy="4521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800" b="1" spc="-5" dirty="0">
                <a:latin typeface="Calibri"/>
                <a:cs typeface="Calibri"/>
              </a:rPr>
              <a:t>-</a:t>
            </a:r>
            <a:endParaRPr sz="2800">
              <a:latin typeface="Calibri"/>
              <a:cs typeface="Calibri"/>
            </a:endParaRPr>
          </a:p>
        </p:txBody>
      </p:sp>
      <p:pic>
        <p:nvPicPr>
          <p:cNvPr id="65" name="object 65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7979664" y="3752089"/>
            <a:ext cx="4046219" cy="2593846"/>
          </a:xfrm>
          <a:prstGeom prst="rect">
            <a:avLst/>
          </a:prstGeom>
        </p:spPr>
      </p:pic>
      <p:sp>
        <p:nvSpPr>
          <p:cNvPr id="66" name="object 66"/>
          <p:cNvSpPr/>
          <p:nvPr/>
        </p:nvSpPr>
        <p:spPr>
          <a:xfrm>
            <a:off x="0" y="6528816"/>
            <a:ext cx="12192000" cy="329565"/>
          </a:xfrm>
          <a:custGeom>
            <a:avLst/>
            <a:gdLst/>
            <a:ahLst/>
            <a:cxnLst/>
            <a:rect l="l" t="t" r="r" b="b"/>
            <a:pathLst>
              <a:path w="12192000" h="329565">
                <a:moveTo>
                  <a:pt x="12192000" y="0"/>
                </a:moveTo>
                <a:lnTo>
                  <a:pt x="0" y="0"/>
                </a:lnTo>
                <a:lnTo>
                  <a:pt x="0" y="329182"/>
                </a:lnTo>
                <a:lnTo>
                  <a:pt x="12192000" y="329182"/>
                </a:lnTo>
                <a:lnTo>
                  <a:pt x="1219200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77268699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515520" y="869137"/>
            <a:ext cx="7597140" cy="5746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330" dirty="0"/>
              <a:t>OPERATION</a:t>
            </a:r>
            <a:r>
              <a:rPr b="0" spc="45" dirty="0">
                <a:latin typeface="Times New Roman"/>
                <a:cs typeface="Times New Roman"/>
              </a:rPr>
              <a:t> </a:t>
            </a:r>
            <a:r>
              <a:rPr spc="-265" dirty="0"/>
              <a:t>OF</a:t>
            </a:r>
            <a:r>
              <a:rPr b="0" spc="70" dirty="0">
                <a:latin typeface="Times New Roman"/>
                <a:cs typeface="Times New Roman"/>
              </a:rPr>
              <a:t> </a:t>
            </a:r>
            <a:r>
              <a:rPr spc="-450" dirty="0"/>
              <a:t>BI</a:t>
            </a:r>
            <a:r>
              <a:rPr spc="175" dirty="0"/>
              <a:t>-</a:t>
            </a:r>
            <a:r>
              <a:rPr spc="-140" dirty="0"/>
              <a:t>PHASE</a:t>
            </a:r>
            <a:r>
              <a:rPr b="0" spc="20" dirty="0">
                <a:latin typeface="Times New Roman"/>
                <a:cs typeface="Times New Roman"/>
              </a:rPr>
              <a:t> </a:t>
            </a:r>
            <a:r>
              <a:rPr spc="-320" dirty="0"/>
              <a:t>RECTIFIER</a:t>
            </a:r>
          </a:p>
        </p:txBody>
      </p:sp>
      <p:sp>
        <p:nvSpPr>
          <p:cNvPr id="3" name="object 3"/>
          <p:cNvSpPr/>
          <p:nvPr/>
        </p:nvSpPr>
        <p:spPr>
          <a:xfrm>
            <a:off x="3523996" y="3972305"/>
            <a:ext cx="207645" cy="645795"/>
          </a:xfrm>
          <a:custGeom>
            <a:avLst/>
            <a:gdLst/>
            <a:ahLst/>
            <a:cxnLst/>
            <a:rect l="l" t="t" r="r" b="b"/>
            <a:pathLst>
              <a:path w="207645" h="645795">
                <a:moveTo>
                  <a:pt x="33020" y="0"/>
                </a:moveTo>
                <a:lnTo>
                  <a:pt x="88182" y="5279"/>
                </a:lnTo>
                <a:lnTo>
                  <a:pt x="136085" y="19982"/>
                </a:lnTo>
                <a:lnTo>
                  <a:pt x="173855" y="42409"/>
                </a:lnTo>
                <a:lnTo>
                  <a:pt x="198623" y="70859"/>
                </a:lnTo>
                <a:lnTo>
                  <a:pt x="207518" y="103632"/>
                </a:lnTo>
              </a:path>
              <a:path w="207645" h="645795">
                <a:moveTo>
                  <a:pt x="205359" y="107823"/>
                </a:moveTo>
                <a:lnTo>
                  <a:pt x="160186" y="139626"/>
                </a:lnTo>
                <a:lnTo>
                  <a:pt x="114337" y="159531"/>
                </a:lnTo>
                <a:lnTo>
                  <a:pt x="71097" y="166975"/>
                </a:lnTo>
                <a:lnTo>
                  <a:pt x="33752" y="161398"/>
                </a:lnTo>
                <a:lnTo>
                  <a:pt x="5588" y="142240"/>
                </a:lnTo>
              </a:path>
              <a:path w="207645" h="645795">
                <a:moveTo>
                  <a:pt x="33020" y="164592"/>
                </a:moveTo>
                <a:lnTo>
                  <a:pt x="88182" y="169913"/>
                </a:lnTo>
                <a:lnTo>
                  <a:pt x="136085" y="184733"/>
                </a:lnTo>
                <a:lnTo>
                  <a:pt x="173855" y="207331"/>
                </a:lnTo>
                <a:lnTo>
                  <a:pt x="198623" y="235988"/>
                </a:lnTo>
                <a:lnTo>
                  <a:pt x="207518" y="268986"/>
                </a:lnTo>
              </a:path>
              <a:path w="207645" h="645795">
                <a:moveTo>
                  <a:pt x="205359" y="273685"/>
                </a:moveTo>
                <a:lnTo>
                  <a:pt x="160186" y="305488"/>
                </a:lnTo>
                <a:lnTo>
                  <a:pt x="114337" y="325393"/>
                </a:lnTo>
                <a:lnTo>
                  <a:pt x="71097" y="332837"/>
                </a:lnTo>
                <a:lnTo>
                  <a:pt x="33752" y="327260"/>
                </a:lnTo>
                <a:lnTo>
                  <a:pt x="5588" y="308102"/>
                </a:lnTo>
              </a:path>
              <a:path w="207645" h="645795">
                <a:moveTo>
                  <a:pt x="26924" y="327660"/>
                </a:moveTo>
                <a:lnTo>
                  <a:pt x="82086" y="332939"/>
                </a:lnTo>
                <a:lnTo>
                  <a:pt x="129989" y="347642"/>
                </a:lnTo>
                <a:lnTo>
                  <a:pt x="167759" y="370069"/>
                </a:lnTo>
                <a:lnTo>
                  <a:pt x="192527" y="398519"/>
                </a:lnTo>
                <a:lnTo>
                  <a:pt x="201422" y="431292"/>
                </a:lnTo>
              </a:path>
              <a:path w="207645" h="645795">
                <a:moveTo>
                  <a:pt x="199771" y="435737"/>
                </a:moveTo>
                <a:lnTo>
                  <a:pt x="154598" y="467540"/>
                </a:lnTo>
                <a:lnTo>
                  <a:pt x="108749" y="487445"/>
                </a:lnTo>
                <a:lnTo>
                  <a:pt x="65509" y="494889"/>
                </a:lnTo>
                <a:lnTo>
                  <a:pt x="28164" y="489312"/>
                </a:lnTo>
                <a:lnTo>
                  <a:pt x="0" y="470154"/>
                </a:lnTo>
              </a:path>
              <a:path w="207645" h="645795">
                <a:moveTo>
                  <a:pt x="33020" y="478536"/>
                </a:moveTo>
                <a:lnTo>
                  <a:pt x="88182" y="483815"/>
                </a:lnTo>
                <a:lnTo>
                  <a:pt x="136085" y="498518"/>
                </a:lnTo>
                <a:lnTo>
                  <a:pt x="173855" y="520945"/>
                </a:lnTo>
                <a:lnTo>
                  <a:pt x="198623" y="549395"/>
                </a:lnTo>
                <a:lnTo>
                  <a:pt x="207518" y="582168"/>
                </a:lnTo>
              </a:path>
              <a:path w="207645" h="645795">
                <a:moveTo>
                  <a:pt x="205359" y="586359"/>
                </a:moveTo>
                <a:lnTo>
                  <a:pt x="160186" y="618175"/>
                </a:lnTo>
                <a:lnTo>
                  <a:pt x="114337" y="638103"/>
                </a:lnTo>
                <a:lnTo>
                  <a:pt x="71097" y="645566"/>
                </a:lnTo>
                <a:lnTo>
                  <a:pt x="33752" y="639983"/>
                </a:lnTo>
                <a:lnTo>
                  <a:pt x="5588" y="620776"/>
                </a:lnTo>
              </a:path>
            </a:pathLst>
          </a:custGeom>
          <a:ln w="28575">
            <a:solidFill>
              <a:srgbClr val="4471C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4" name="object 4"/>
          <p:cNvGrpSpPr/>
          <p:nvPr/>
        </p:nvGrpSpPr>
        <p:grpSpPr>
          <a:xfrm>
            <a:off x="4050982" y="2336482"/>
            <a:ext cx="3745229" cy="3420745"/>
            <a:chOff x="4050982" y="2336482"/>
            <a:chExt cx="3745229" cy="3420745"/>
          </a:xfrm>
        </p:grpSpPr>
        <p:sp>
          <p:nvSpPr>
            <p:cNvPr id="5" name="object 5"/>
            <p:cNvSpPr/>
            <p:nvPr/>
          </p:nvSpPr>
          <p:spPr>
            <a:xfrm>
              <a:off x="4225290" y="2369057"/>
              <a:ext cx="3556635" cy="1746885"/>
            </a:xfrm>
            <a:custGeom>
              <a:avLst/>
              <a:gdLst/>
              <a:ahLst/>
              <a:cxnLst/>
              <a:rect l="l" t="t" r="r" b="b"/>
              <a:pathLst>
                <a:path w="3556634" h="1746885">
                  <a:moveTo>
                    <a:pt x="3371088" y="382524"/>
                  </a:moveTo>
                  <a:lnTo>
                    <a:pt x="3548507" y="590677"/>
                  </a:lnTo>
                </a:path>
                <a:path w="3556634" h="1746885">
                  <a:moveTo>
                    <a:pt x="3548507" y="576072"/>
                  </a:moveTo>
                  <a:lnTo>
                    <a:pt x="3371088" y="756031"/>
                  </a:lnTo>
                </a:path>
                <a:path w="3556634" h="1746885">
                  <a:moveTo>
                    <a:pt x="3378708" y="705612"/>
                  </a:moveTo>
                  <a:lnTo>
                    <a:pt x="3556127" y="913765"/>
                  </a:lnTo>
                </a:path>
                <a:path w="3556634" h="1746885">
                  <a:moveTo>
                    <a:pt x="3548507" y="932688"/>
                  </a:moveTo>
                  <a:lnTo>
                    <a:pt x="3371088" y="1112647"/>
                  </a:lnTo>
                </a:path>
                <a:path w="3556634" h="1746885">
                  <a:moveTo>
                    <a:pt x="3364992" y="1110996"/>
                  </a:moveTo>
                  <a:lnTo>
                    <a:pt x="3542411" y="1319149"/>
                  </a:lnTo>
                </a:path>
                <a:path w="3556634" h="1746885">
                  <a:moveTo>
                    <a:pt x="3467354" y="291084"/>
                  </a:moveTo>
                  <a:lnTo>
                    <a:pt x="3364992" y="386842"/>
                  </a:lnTo>
                </a:path>
                <a:path w="3556634" h="1746885">
                  <a:moveTo>
                    <a:pt x="3415284" y="1742313"/>
                  </a:moveTo>
                  <a:lnTo>
                    <a:pt x="3415284" y="1382268"/>
                  </a:lnTo>
                </a:path>
                <a:path w="3556634" h="1746885">
                  <a:moveTo>
                    <a:pt x="0" y="1746504"/>
                  </a:moveTo>
                  <a:lnTo>
                    <a:pt x="3419983" y="1746504"/>
                  </a:lnTo>
                </a:path>
                <a:path w="3556634" h="1746885">
                  <a:moveTo>
                    <a:pt x="47244" y="756031"/>
                  </a:moveTo>
                  <a:lnTo>
                    <a:pt x="47244" y="0"/>
                  </a:lnTo>
                </a:path>
              </a:pathLst>
            </a:custGeom>
            <a:ln w="28575">
              <a:solidFill>
                <a:srgbClr val="4471C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4065270" y="3135629"/>
              <a:ext cx="215265" cy="715010"/>
            </a:xfrm>
            <a:custGeom>
              <a:avLst/>
              <a:gdLst/>
              <a:ahLst/>
              <a:cxnLst/>
              <a:rect l="l" t="t" r="r" b="b"/>
              <a:pathLst>
                <a:path w="215264" h="715010">
                  <a:moveTo>
                    <a:pt x="181356" y="0"/>
                  </a:moveTo>
                  <a:lnTo>
                    <a:pt x="115079" y="14616"/>
                  </a:lnTo>
                  <a:lnTo>
                    <a:pt x="57483" y="30162"/>
                  </a:lnTo>
                  <a:lnTo>
                    <a:pt x="17246" y="47613"/>
                  </a:lnTo>
                  <a:lnTo>
                    <a:pt x="3048" y="67945"/>
                  </a:lnTo>
                  <a:lnTo>
                    <a:pt x="34016" y="97381"/>
                  </a:lnTo>
                  <a:lnTo>
                    <a:pt x="99917" y="133413"/>
                  </a:lnTo>
                  <a:lnTo>
                    <a:pt x="165389" y="163921"/>
                  </a:lnTo>
                  <a:lnTo>
                    <a:pt x="195072" y="176784"/>
                  </a:lnTo>
                </a:path>
                <a:path w="215264" h="715010">
                  <a:moveTo>
                    <a:pt x="181356" y="179832"/>
                  </a:moveTo>
                  <a:lnTo>
                    <a:pt x="115079" y="194448"/>
                  </a:lnTo>
                  <a:lnTo>
                    <a:pt x="57483" y="209994"/>
                  </a:lnTo>
                  <a:lnTo>
                    <a:pt x="17246" y="227445"/>
                  </a:lnTo>
                  <a:lnTo>
                    <a:pt x="3048" y="247777"/>
                  </a:lnTo>
                  <a:lnTo>
                    <a:pt x="34016" y="277213"/>
                  </a:lnTo>
                  <a:lnTo>
                    <a:pt x="99917" y="313245"/>
                  </a:lnTo>
                  <a:lnTo>
                    <a:pt x="165389" y="343753"/>
                  </a:lnTo>
                  <a:lnTo>
                    <a:pt x="195072" y="356616"/>
                  </a:lnTo>
                </a:path>
                <a:path w="215264" h="715010">
                  <a:moveTo>
                    <a:pt x="201295" y="358140"/>
                  </a:moveTo>
                  <a:lnTo>
                    <a:pt x="135558" y="372873"/>
                  </a:lnTo>
                  <a:lnTo>
                    <a:pt x="78406" y="388572"/>
                  </a:lnTo>
                  <a:lnTo>
                    <a:pt x="38471" y="406199"/>
                  </a:lnTo>
                  <a:lnTo>
                    <a:pt x="24384" y="426720"/>
                  </a:lnTo>
                  <a:lnTo>
                    <a:pt x="55114" y="456402"/>
                  </a:lnTo>
                  <a:lnTo>
                    <a:pt x="120491" y="492728"/>
                  </a:lnTo>
                  <a:lnTo>
                    <a:pt x="185439" y="523482"/>
                  </a:lnTo>
                  <a:lnTo>
                    <a:pt x="214884" y="536448"/>
                  </a:lnTo>
                </a:path>
                <a:path w="215264" h="715010">
                  <a:moveTo>
                    <a:pt x="176911" y="537972"/>
                  </a:moveTo>
                  <a:lnTo>
                    <a:pt x="111174" y="552588"/>
                  </a:lnTo>
                  <a:lnTo>
                    <a:pt x="54022" y="568134"/>
                  </a:lnTo>
                  <a:lnTo>
                    <a:pt x="14087" y="585585"/>
                  </a:lnTo>
                  <a:lnTo>
                    <a:pt x="0" y="605917"/>
                  </a:lnTo>
                  <a:lnTo>
                    <a:pt x="30730" y="635353"/>
                  </a:lnTo>
                  <a:lnTo>
                    <a:pt x="96107" y="671385"/>
                  </a:lnTo>
                  <a:lnTo>
                    <a:pt x="161055" y="701893"/>
                  </a:lnTo>
                  <a:lnTo>
                    <a:pt x="190500" y="714756"/>
                  </a:lnTo>
                </a:path>
              </a:pathLst>
            </a:custGeom>
            <a:ln w="28575">
              <a:solidFill>
                <a:srgbClr val="2E528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7" name="object 7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7561834" y="2512821"/>
              <a:ext cx="155956" cy="157480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545070" y="3689349"/>
              <a:ext cx="157480" cy="157480"/>
            </a:xfrm>
            <a:prstGeom prst="rect">
              <a:avLst/>
            </a:prstGeom>
          </p:spPr>
        </p:pic>
        <p:sp>
          <p:nvSpPr>
            <p:cNvPr id="9" name="object 9"/>
            <p:cNvSpPr/>
            <p:nvPr/>
          </p:nvSpPr>
          <p:spPr>
            <a:xfrm>
              <a:off x="5873497" y="2350769"/>
              <a:ext cx="1795145" cy="0"/>
            </a:xfrm>
            <a:custGeom>
              <a:avLst/>
              <a:gdLst/>
              <a:ahLst/>
              <a:cxnLst/>
              <a:rect l="l" t="t" r="r" b="b"/>
              <a:pathLst>
                <a:path w="1795145">
                  <a:moveTo>
                    <a:pt x="0" y="0"/>
                  </a:moveTo>
                  <a:lnTo>
                    <a:pt x="1794889" y="0"/>
                  </a:lnTo>
                </a:path>
              </a:pathLst>
            </a:custGeom>
            <a:ln w="28575">
              <a:solidFill>
                <a:srgbClr val="4471C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4239006" y="4950713"/>
              <a:ext cx="0" cy="792480"/>
            </a:xfrm>
            <a:custGeom>
              <a:avLst/>
              <a:gdLst/>
              <a:ahLst/>
              <a:cxnLst/>
              <a:rect l="l" t="t" r="r" b="b"/>
              <a:pathLst>
                <a:path h="792479">
                  <a:moveTo>
                    <a:pt x="0" y="791997"/>
                  </a:moveTo>
                  <a:lnTo>
                    <a:pt x="0" y="0"/>
                  </a:lnTo>
                </a:path>
              </a:pathLst>
            </a:custGeom>
            <a:ln w="28575">
              <a:solidFill>
                <a:srgbClr val="4471C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5861305" y="5727952"/>
              <a:ext cx="553085" cy="0"/>
            </a:xfrm>
            <a:custGeom>
              <a:avLst/>
              <a:gdLst/>
              <a:ahLst/>
              <a:cxnLst/>
              <a:rect l="l" t="t" r="r" b="b"/>
              <a:pathLst>
                <a:path w="553085">
                  <a:moveTo>
                    <a:pt x="0" y="0"/>
                  </a:moveTo>
                  <a:lnTo>
                    <a:pt x="552575" y="0"/>
                  </a:lnTo>
                </a:path>
              </a:pathLst>
            </a:custGeom>
            <a:ln w="28575">
              <a:solidFill>
                <a:srgbClr val="4471C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2" name="object 12"/>
          <p:cNvSpPr txBox="1"/>
          <p:nvPr/>
        </p:nvSpPr>
        <p:spPr>
          <a:xfrm>
            <a:off x="2508758" y="2586608"/>
            <a:ext cx="1437640" cy="33083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  <a:tabLst>
                <a:tab pos="1111250" algn="l"/>
              </a:tabLst>
            </a:pPr>
            <a:r>
              <a:rPr sz="2000" b="1" u="heavy" dirty="0">
                <a:uFill>
                  <a:solidFill>
                    <a:srgbClr val="4471C4"/>
                  </a:solidFill>
                </a:uFill>
                <a:latin typeface="Calibri"/>
                <a:cs typeface="Calibri"/>
              </a:rPr>
              <a:t> </a:t>
            </a:r>
            <a:r>
              <a:rPr sz="2000" u="heavy" dirty="0">
                <a:uFill>
                  <a:solidFill>
                    <a:srgbClr val="4471C4"/>
                  </a:solidFill>
                </a:uFill>
                <a:latin typeface="Times New Roman"/>
                <a:cs typeface="Times New Roman"/>
              </a:rPr>
              <a:t>	</a:t>
            </a:r>
            <a:r>
              <a:rPr sz="2000" spc="-55" dirty="0">
                <a:latin typeface="Times New Roman"/>
                <a:cs typeface="Times New Roman"/>
              </a:rPr>
              <a:t> </a:t>
            </a:r>
            <a:r>
              <a:rPr sz="2000" b="1" dirty="0">
                <a:latin typeface="Calibri"/>
                <a:cs typeface="Calibri"/>
              </a:rPr>
              <a:t>T1</a:t>
            </a:r>
            <a:endParaRPr sz="2000">
              <a:latin typeface="Calibri"/>
              <a:cs typeface="Calibri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4381883" y="2440936"/>
            <a:ext cx="179705" cy="33083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000" b="1" dirty="0">
                <a:latin typeface="Calibri"/>
                <a:cs typeface="Calibri"/>
              </a:rPr>
              <a:t>A</a:t>
            </a:r>
            <a:endParaRPr sz="2000">
              <a:latin typeface="Calibri"/>
              <a:cs typeface="Calibri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4709921" y="5293867"/>
            <a:ext cx="202565" cy="4521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800" b="1" spc="-5" dirty="0">
                <a:latin typeface="Calibri"/>
                <a:cs typeface="Calibri"/>
              </a:rPr>
              <a:t>+</a:t>
            </a:r>
            <a:endParaRPr sz="2800">
              <a:latin typeface="Calibri"/>
              <a:cs typeface="Calibri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4783959" y="4038090"/>
            <a:ext cx="134620" cy="4521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800" b="1" spc="-5" dirty="0">
                <a:latin typeface="Calibri"/>
                <a:cs typeface="Calibri"/>
              </a:rPr>
              <a:t>-</a:t>
            </a:r>
            <a:endParaRPr sz="2800">
              <a:latin typeface="Calibri"/>
              <a:cs typeface="Calibri"/>
            </a:endParaRPr>
          </a:p>
        </p:txBody>
      </p:sp>
      <p:grpSp>
        <p:nvGrpSpPr>
          <p:cNvPr id="16" name="object 16"/>
          <p:cNvGrpSpPr/>
          <p:nvPr/>
        </p:nvGrpSpPr>
        <p:grpSpPr>
          <a:xfrm>
            <a:off x="4143502" y="2275077"/>
            <a:ext cx="2326640" cy="1892300"/>
            <a:chOff x="4143502" y="2275077"/>
            <a:chExt cx="2326640" cy="1892300"/>
          </a:xfrm>
        </p:grpSpPr>
        <p:pic>
          <p:nvPicPr>
            <p:cNvPr id="17" name="object 17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4143502" y="4010914"/>
              <a:ext cx="157480" cy="155956"/>
            </a:xfrm>
            <a:prstGeom prst="rect">
              <a:avLst/>
            </a:prstGeom>
          </p:spPr>
        </p:pic>
        <p:pic>
          <p:nvPicPr>
            <p:cNvPr id="18" name="object 18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6313678" y="2275077"/>
              <a:ext cx="155956" cy="157480"/>
            </a:xfrm>
            <a:prstGeom prst="rect">
              <a:avLst/>
            </a:prstGeom>
          </p:spPr>
        </p:pic>
        <p:sp>
          <p:nvSpPr>
            <p:cNvPr id="19" name="object 19"/>
            <p:cNvSpPr/>
            <p:nvPr/>
          </p:nvSpPr>
          <p:spPr>
            <a:xfrm>
              <a:off x="4280154" y="2361437"/>
              <a:ext cx="802640" cy="0"/>
            </a:xfrm>
            <a:custGeom>
              <a:avLst/>
              <a:gdLst/>
              <a:ahLst/>
              <a:cxnLst/>
              <a:rect l="l" t="t" r="r" b="b"/>
              <a:pathLst>
                <a:path w="802639">
                  <a:moveTo>
                    <a:pt x="0" y="0"/>
                  </a:moveTo>
                  <a:lnTo>
                    <a:pt x="802386" y="0"/>
                  </a:lnTo>
                </a:path>
              </a:pathLst>
            </a:custGeom>
            <a:ln w="28575">
              <a:solidFill>
                <a:srgbClr val="4471C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20" name="object 20"/>
          <p:cNvGrpSpPr/>
          <p:nvPr/>
        </p:nvGrpSpPr>
        <p:grpSpPr>
          <a:xfrm>
            <a:off x="8538971" y="2747962"/>
            <a:ext cx="1428115" cy="1050290"/>
            <a:chOff x="8538971" y="2747962"/>
            <a:chExt cx="1428115" cy="1050290"/>
          </a:xfrm>
        </p:grpSpPr>
        <p:sp>
          <p:nvSpPr>
            <p:cNvPr id="21" name="object 21"/>
            <p:cNvSpPr/>
            <p:nvPr/>
          </p:nvSpPr>
          <p:spPr>
            <a:xfrm>
              <a:off x="8558021" y="2762250"/>
              <a:ext cx="1394460" cy="1021715"/>
            </a:xfrm>
            <a:custGeom>
              <a:avLst/>
              <a:gdLst/>
              <a:ahLst/>
              <a:cxnLst/>
              <a:rect l="l" t="t" r="r" b="b"/>
              <a:pathLst>
                <a:path w="1394459" h="1021714">
                  <a:moveTo>
                    <a:pt x="0" y="0"/>
                  </a:moveTo>
                  <a:lnTo>
                    <a:pt x="0" y="1021588"/>
                  </a:lnTo>
                </a:path>
                <a:path w="1394459" h="1021714">
                  <a:moveTo>
                    <a:pt x="0" y="569976"/>
                  </a:moveTo>
                  <a:lnTo>
                    <a:pt x="1394206" y="577723"/>
                  </a:lnTo>
                </a:path>
              </a:pathLst>
            </a:custGeom>
            <a:ln w="28575">
              <a:solidFill>
                <a:srgbClr val="ED7C3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object 22"/>
            <p:cNvSpPr/>
            <p:nvPr/>
          </p:nvSpPr>
          <p:spPr>
            <a:xfrm>
              <a:off x="8558021" y="2852165"/>
              <a:ext cx="401320" cy="480059"/>
            </a:xfrm>
            <a:custGeom>
              <a:avLst/>
              <a:gdLst/>
              <a:ahLst/>
              <a:cxnLst/>
              <a:rect l="l" t="t" r="r" b="b"/>
              <a:pathLst>
                <a:path w="401320" h="480060">
                  <a:moveTo>
                    <a:pt x="0" y="473710"/>
                  </a:moveTo>
                  <a:lnTo>
                    <a:pt x="17427" y="409153"/>
                  </a:lnTo>
                  <a:lnTo>
                    <a:pt x="34872" y="345672"/>
                  </a:lnTo>
                  <a:lnTo>
                    <a:pt x="52348" y="284339"/>
                  </a:lnTo>
                  <a:lnTo>
                    <a:pt x="69866" y="226230"/>
                  </a:lnTo>
                  <a:lnTo>
                    <a:pt x="87439" y="172420"/>
                  </a:lnTo>
                  <a:lnTo>
                    <a:pt x="105078" y="123982"/>
                  </a:lnTo>
                  <a:lnTo>
                    <a:pt x="122796" y="81992"/>
                  </a:lnTo>
                  <a:lnTo>
                    <a:pt x="140604" y="47525"/>
                  </a:lnTo>
                  <a:lnTo>
                    <a:pt x="176539" y="5454"/>
                  </a:lnTo>
                  <a:lnTo>
                    <a:pt x="194691" y="0"/>
                  </a:lnTo>
                  <a:lnTo>
                    <a:pt x="255079" y="75438"/>
                  </a:lnTo>
                  <a:lnTo>
                    <a:pt x="322802" y="240411"/>
                  </a:lnTo>
                  <a:lnTo>
                    <a:pt x="377999" y="405193"/>
                  </a:lnTo>
                  <a:lnTo>
                    <a:pt x="400812" y="480060"/>
                  </a:lnTo>
                </a:path>
              </a:pathLst>
            </a:custGeom>
            <a:ln w="38100">
              <a:solidFill>
                <a:srgbClr val="6F2F9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3" name="object 23"/>
          <p:cNvSpPr txBox="1"/>
          <p:nvPr/>
        </p:nvSpPr>
        <p:spPr>
          <a:xfrm>
            <a:off x="8416290" y="2429637"/>
            <a:ext cx="504825" cy="33083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000" b="1" spc="-25" dirty="0">
                <a:latin typeface="Calibri"/>
                <a:cs typeface="Calibri"/>
              </a:rPr>
              <a:t>v</a:t>
            </a:r>
            <a:r>
              <a:rPr sz="2000" b="1" dirty="0">
                <a:latin typeface="Calibri"/>
                <a:cs typeface="Calibri"/>
              </a:rPr>
              <a:t>out</a:t>
            </a:r>
            <a:endParaRPr sz="2000">
              <a:latin typeface="Calibri"/>
              <a:cs typeface="Calibri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5137533" y="1640791"/>
            <a:ext cx="1691005" cy="33147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  <a:tabLst>
                <a:tab pos="447040" algn="l"/>
              </a:tabLst>
            </a:pPr>
            <a:r>
              <a:rPr sz="3000" b="1" spc="-7" baseline="2777" dirty="0">
                <a:latin typeface="Calibri"/>
                <a:cs typeface="Calibri"/>
              </a:rPr>
              <a:t>D1</a:t>
            </a:r>
            <a:r>
              <a:rPr sz="3000" spc="-7" baseline="2777" dirty="0">
                <a:latin typeface="Times New Roman"/>
                <a:cs typeface="Times New Roman"/>
              </a:rPr>
              <a:t>	</a:t>
            </a:r>
            <a:r>
              <a:rPr sz="2000" b="1" dirty="0">
                <a:latin typeface="Calibri"/>
                <a:cs typeface="Calibri"/>
              </a:rPr>
              <a:t>REV</a:t>
            </a:r>
            <a:r>
              <a:rPr sz="2000" b="1" spc="370" dirty="0">
                <a:latin typeface="Calibri"/>
                <a:cs typeface="Calibri"/>
              </a:rPr>
              <a:t> </a:t>
            </a:r>
            <a:r>
              <a:rPr sz="2000" b="1" dirty="0">
                <a:latin typeface="Calibri"/>
                <a:cs typeface="Calibri"/>
              </a:rPr>
              <a:t>Biased</a:t>
            </a:r>
            <a:endParaRPr sz="2000">
              <a:latin typeface="Calibri"/>
              <a:cs typeface="Calibri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4746495" y="3646756"/>
            <a:ext cx="202565" cy="4521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800" b="1" spc="-5" dirty="0">
                <a:latin typeface="Calibri"/>
                <a:cs typeface="Calibri"/>
              </a:rPr>
              <a:t>+</a:t>
            </a:r>
            <a:endParaRPr sz="2800">
              <a:latin typeface="Calibri"/>
              <a:cs typeface="Calibri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4788787" y="2309624"/>
            <a:ext cx="134620" cy="4521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800" b="1" spc="-5" dirty="0">
                <a:latin typeface="Calibri"/>
                <a:cs typeface="Calibri"/>
              </a:rPr>
              <a:t>-</a:t>
            </a:r>
            <a:endParaRPr sz="2800">
              <a:latin typeface="Calibri"/>
              <a:cs typeface="Calibri"/>
            </a:endParaRPr>
          </a:p>
        </p:txBody>
      </p:sp>
      <p:grpSp>
        <p:nvGrpSpPr>
          <p:cNvPr id="27" name="object 27"/>
          <p:cNvGrpSpPr/>
          <p:nvPr/>
        </p:nvGrpSpPr>
        <p:grpSpPr>
          <a:xfrm>
            <a:off x="4047934" y="2307526"/>
            <a:ext cx="3709670" cy="3448685"/>
            <a:chOff x="4047934" y="2307526"/>
            <a:chExt cx="3709670" cy="3448685"/>
          </a:xfrm>
        </p:grpSpPr>
        <p:sp>
          <p:nvSpPr>
            <p:cNvPr id="28" name="object 28"/>
            <p:cNvSpPr/>
            <p:nvPr/>
          </p:nvSpPr>
          <p:spPr>
            <a:xfrm>
              <a:off x="4062222" y="4258817"/>
              <a:ext cx="216535" cy="716280"/>
            </a:xfrm>
            <a:custGeom>
              <a:avLst/>
              <a:gdLst/>
              <a:ahLst/>
              <a:cxnLst/>
              <a:rect l="l" t="t" r="r" b="b"/>
              <a:pathLst>
                <a:path w="216535" h="716279">
                  <a:moveTo>
                    <a:pt x="181483" y="0"/>
                  </a:moveTo>
                  <a:lnTo>
                    <a:pt x="115746" y="14616"/>
                  </a:lnTo>
                  <a:lnTo>
                    <a:pt x="58594" y="30162"/>
                  </a:lnTo>
                  <a:lnTo>
                    <a:pt x="18659" y="47613"/>
                  </a:lnTo>
                  <a:lnTo>
                    <a:pt x="4572" y="67945"/>
                  </a:lnTo>
                  <a:lnTo>
                    <a:pt x="35302" y="97381"/>
                  </a:lnTo>
                  <a:lnTo>
                    <a:pt x="100679" y="133413"/>
                  </a:lnTo>
                  <a:lnTo>
                    <a:pt x="165627" y="163921"/>
                  </a:lnTo>
                  <a:lnTo>
                    <a:pt x="195072" y="176784"/>
                  </a:lnTo>
                </a:path>
                <a:path w="216535" h="716279">
                  <a:moveTo>
                    <a:pt x="181483" y="179832"/>
                  </a:moveTo>
                  <a:lnTo>
                    <a:pt x="115746" y="194448"/>
                  </a:lnTo>
                  <a:lnTo>
                    <a:pt x="58594" y="209994"/>
                  </a:lnTo>
                  <a:lnTo>
                    <a:pt x="18659" y="227445"/>
                  </a:lnTo>
                  <a:lnTo>
                    <a:pt x="4572" y="247777"/>
                  </a:lnTo>
                  <a:lnTo>
                    <a:pt x="35302" y="277213"/>
                  </a:lnTo>
                  <a:lnTo>
                    <a:pt x="100679" y="313245"/>
                  </a:lnTo>
                  <a:lnTo>
                    <a:pt x="165627" y="343753"/>
                  </a:lnTo>
                  <a:lnTo>
                    <a:pt x="195072" y="356616"/>
                  </a:lnTo>
                </a:path>
                <a:path w="216535" h="716279">
                  <a:moveTo>
                    <a:pt x="202819" y="359664"/>
                  </a:moveTo>
                  <a:lnTo>
                    <a:pt x="137082" y="374280"/>
                  </a:lnTo>
                  <a:lnTo>
                    <a:pt x="79930" y="389826"/>
                  </a:lnTo>
                  <a:lnTo>
                    <a:pt x="39995" y="407277"/>
                  </a:lnTo>
                  <a:lnTo>
                    <a:pt x="25908" y="427609"/>
                  </a:lnTo>
                  <a:lnTo>
                    <a:pt x="56638" y="457045"/>
                  </a:lnTo>
                  <a:lnTo>
                    <a:pt x="122015" y="493077"/>
                  </a:lnTo>
                  <a:lnTo>
                    <a:pt x="186963" y="523585"/>
                  </a:lnTo>
                  <a:lnTo>
                    <a:pt x="216408" y="536448"/>
                  </a:lnTo>
                </a:path>
                <a:path w="216535" h="716279">
                  <a:moveTo>
                    <a:pt x="178308" y="537972"/>
                  </a:moveTo>
                  <a:lnTo>
                    <a:pt x="112031" y="552705"/>
                  </a:lnTo>
                  <a:lnTo>
                    <a:pt x="54435" y="568404"/>
                  </a:lnTo>
                  <a:lnTo>
                    <a:pt x="14198" y="586031"/>
                  </a:lnTo>
                  <a:lnTo>
                    <a:pt x="0" y="606552"/>
                  </a:lnTo>
                  <a:lnTo>
                    <a:pt x="30968" y="636234"/>
                  </a:lnTo>
                  <a:lnTo>
                    <a:pt x="96869" y="672560"/>
                  </a:lnTo>
                  <a:lnTo>
                    <a:pt x="162341" y="703314"/>
                  </a:lnTo>
                  <a:lnTo>
                    <a:pt x="192024" y="716280"/>
                  </a:lnTo>
                </a:path>
              </a:pathLst>
            </a:custGeom>
            <a:ln w="28575">
              <a:solidFill>
                <a:srgbClr val="2E528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" name="object 29"/>
            <p:cNvSpPr/>
            <p:nvPr/>
          </p:nvSpPr>
          <p:spPr>
            <a:xfrm>
              <a:off x="4239006" y="3845813"/>
              <a:ext cx="0" cy="396240"/>
            </a:xfrm>
            <a:custGeom>
              <a:avLst/>
              <a:gdLst/>
              <a:ahLst/>
              <a:cxnLst/>
              <a:rect l="l" t="t" r="r" b="b"/>
              <a:pathLst>
                <a:path h="396239">
                  <a:moveTo>
                    <a:pt x="0" y="395986"/>
                  </a:moveTo>
                  <a:lnTo>
                    <a:pt x="0" y="0"/>
                  </a:lnTo>
                </a:path>
              </a:pathLst>
            </a:custGeom>
            <a:ln w="28575">
              <a:solidFill>
                <a:srgbClr val="4471C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" name="object 30"/>
            <p:cNvSpPr/>
            <p:nvPr/>
          </p:nvSpPr>
          <p:spPr>
            <a:xfrm>
              <a:off x="4225290" y="5741669"/>
              <a:ext cx="845185" cy="0"/>
            </a:xfrm>
            <a:custGeom>
              <a:avLst/>
              <a:gdLst/>
              <a:ahLst/>
              <a:cxnLst/>
              <a:rect l="l" t="t" r="r" b="b"/>
              <a:pathLst>
                <a:path w="845185">
                  <a:moveTo>
                    <a:pt x="0" y="0"/>
                  </a:moveTo>
                  <a:lnTo>
                    <a:pt x="845058" y="0"/>
                  </a:lnTo>
                </a:path>
              </a:pathLst>
            </a:custGeom>
            <a:ln w="28575">
              <a:solidFill>
                <a:srgbClr val="4471C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1" name="object 31"/>
            <p:cNvSpPr/>
            <p:nvPr/>
          </p:nvSpPr>
          <p:spPr>
            <a:xfrm>
              <a:off x="6407658" y="2321813"/>
              <a:ext cx="1335405" cy="3420110"/>
            </a:xfrm>
            <a:custGeom>
              <a:avLst/>
              <a:gdLst/>
              <a:ahLst/>
              <a:cxnLst/>
              <a:rect l="l" t="t" r="r" b="b"/>
              <a:pathLst>
                <a:path w="1335404" h="3420110">
                  <a:moveTo>
                    <a:pt x="1335405" y="1363980"/>
                  </a:moveTo>
                  <a:lnTo>
                    <a:pt x="1217676" y="1446657"/>
                  </a:lnTo>
                </a:path>
                <a:path w="1335404" h="3420110">
                  <a:moveTo>
                    <a:pt x="1242060" y="246507"/>
                  </a:moveTo>
                  <a:lnTo>
                    <a:pt x="1242060" y="30480"/>
                  </a:lnTo>
                </a:path>
                <a:path w="1335404" h="3420110">
                  <a:moveTo>
                    <a:pt x="0" y="3419994"/>
                  </a:moveTo>
                  <a:lnTo>
                    <a:pt x="0" y="0"/>
                  </a:lnTo>
                </a:path>
              </a:pathLst>
            </a:custGeom>
            <a:ln w="28575">
              <a:solidFill>
                <a:srgbClr val="4471C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2" name="object 32"/>
          <p:cNvSpPr/>
          <p:nvPr/>
        </p:nvSpPr>
        <p:spPr>
          <a:xfrm>
            <a:off x="3842766" y="3461765"/>
            <a:ext cx="0" cy="1260475"/>
          </a:xfrm>
          <a:custGeom>
            <a:avLst/>
            <a:gdLst/>
            <a:ahLst/>
            <a:cxnLst/>
            <a:rect l="l" t="t" r="r" b="b"/>
            <a:pathLst>
              <a:path h="1260475">
                <a:moveTo>
                  <a:pt x="0" y="1259967"/>
                </a:moveTo>
                <a:lnTo>
                  <a:pt x="0" y="0"/>
                </a:lnTo>
              </a:path>
            </a:pathLst>
          </a:custGeom>
          <a:ln w="28575">
            <a:solidFill>
              <a:srgbClr val="4471C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" name="object 33"/>
          <p:cNvSpPr/>
          <p:nvPr/>
        </p:nvSpPr>
        <p:spPr>
          <a:xfrm>
            <a:off x="3920490" y="3461765"/>
            <a:ext cx="0" cy="1296035"/>
          </a:xfrm>
          <a:custGeom>
            <a:avLst/>
            <a:gdLst/>
            <a:ahLst/>
            <a:cxnLst/>
            <a:rect l="l" t="t" r="r" b="b"/>
            <a:pathLst>
              <a:path h="1296035">
                <a:moveTo>
                  <a:pt x="0" y="1296035"/>
                </a:moveTo>
                <a:lnTo>
                  <a:pt x="0" y="0"/>
                </a:lnTo>
              </a:path>
            </a:pathLst>
          </a:custGeom>
          <a:ln w="28575">
            <a:solidFill>
              <a:srgbClr val="4471C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34" name="object 34"/>
          <p:cNvGrpSpPr/>
          <p:nvPr/>
        </p:nvGrpSpPr>
        <p:grpSpPr>
          <a:xfrm>
            <a:off x="367477" y="2920745"/>
            <a:ext cx="3375660" cy="2369820"/>
            <a:chOff x="367477" y="2920745"/>
            <a:chExt cx="3375660" cy="2369820"/>
          </a:xfrm>
        </p:grpSpPr>
        <p:sp>
          <p:nvSpPr>
            <p:cNvPr id="35" name="object 35"/>
            <p:cNvSpPr/>
            <p:nvPr/>
          </p:nvSpPr>
          <p:spPr>
            <a:xfrm>
              <a:off x="2468118" y="2920745"/>
              <a:ext cx="1260475" cy="2183765"/>
            </a:xfrm>
            <a:custGeom>
              <a:avLst/>
              <a:gdLst/>
              <a:ahLst/>
              <a:cxnLst/>
              <a:rect l="l" t="t" r="r" b="b"/>
              <a:pathLst>
                <a:path w="1260475" h="2183765">
                  <a:moveTo>
                    <a:pt x="1086612" y="580644"/>
                  </a:moveTo>
                  <a:lnTo>
                    <a:pt x="1141549" y="585965"/>
                  </a:lnTo>
                  <a:lnTo>
                    <a:pt x="1189244" y="600785"/>
                  </a:lnTo>
                  <a:lnTo>
                    <a:pt x="1226844" y="623383"/>
                  </a:lnTo>
                  <a:lnTo>
                    <a:pt x="1251496" y="652040"/>
                  </a:lnTo>
                  <a:lnTo>
                    <a:pt x="1260348" y="685038"/>
                  </a:lnTo>
                </a:path>
                <a:path w="1260475" h="2183765">
                  <a:moveTo>
                    <a:pt x="1259459" y="689864"/>
                  </a:moveTo>
                  <a:lnTo>
                    <a:pt x="1214286" y="721667"/>
                  </a:lnTo>
                  <a:lnTo>
                    <a:pt x="1168437" y="741572"/>
                  </a:lnTo>
                  <a:lnTo>
                    <a:pt x="1125197" y="749016"/>
                  </a:lnTo>
                  <a:lnTo>
                    <a:pt x="1087852" y="743439"/>
                  </a:lnTo>
                  <a:lnTo>
                    <a:pt x="1059688" y="724281"/>
                  </a:lnTo>
                </a:path>
                <a:path w="1260475" h="2183765">
                  <a:moveTo>
                    <a:pt x="1081278" y="743712"/>
                  </a:moveTo>
                  <a:lnTo>
                    <a:pt x="1136440" y="748991"/>
                  </a:lnTo>
                  <a:lnTo>
                    <a:pt x="1184343" y="763694"/>
                  </a:lnTo>
                  <a:lnTo>
                    <a:pt x="1222113" y="786121"/>
                  </a:lnTo>
                  <a:lnTo>
                    <a:pt x="1246881" y="814571"/>
                  </a:lnTo>
                  <a:lnTo>
                    <a:pt x="1255776" y="847344"/>
                  </a:lnTo>
                </a:path>
                <a:path w="1260475" h="2183765">
                  <a:moveTo>
                    <a:pt x="1253871" y="851916"/>
                  </a:moveTo>
                  <a:lnTo>
                    <a:pt x="1208685" y="883719"/>
                  </a:lnTo>
                  <a:lnTo>
                    <a:pt x="1162804" y="903624"/>
                  </a:lnTo>
                  <a:lnTo>
                    <a:pt x="1119527" y="911068"/>
                  </a:lnTo>
                  <a:lnTo>
                    <a:pt x="1082150" y="905491"/>
                  </a:lnTo>
                  <a:lnTo>
                    <a:pt x="1053973" y="886333"/>
                  </a:lnTo>
                </a:path>
                <a:path w="1260475" h="2183765">
                  <a:moveTo>
                    <a:pt x="1086612" y="894588"/>
                  </a:moveTo>
                  <a:lnTo>
                    <a:pt x="1141549" y="899867"/>
                  </a:lnTo>
                  <a:lnTo>
                    <a:pt x="1189244" y="914570"/>
                  </a:lnTo>
                  <a:lnTo>
                    <a:pt x="1226844" y="936997"/>
                  </a:lnTo>
                  <a:lnTo>
                    <a:pt x="1251496" y="965447"/>
                  </a:lnTo>
                  <a:lnTo>
                    <a:pt x="1260348" y="998220"/>
                  </a:lnTo>
                </a:path>
                <a:path w="1260475" h="2183765">
                  <a:moveTo>
                    <a:pt x="1259459" y="1002538"/>
                  </a:moveTo>
                  <a:lnTo>
                    <a:pt x="1214286" y="1034354"/>
                  </a:lnTo>
                  <a:lnTo>
                    <a:pt x="1168437" y="1054282"/>
                  </a:lnTo>
                  <a:lnTo>
                    <a:pt x="1125197" y="1061745"/>
                  </a:lnTo>
                  <a:lnTo>
                    <a:pt x="1087852" y="1056162"/>
                  </a:lnTo>
                  <a:lnTo>
                    <a:pt x="1059688" y="1036955"/>
                  </a:lnTo>
                </a:path>
                <a:path w="1260475" h="2183765">
                  <a:moveTo>
                    <a:pt x="1104900" y="575945"/>
                  </a:moveTo>
                  <a:lnTo>
                    <a:pt x="1104900" y="0"/>
                  </a:lnTo>
                </a:path>
                <a:path w="1260475" h="2183765">
                  <a:moveTo>
                    <a:pt x="0" y="2167128"/>
                  </a:moveTo>
                  <a:lnTo>
                    <a:pt x="1043940" y="2167128"/>
                  </a:lnTo>
                </a:path>
                <a:path w="1260475" h="2183765">
                  <a:moveTo>
                    <a:pt x="1062228" y="2183511"/>
                  </a:moveTo>
                  <a:lnTo>
                    <a:pt x="1062228" y="1679448"/>
                  </a:lnTo>
                </a:path>
              </a:pathLst>
            </a:custGeom>
            <a:ln w="28575">
              <a:solidFill>
                <a:srgbClr val="4471C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6" name="object 36"/>
            <p:cNvSpPr/>
            <p:nvPr/>
          </p:nvSpPr>
          <p:spPr>
            <a:xfrm>
              <a:off x="381764" y="2931413"/>
              <a:ext cx="2139950" cy="2359025"/>
            </a:xfrm>
            <a:custGeom>
              <a:avLst/>
              <a:gdLst/>
              <a:ahLst/>
              <a:cxnLst/>
              <a:rect l="l" t="t" r="r" b="b"/>
              <a:pathLst>
                <a:path w="2139950" h="2359025">
                  <a:moveTo>
                    <a:pt x="0" y="0"/>
                  </a:moveTo>
                  <a:lnTo>
                    <a:pt x="0" y="2359025"/>
                  </a:lnTo>
                </a:path>
                <a:path w="2139950" h="2359025">
                  <a:moveTo>
                    <a:pt x="0" y="1295400"/>
                  </a:moveTo>
                  <a:lnTo>
                    <a:pt x="2139947" y="1301877"/>
                  </a:lnTo>
                </a:path>
              </a:pathLst>
            </a:custGeom>
            <a:ln w="28575">
              <a:solidFill>
                <a:srgbClr val="ED7C3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7" name="object 37"/>
            <p:cNvSpPr/>
            <p:nvPr/>
          </p:nvSpPr>
          <p:spPr>
            <a:xfrm>
              <a:off x="401572" y="3178301"/>
              <a:ext cx="1955800" cy="2083435"/>
            </a:xfrm>
            <a:custGeom>
              <a:avLst/>
              <a:gdLst/>
              <a:ahLst/>
              <a:cxnLst/>
              <a:rect l="l" t="t" r="r" b="b"/>
              <a:pathLst>
                <a:path w="1955800" h="2083435">
                  <a:moveTo>
                    <a:pt x="0" y="1040511"/>
                  </a:moveTo>
                  <a:lnTo>
                    <a:pt x="18846" y="977969"/>
                  </a:lnTo>
                  <a:lnTo>
                    <a:pt x="37695" y="915630"/>
                  </a:lnTo>
                  <a:lnTo>
                    <a:pt x="56550" y="853694"/>
                  </a:lnTo>
                  <a:lnTo>
                    <a:pt x="75412" y="792363"/>
                  </a:lnTo>
                  <a:lnTo>
                    <a:pt x="94286" y="731837"/>
                  </a:lnTo>
                  <a:lnTo>
                    <a:pt x="113174" y="672317"/>
                  </a:lnTo>
                  <a:lnTo>
                    <a:pt x="132077" y="614004"/>
                  </a:lnTo>
                  <a:lnTo>
                    <a:pt x="151000" y="557100"/>
                  </a:lnTo>
                  <a:lnTo>
                    <a:pt x="169944" y="501805"/>
                  </a:lnTo>
                  <a:lnTo>
                    <a:pt x="188913" y="448321"/>
                  </a:lnTo>
                  <a:lnTo>
                    <a:pt x="207909" y="396848"/>
                  </a:lnTo>
                  <a:lnTo>
                    <a:pt x="226934" y="347587"/>
                  </a:lnTo>
                  <a:lnTo>
                    <a:pt x="245992" y="300740"/>
                  </a:lnTo>
                  <a:lnTo>
                    <a:pt x="265085" y="256508"/>
                  </a:lnTo>
                  <a:lnTo>
                    <a:pt x="284216" y="215091"/>
                  </a:lnTo>
                  <a:lnTo>
                    <a:pt x="303387" y="176690"/>
                  </a:lnTo>
                  <a:lnTo>
                    <a:pt x="322601" y="141507"/>
                  </a:lnTo>
                  <a:lnTo>
                    <a:pt x="361170" y="81599"/>
                  </a:lnTo>
                  <a:lnTo>
                    <a:pt x="399945" y="36972"/>
                  </a:lnTo>
                  <a:lnTo>
                    <a:pt x="438945" y="9236"/>
                  </a:lnTo>
                  <a:lnTo>
                    <a:pt x="478194" y="0"/>
                  </a:lnTo>
                  <a:lnTo>
                    <a:pt x="626528" y="165800"/>
                  </a:lnTo>
                  <a:lnTo>
                    <a:pt x="792881" y="528208"/>
                  </a:lnTo>
                  <a:lnTo>
                    <a:pt x="928468" y="890164"/>
                  </a:lnTo>
                  <a:lnTo>
                    <a:pt x="984505" y="1054608"/>
                  </a:lnTo>
                </a:path>
                <a:path w="1955800" h="2083435">
                  <a:moveTo>
                    <a:pt x="1955293" y="1042797"/>
                  </a:moveTo>
                  <a:lnTo>
                    <a:pt x="1936441" y="1105338"/>
                  </a:lnTo>
                  <a:lnTo>
                    <a:pt x="1917588" y="1167677"/>
                  </a:lnTo>
                  <a:lnTo>
                    <a:pt x="1898730" y="1229613"/>
                  </a:lnTo>
                  <a:lnTo>
                    <a:pt x="1879865" y="1290944"/>
                  </a:lnTo>
                  <a:lnTo>
                    <a:pt x="1860991" y="1351471"/>
                  </a:lnTo>
                  <a:lnTo>
                    <a:pt x="1842103" y="1410990"/>
                  </a:lnTo>
                  <a:lnTo>
                    <a:pt x="1823201" y="1469303"/>
                  </a:lnTo>
                  <a:lnTo>
                    <a:pt x="1804280" y="1526207"/>
                  </a:lnTo>
                  <a:lnTo>
                    <a:pt x="1785338" y="1581502"/>
                  </a:lnTo>
                  <a:lnTo>
                    <a:pt x="1766372" y="1634986"/>
                  </a:lnTo>
                  <a:lnTo>
                    <a:pt x="1747379" y="1686459"/>
                  </a:lnTo>
                  <a:lnTo>
                    <a:pt x="1728357" y="1735720"/>
                  </a:lnTo>
                  <a:lnTo>
                    <a:pt x="1709304" y="1782567"/>
                  </a:lnTo>
                  <a:lnTo>
                    <a:pt x="1690215" y="1826799"/>
                  </a:lnTo>
                  <a:lnTo>
                    <a:pt x="1671088" y="1868216"/>
                  </a:lnTo>
                  <a:lnTo>
                    <a:pt x="1651921" y="1906617"/>
                  </a:lnTo>
                  <a:lnTo>
                    <a:pt x="1632711" y="1941800"/>
                  </a:lnTo>
                  <a:lnTo>
                    <a:pt x="1594149" y="2001709"/>
                  </a:lnTo>
                  <a:lnTo>
                    <a:pt x="1555382" y="2046335"/>
                  </a:lnTo>
                  <a:lnTo>
                    <a:pt x="1516385" y="2074071"/>
                  </a:lnTo>
                  <a:lnTo>
                    <a:pt x="1477138" y="2083308"/>
                  </a:lnTo>
                  <a:lnTo>
                    <a:pt x="1328798" y="1917507"/>
                  </a:lnTo>
                  <a:lnTo>
                    <a:pt x="1162432" y="1555099"/>
                  </a:lnTo>
                  <a:lnTo>
                    <a:pt x="1026832" y="1193143"/>
                  </a:lnTo>
                  <a:lnTo>
                    <a:pt x="970789" y="1028700"/>
                  </a:lnTo>
                </a:path>
              </a:pathLst>
            </a:custGeom>
            <a:ln w="38100">
              <a:solidFill>
                <a:srgbClr val="6F2F9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8" name="object 38"/>
          <p:cNvSpPr txBox="1"/>
          <p:nvPr/>
        </p:nvSpPr>
        <p:spPr>
          <a:xfrm>
            <a:off x="4403597" y="3669538"/>
            <a:ext cx="168275" cy="3308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dirty="0">
                <a:latin typeface="Calibri"/>
                <a:cs typeface="Calibri"/>
              </a:rPr>
              <a:t>B</a:t>
            </a:r>
            <a:endParaRPr sz="2000">
              <a:latin typeface="Calibri"/>
              <a:cs typeface="Calibri"/>
            </a:endParaRPr>
          </a:p>
        </p:txBody>
      </p:sp>
      <p:sp>
        <p:nvSpPr>
          <p:cNvPr id="39" name="object 39"/>
          <p:cNvSpPr txBox="1"/>
          <p:nvPr/>
        </p:nvSpPr>
        <p:spPr>
          <a:xfrm>
            <a:off x="4364228" y="5149418"/>
            <a:ext cx="160655" cy="33147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000" b="1" dirty="0">
                <a:latin typeface="Calibri"/>
                <a:cs typeface="Calibri"/>
              </a:rPr>
              <a:t>C</a:t>
            </a:r>
            <a:endParaRPr sz="2000">
              <a:latin typeface="Calibri"/>
              <a:cs typeface="Calibri"/>
            </a:endParaRPr>
          </a:p>
        </p:txBody>
      </p:sp>
      <p:sp>
        <p:nvSpPr>
          <p:cNvPr id="40" name="object 40"/>
          <p:cNvSpPr txBox="1"/>
          <p:nvPr/>
        </p:nvSpPr>
        <p:spPr>
          <a:xfrm>
            <a:off x="201880" y="2467813"/>
            <a:ext cx="344805" cy="33147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000" b="1" spc="-5" dirty="0">
                <a:latin typeface="Calibri"/>
                <a:cs typeface="Calibri"/>
              </a:rPr>
              <a:t>vin</a:t>
            </a:r>
            <a:endParaRPr sz="2000">
              <a:latin typeface="Calibri"/>
              <a:cs typeface="Calibri"/>
            </a:endParaRPr>
          </a:p>
        </p:txBody>
      </p:sp>
      <p:sp>
        <p:nvSpPr>
          <p:cNvPr id="41" name="object 41"/>
          <p:cNvSpPr txBox="1"/>
          <p:nvPr/>
        </p:nvSpPr>
        <p:spPr>
          <a:xfrm>
            <a:off x="2628393" y="4049395"/>
            <a:ext cx="113664" cy="3308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dirty="0">
                <a:latin typeface="Calibri"/>
                <a:cs typeface="Calibri"/>
              </a:rPr>
              <a:t>t</a:t>
            </a:r>
            <a:endParaRPr sz="2000">
              <a:latin typeface="Calibri"/>
              <a:cs typeface="Calibri"/>
            </a:endParaRPr>
          </a:p>
        </p:txBody>
      </p:sp>
      <p:sp>
        <p:nvSpPr>
          <p:cNvPr id="42" name="object 42"/>
          <p:cNvSpPr/>
          <p:nvPr/>
        </p:nvSpPr>
        <p:spPr>
          <a:xfrm>
            <a:off x="8981694" y="2852166"/>
            <a:ext cx="399415" cy="480059"/>
          </a:xfrm>
          <a:custGeom>
            <a:avLst/>
            <a:gdLst/>
            <a:ahLst/>
            <a:cxnLst/>
            <a:rect l="l" t="t" r="r" b="b"/>
            <a:pathLst>
              <a:path w="399415" h="480060">
                <a:moveTo>
                  <a:pt x="0" y="473710"/>
                </a:moveTo>
                <a:lnTo>
                  <a:pt x="17386" y="409153"/>
                </a:lnTo>
                <a:lnTo>
                  <a:pt x="34780" y="345672"/>
                </a:lnTo>
                <a:lnTo>
                  <a:pt x="52195" y="284339"/>
                </a:lnTo>
                <a:lnTo>
                  <a:pt x="69645" y="226230"/>
                </a:lnTo>
                <a:lnTo>
                  <a:pt x="87144" y="172420"/>
                </a:lnTo>
                <a:lnTo>
                  <a:pt x="104706" y="123982"/>
                </a:lnTo>
                <a:lnTo>
                  <a:pt x="122343" y="81992"/>
                </a:lnTo>
                <a:lnTo>
                  <a:pt x="140070" y="47525"/>
                </a:lnTo>
                <a:lnTo>
                  <a:pt x="175849" y="5454"/>
                </a:lnTo>
                <a:lnTo>
                  <a:pt x="193929" y="0"/>
                </a:lnTo>
                <a:lnTo>
                  <a:pt x="254091" y="75438"/>
                </a:lnTo>
                <a:lnTo>
                  <a:pt x="321564" y="240411"/>
                </a:lnTo>
                <a:lnTo>
                  <a:pt x="376558" y="405193"/>
                </a:lnTo>
                <a:lnTo>
                  <a:pt x="399288" y="480060"/>
                </a:lnTo>
              </a:path>
            </a:pathLst>
          </a:custGeom>
          <a:ln w="38100">
            <a:solidFill>
              <a:srgbClr val="6F2F9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43" name="object 43"/>
          <p:cNvGrpSpPr/>
          <p:nvPr/>
        </p:nvGrpSpPr>
        <p:grpSpPr>
          <a:xfrm>
            <a:off x="4573714" y="2889694"/>
            <a:ext cx="1477010" cy="2578735"/>
            <a:chOff x="4573714" y="2889694"/>
            <a:chExt cx="1477010" cy="2578735"/>
          </a:xfrm>
        </p:grpSpPr>
        <p:sp>
          <p:nvSpPr>
            <p:cNvPr id="44" name="object 44"/>
            <p:cNvSpPr/>
            <p:nvPr/>
          </p:nvSpPr>
          <p:spPr>
            <a:xfrm>
              <a:off x="4670298" y="2903981"/>
              <a:ext cx="1204595" cy="1021715"/>
            </a:xfrm>
            <a:custGeom>
              <a:avLst/>
              <a:gdLst/>
              <a:ahLst/>
              <a:cxnLst/>
              <a:rect l="l" t="t" r="r" b="b"/>
              <a:pathLst>
                <a:path w="1204595" h="1021714">
                  <a:moveTo>
                    <a:pt x="0" y="0"/>
                  </a:moveTo>
                  <a:lnTo>
                    <a:pt x="0" y="1021588"/>
                  </a:lnTo>
                </a:path>
                <a:path w="1204595" h="1021714">
                  <a:moveTo>
                    <a:pt x="0" y="510540"/>
                  </a:moveTo>
                  <a:lnTo>
                    <a:pt x="1204341" y="510540"/>
                  </a:lnTo>
                </a:path>
              </a:pathLst>
            </a:custGeom>
            <a:ln w="28575">
              <a:solidFill>
                <a:srgbClr val="ED7C3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5" name="object 45"/>
            <p:cNvSpPr/>
            <p:nvPr/>
          </p:nvSpPr>
          <p:spPr>
            <a:xfrm>
              <a:off x="4615434" y="4453889"/>
              <a:ext cx="399415" cy="480059"/>
            </a:xfrm>
            <a:custGeom>
              <a:avLst/>
              <a:gdLst/>
              <a:ahLst/>
              <a:cxnLst/>
              <a:rect l="l" t="t" r="r" b="b"/>
              <a:pathLst>
                <a:path w="399414" h="480060">
                  <a:moveTo>
                    <a:pt x="0" y="473710"/>
                  </a:moveTo>
                  <a:lnTo>
                    <a:pt x="17386" y="409153"/>
                  </a:lnTo>
                  <a:lnTo>
                    <a:pt x="34780" y="345672"/>
                  </a:lnTo>
                  <a:lnTo>
                    <a:pt x="52195" y="284339"/>
                  </a:lnTo>
                  <a:lnTo>
                    <a:pt x="69645" y="226230"/>
                  </a:lnTo>
                  <a:lnTo>
                    <a:pt x="87144" y="172420"/>
                  </a:lnTo>
                  <a:lnTo>
                    <a:pt x="104706" y="123982"/>
                  </a:lnTo>
                  <a:lnTo>
                    <a:pt x="122343" y="81992"/>
                  </a:lnTo>
                  <a:lnTo>
                    <a:pt x="140070" y="47525"/>
                  </a:lnTo>
                  <a:lnTo>
                    <a:pt x="175849" y="5454"/>
                  </a:lnTo>
                  <a:lnTo>
                    <a:pt x="193929" y="0"/>
                  </a:lnTo>
                  <a:lnTo>
                    <a:pt x="254091" y="75438"/>
                  </a:lnTo>
                  <a:lnTo>
                    <a:pt x="321564" y="240411"/>
                  </a:lnTo>
                  <a:lnTo>
                    <a:pt x="376558" y="405193"/>
                  </a:lnTo>
                  <a:lnTo>
                    <a:pt x="399288" y="480060"/>
                  </a:lnTo>
                </a:path>
              </a:pathLst>
            </a:custGeom>
            <a:ln w="38100">
              <a:solidFill>
                <a:srgbClr val="6F2F9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6" name="object 46"/>
            <p:cNvSpPr/>
            <p:nvPr/>
          </p:nvSpPr>
          <p:spPr>
            <a:xfrm>
              <a:off x="4588002" y="4432553"/>
              <a:ext cx="1448435" cy="1021715"/>
            </a:xfrm>
            <a:custGeom>
              <a:avLst/>
              <a:gdLst/>
              <a:ahLst/>
              <a:cxnLst/>
              <a:rect l="l" t="t" r="r" b="b"/>
              <a:pathLst>
                <a:path w="1448435" h="1021714">
                  <a:moveTo>
                    <a:pt x="12192" y="0"/>
                  </a:moveTo>
                  <a:lnTo>
                    <a:pt x="12192" y="1021588"/>
                  </a:lnTo>
                </a:path>
                <a:path w="1448435" h="1021714">
                  <a:moveTo>
                    <a:pt x="0" y="504444"/>
                  </a:moveTo>
                  <a:lnTo>
                    <a:pt x="1448054" y="504444"/>
                  </a:lnTo>
                </a:path>
              </a:pathLst>
            </a:custGeom>
            <a:ln w="28575">
              <a:solidFill>
                <a:srgbClr val="ED7C3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47" name="object 47"/>
          <p:cNvSpPr txBox="1"/>
          <p:nvPr/>
        </p:nvSpPr>
        <p:spPr>
          <a:xfrm>
            <a:off x="5251833" y="6110428"/>
            <a:ext cx="1659255" cy="3308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spc="-5" dirty="0">
                <a:latin typeface="Calibri"/>
                <a:cs typeface="Calibri"/>
              </a:rPr>
              <a:t>D2</a:t>
            </a:r>
            <a:r>
              <a:rPr sz="2000" b="1" spc="150" dirty="0">
                <a:latin typeface="Calibri"/>
                <a:cs typeface="Calibri"/>
              </a:rPr>
              <a:t> </a:t>
            </a:r>
            <a:r>
              <a:rPr sz="2000" b="1" dirty="0">
                <a:latin typeface="Calibri"/>
                <a:cs typeface="Calibri"/>
              </a:rPr>
              <a:t>FWD</a:t>
            </a:r>
            <a:r>
              <a:rPr sz="2000" b="1" spc="-35" dirty="0">
                <a:latin typeface="Calibri"/>
                <a:cs typeface="Calibri"/>
              </a:rPr>
              <a:t> </a:t>
            </a:r>
            <a:r>
              <a:rPr sz="2000" b="1" dirty="0">
                <a:latin typeface="Calibri"/>
                <a:cs typeface="Calibri"/>
              </a:rPr>
              <a:t>Biased</a:t>
            </a:r>
            <a:endParaRPr sz="2000">
              <a:latin typeface="Calibri"/>
              <a:cs typeface="Calibri"/>
            </a:endParaRPr>
          </a:p>
        </p:txBody>
      </p:sp>
      <p:grpSp>
        <p:nvGrpSpPr>
          <p:cNvPr id="48" name="object 48"/>
          <p:cNvGrpSpPr/>
          <p:nvPr/>
        </p:nvGrpSpPr>
        <p:grpSpPr>
          <a:xfrm>
            <a:off x="4395216" y="2003804"/>
            <a:ext cx="3037840" cy="4095750"/>
            <a:chOff x="4395216" y="2003804"/>
            <a:chExt cx="3037840" cy="4095750"/>
          </a:xfrm>
        </p:grpSpPr>
        <p:sp>
          <p:nvSpPr>
            <p:cNvPr id="49" name="object 49"/>
            <p:cNvSpPr/>
            <p:nvPr/>
          </p:nvSpPr>
          <p:spPr>
            <a:xfrm>
              <a:off x="5874258" y="4114037"/>
              <a:ext cx="1043940" cy="0"/>
            </a:xfrm>
            <a:custGeom>
              <a:avLst/>
              <a:gdLst/>
              <a:ahLst/>
              <a:cxnLst/>
              <a:rect l="l" t="t" r="r" b="b"/>
              <a:pathLst>
                <a:path w="1043940">
                  <a:moveTo>
                    <a:pt x="0" y="0"/>
                  </a:moveTo>
                  <a:lnTo>
                    <a:pt x="1043940" y="0"/>
                  </a:lnTo>
                </a:path>
              </a:pathLst>
            </a:custGeom>
            <a:ln w="28575">
              <a:solidFill>
                <a:srgbClr val="4471C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0" name="object 50"/>
            <p:cNvSpPr/>
            <p:nvPr/>
          </p:nvSpPr>
          <p:spPr>
            <a:xfrm>
              <a:off x="5005070" y="3353053"/>
              <a:ext cx="466725" cy="2027555"/>
            </a:xfrm>
            <a:custGeom>
              <a:avLst/>
              <a:gdLst/>
              <a:ahLst/>
              <a:cxnLst/>
              <a:rect l="l" t="t" r="r" b="b"/>
              <a:pathLst>
                <a:path w="466725" h="2027554">
                  <a:moveTo>
                    <a:pt x="466217" y="0"/>
                  </a:moveTo>
                  <a:lnTo>
                    <a:pt x="451659" y="65249"/>
                  </a:lnTo>
                  <a:lnTo>
                    <a:pt x="437042" y="129425"/>
                  </a:lnTo>
                  <a:lnTo>
                    <a:pt x="422304" y="191456"/>
                  </a:lnTo>
                  <a:lnTo>
                    <a:pt x="407386" y="250268"/>
                  </a:lnTo>
                  <a:lnTo>
                    <a:pt x="392228" y="304789"/>
                  </a:lnTo>
                  <a:lnTo>
                    <a:pt x="376769" y="353945"/>
                  </a:lnTo>
                  <a:lnTo>
                    <a:pt x="360949" y="396664"/>
                  </a:lnTo>
                  <a:lnTo>
                    <a:pt x="344709" y="431873"/>
                  </a:lnTo>
                  <a:lnTo>
                    <a:pt x="310725" y="475469"/>
                  </a:lnTo>
                  <a:lnTo>
                    <a:pt x="292862" y="481711"/>
                  </a:lnTo>
                  <a:lnTo>
                    <a:pt x="229385" y="408940"/>
                  </a:lnTo>
                  <a:lnTo>
                    <a:pt x="154622" y="247110"/>
                  </a:lnTo>
                  <a:lnTo>
                    <a:pt x="92336" y="84947"/>
                  </a:lnTo>
                  <a:lnTo>
                    <a:pt x="66294" y="11176"/>
                  </a:lnTo>
                </a:path>
                <a:path w="466725" h="2027554">
                  <a:moveTo>
                    <a:pt x="399796" y="1545336"/>
                  </a:moveTo>
                  <a:lnTo>
                    <a:pt x="385241" y="1610585"/>
                  </a:lnTo>
                  <a:lnTo>
                    <a:pt x="370632" y="1674761"/>
                  </a:lnTo>
                  <a:lnTo>
                    <a:pt x="355906" y="1736792"/>
                  </a:lnTo>
                  <a:lnTo>
                    <a:pt x="341003" y="1795604"/>
                  </a:lnTo>
                  <a:lnTo>
                    <a:pt x="325862" y="1850125"/>
                  </a:lnTo>
                  <a:lnTo>
                    <a:pt x="310420" y="1899281"/>
                  </a:lnTo>
                  <a:lnTo>
                    <a:pt x="294617" y="1942000"/>
                  </a:lnTo>
                  <a:lnTo>
                    <a:pt x="278392" y="1977209"/>
                  </a:lnTo>
                  <a:lnTo>
                    <a:pt x="244428" y="2020805"/>
                  </a:lnTo>
                  <a:lnTo>
                    <a:pt x="226568" y="2027047"/>
                  </a:lnTo>
                  <a:lnTo>
                    <a:pt x="163038" y="1954276"/>
                  </a:lnTo>
                  <a:lnTo>
                    <a:pt x="88280" y="1792446"/>
                  </a:lnTo>
                  <a:lnTo>
                    <a:pt x="26025" y="1630283"/>
                  </a:lnTo>
                  <a:lnTo>
                    <a:pt x="0" y="1556512"/>
                  </a:lnTo>
                </a:path>
              </a:pathLst>
            </a:custGeom>
            <a:ln w="38100">
              <a:solidFill>
                <a:srgbClr val="6F2F9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1" name="object 51"/>
            <p:cNvSpPr/>
            <p:nvPr/>
          </p:nvSpPr>
          <p:spPr>
            <a:xfrm>
              <a:off x="5082540" y="2010154"/>
              <a:ext cx="791210" cy="692150"/>
            </a:xfrm>
            <a:custGeom>
              <a:avLst/>
              <a:gdLst/>
              <a:ahLst/>
              <a:cxnLst/>
              <a:rect l="l" t="t" r="r" b="b"/>
              <a:pathLst>
                <a:path w="791210" h="692150">
                  <a:moveTo>
                    <a:pt x="790957" y="0"/>
                  </a:moveTo>
                  <a:lnTo>
                    <a:pt x="0" y="0"/>
                  </a:lnTo>
                  <a:lnTo>
                    <a:pt x="0" y="691897"/>
                  </a:lnTo>
                  <a:lnTo>
                    <a:pt x="790957" y="691897"/>
                  </a:lnTo>
                  <a:lnTo>
                    <a:pt x="790957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2" name="object 52"/>
            <p:cNvSpPr/>
            <p:nvPr/>
          </p:nvSpPr>
          <p:spPr>
            <a:xfrm>
              <a:off x="5082540" y="2010154"/>
              <a:ext cx="791210" cy="692150"/>
            </a:xfrm>
            <a:custGeom>
              <a:avLst/>
              <a:gdLst/>
              <a:ahLst/>
              <a:cxnLst/>
              <a:rect l="l" t="t" r="r" b="b"/>
              <a:pathLst>
                <a:path w="791210" h="692150">
                  <a:moveTo>
                    <a:pt x="0" y="691897"/>
                  </a:moveTo>
                  <a:lnTo>
                    <a:pt x="790957" y="691897"/>
                  </a:lnTo>
                  <a:lnTo>
                    <a:pt x="790957" y="0"/>
                  </a:lnTo>
                  <a:lnTo>
                    <a:pt x="0" y="0"/>
                  </a:lnTo>
                  <a:lnTo>
                    <a:pt x="0" y="691897"/>
                  </a:lnTo>
                  <a:close/>
                </a:path>
              </a:pathLst>
            </a:custGeom>
            <a:ln w="127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3" name="object 53"/>
            <p:cNvSpPr/>
            <p:nvPr/>
          </p:nvSpPr>
          <p:spPr>
            <a:xfrm>
              <a:off x="5070348" y="5401057"/>
              <a:ext cx="791210" cy="692150"/>
            </a:xfrm>
            <a:custGeom>
              <a:avLst/>
              <a:gdLst/>
              <a:ahLst/>
              <a:cxnLst/>
              <a:rect l="l" t="t" r="r" b="b"/>
              <a:pathLst>
                <a:path w="791210" h="692150">
                  <a:moveTo>
                    <a:pt x="790957" y="0"/>
                  </a:moveTo>
                  <a:lnTo>
                    <a:pt x="0" y="0"/>
                  </a:lnTo>
                  <a:lnTo>
                    <a:pt x="0" y="691897"/>
                  </a:lnTo>
                  <a:lnTo>
                    <a:pt x="790957" y="691897"/>
                  </a:lnTo>
                  <a:lnTo>
                    <a:pt x="790957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4" name="object 54"/>
            <p:cNvSpPr/>
            <p:nvPr/>
          </p:nvSpPr>
          <p:spPr>
            <a:xfrm>
              <a:off x="5070348" y="5401057"/>
              <a:ext cx="791210" cy="692150"/>
            </a:xfrm>
            <a:custGeom>
              <a:avLst/>
              <a:gdLst/>
              <a:ahLst/>
              <a:cxnLst/>
              <a:rect l="l" t="t" r="r" b="b"/>
              <a:pathLst>
                <a:path w="791210" h="692150">
                  <a:moveTo>
                    <a:pt x="0" y="691897"/>
                  </a:moveTo>
                  <a:lnTo>
                    <a:pt x="790957" y="691897"/>
                  </a:lnTo>
                  <a:lnTo>
                    <a:pt x="790957" y="0"/>
                  </a:lnTo>
                  <a:lnTo>
                    <a:pt x="0" y="0"/>
                  </a:lnTo>
                  <a:lnTo>
                    <a:pt x="0" y="691897"/>
                  </a:lnTo>
                  <a:close/>
                </a:path>
              </a:pathLst>
            </a:custGeom>
            <a:ln w="127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5" name="object 55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5025898" y="5615687"/>
              <a:ext cx="155956" cy="157480"/>
            </a:xfrm>
            <a:prstGeom prst="rect">
              <a:avLst/>
            </a:prstGeom>
          </p:spPr>
        </p:pic>
        <p:pic>
          <p:nvPicPr>
            <p:cNvPr id="56" name="object 56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5763514" y="5605015"/>
              <a:ext cx="155956" cy="155957"/>
            </a:xfrm>
            <a:prstGeom prst="rect">
              <a:avLst/>
            </a:prstGeom>
          </p:spPr>
        </p:pic>
        <p:sp>
          <p:nvSpPr>
            <p:cNvPr id="57" name="object 57"/>
            <p:cNvSpPr/>
            <p:nvPr/>
          </p:nvSpPr>
          <p:spPr>
            <a:xfrm>
              <a:off x="4924806" y="5727952"/>
              <a:ext cx="1043940" cy="0"/>
            </a:xfrm>
            <a:custGeom>
              <a:avLst/>
              <a:gdLst/>
              <a:ahLst/>
              <a:cxnLst/>
              <a:rect l="l" t="t" r="r" b="b"/>
              <a:pathLst>
                <a:path w="1043939">
                  <a:moveTo>
                    <a:pt x="0" y="0"/>
                  </a:moveTo>
                  <a:lnTo>
                    <a:pt x="1043940" y="0"/>
                  </a:lnTo>
                </a:path>
              </a:pathLst>
            </a:custGeom>
            <a:ln w="28575">
              <a:solidFill>
                <a:srgbClr val="4471C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8" name="object 58"/>
            <p:cNvSpPr/>
            <p:nvPr/>
          </p:nvSpPr>
          <p:spPr>
            <a:xfrm>
              <a:off x="4395216" y="2474975"/>
              <a:ext cx="3037840" cy="3163570"/>
            </a:xfrm>
            <a:custGeom>
              <a:avLst/>
              <a:gdLst/>
              <a:ahLst/>
              <a:cxnLst/>
              <a:rect l="l" t="t" r="r" b="b"/>
              <a:pathLst>
                <a:path w="3037840" h="3163570">
                  <a:moveTo>
                    <a:pt x="1859280" y="3064002"/>
                  </a:moveTo>
                  <a:lnTo>
                    <a:pt x="1821180" y="3044952"/>
                  </a:lnTo>
                  <a:lnTo>
                    <a:pt x="1744980" y="3006852"/>
                  </a:lnTo>
                  <a:lnTo>
                    <a:pt x="1744980" y="3044952"/>
                  </a:lnTo>
                  <a:lnTo>
                    <a:pt x="464058" y="3044952"/>
                  </a:lnTo>
                  <a:lnTo>
                    <a:pt x="464058" y="3083052"/>
                  </a:lnTo>
                  <a:lnTo>
                    <a:pt x="1744980" y="3083052"/>
                  </a:lnTo>
                  <a:lnTo>
                    <a:pt x="1744980" y="3121152"/>
                  </a:lnTo>
                  <a:lnTo>
                    <a:pt x="1821167" y="3083052"/>
                  </a:lnTo>
                  <a:lnTo>
                    <a:pt x="1859280" y="3064002"/>
                  </a:lnTo>
                  <a:close/>
                </a:path>
                <a:path w="3037840" h="3163570">
                  <a:moveTo>
                    <a:pt x="3037332" y="1426083"/>
                  </a:moveTo>
                  <a:lnTo>
                    <a:pt x="2999232" y="1426083"/>
                  </a:lnTo>
                  <a:lnTo>
                    <a:pt x="2999232" y="41910"/>
                  </a:lnTo>
                  <a:lnTo>
                    <a:pt x="2972231" y="41910"/>
                  </a:lnTo>
                  <a:lnTo>
                    <a:pt x="2972231" y="1524495"/>
                  </a:lnTo>
                  <a:lnTo>
                    <a:pt x="1944624" y="1518348"/>
                  </a:lnTo>
                  <a:lnTo>
                    <a:pt x="1944624" y="171450"/>
                  </a:lnTo>
                  <a:lnTo>
                    <a:pt x="1982724" y="171450"/>
                  </a:lnTo>
                  <a:lnTo>
                    <a:pt x="1973199" y="152400"/>
                  </a:lnTo>
                  <a:lnTo>
                    <a:pt x="1935099" y="76200"/>
                  </a:lnTo>
                  <a:lnTo>
                    <a:pt x="2857119" y="76200"/>
                  </a:lnTo>
                  <a:lnTo>
                    <a:pt x="2857119" y="114300"/>
                  </a:lnTo>
                  <a:lnTo>
                    <a:pt x="2933319" y="76200"/>
                  </a:lnTo>
                  <a:lnTo>
                    <a:pt x="2961132" y="62293"/>
                  </a:lnTo>
                  <a:lnTo>
                    <a:pt x="2961132" y="1426083"/>
                  </a:lnTo>
                  <a:lnTo>
                    <a:pt x="2923032" y="1426083"/>
                  </a:lnTo>
                  <a:lnTo>
                    <a:pt x="2972231" y="1524495"/>
                  </a:lnTo>
                  <a:lnTo>
                    <a:pt x="2972231" y="41910"/>
                  </a:lnTo>
                  <a:lnTo>
                    <a:pt x="2961132" y="41910"/>
                  </a:lnTo>
                  <a:lnTo>
                    <a:pt x="2961132" y="52006"/>
                  </a:lnTo>
                  <a:lnTo>
                    <a:pt x="2933319" y="38100"/>
                  </a:lnTo>
                  <a:lnTo>
                    <a:pt x="2857119" y="0"/>
                  </a:lnTo>
                  <a:lnTo>
                    <a:pt x="2857119" y="38100"/>
                  </a:lnTo>
                  <a:lnTo>
                    <a:pt x="1901190" y="38100"/>
                  </a:lnTo>
                  <a:lnTo>
                    <a:pt x="1901190" y="76200"/>
                  </a:lnTo>
                  <a:lnTo>
                    <a:pt x="1916049" y="76200"/>
                  </a:lnTo>
                  <a:lnTo>
                    <a:pt x="1868424" y="171450"/>
                  </a:lnTo>
                  <a:lnTo>
                    <a:pt x="1906524" y="171450"/>
                  </a:lnTo>
                  <a:lnTo>
                    <a:pt x="1906524" y="1518132"/>
                  </a:lnTo>
                  <a:lnTo>
                    <a:pt x="188341" y="1507858"/>
                  </a:lnTo>
                  <a:lnTo>
                    <a:pt x="188595" y="1469771"/>
                  </a:lnTo>
                  <a:lnTo>
                    <a:pt x="76200" y="1525168"/>
                  </a:lnTo>
                  <a:lnTo>
                    <a:pt x="76200" y="1512570"/>
                  </a:lnTo>
                  <a:lnTo>
                    <a:pt x="38100" y="1512570"/>
                  </a:lnTo>
                  <a:lnTo>
                    <a:pt x="38100" y="3049143"/>
                  </a:lnTo>
                  <a:lnTo>
                    <a:pt x="0" y="3049143"/>
                  </a:lnTo>
                  <a:lnTo>
                    <a:pt x="57150" y="3163468"/>
                  </a:lnTo>
                  <a:lnTo>
                    <a:pt x="104775" y="3068193"/>
                  </a:lnTo>
                  <a:lnTo>
                    <a:pt x="108775" y="3060192"/>
                  </a:lnTo>
                  <a:lnTo>
                    <a:pt x="240157" y="3060192"/>
                  </a:lnTo>
                  <a:lnTo>
                    <a:pt x="240157" y="3098292"/>
                  </a:lnTo>
                  <a:lnTo>
                    <a:pt x="316357" y="3060192"/>
                  </a:lnTo>
                  <a:lnTo>
                    <a:pt x="354457" y="3041142"/>
                  </a:lnTo>
                  <a:lnTo>
                    <a:pt x="316357" y="3022092"/>
                  </a:lnTo>
                  <a:lnTo>
                    <a:pt x="240157" y="2983992"/>
                  </a:lnTo>
                  <a:lnTo>
                    <a:pt x="240157" y="3022092"/>
                  </a:lnTo>
                  <a:lnTo>
                    <a:pt x="76200" y="3022092"/>
                  </a:lnTo>
                  <a:lnTo>
                    <a:pt x="76200" y="1527454"/>
                  </a:lnTo>
                  <a:lnTo>
                    <a:pt x="187833" y="1584071"/>
                  </a:lnTo>
                  <a:lnTo>
                    <a:pt x="188087" y="1545958"/>
                  </a:lnTo>
                  <a:lnTo>
                    <a:pt x="1906524" y="1556232"/>
                  </a:lnTo>
                  <a:lnTo>
                    <a:pt x="1906524" y="3006217"/>
                  </a:lnTo>
                  <a:lnTo>
                    <a:pt x="1944624" y="3006217"/>
                  </a:lnTo>
                  <a:lnTo>
                    <a:pt x="1944624" y="1556461"/>
                  </a:lnTo>
                  <a:lnTo>
                    <a:pt x="2996946" y="1562735"/>
                  </a:lnTo>
                  <a:lnTo>
                    <a:pt x="2997200" y="1524635"/>
                  </a:lnTo>
                  <a:lnTo>
                    <a:pt x="2988081" y="1524584"/>
                  </a:lnTo>
                  <a:lnTo>
                    <a:pt x="3027807" y="1445133"/>
                  </a:lnTo>
                  <a:lnTo>
                    <a:pt x="3037332" y="1426083"/>
                  </a:lnTo>
                  <a:close/>
                </a:path>
              </a:pathLst>
            </a:custGeom>
            <a:solidFill>
              <a:srgbClr val="C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9" name="object 59"/>
            <p:cNvSpPr/>
            <p:nvPr/>
          </p:nvSpPr>
          <p:spPr>
            <a:xfrm>
              <a:off x="4673346" y="2908553"/>
              <a:ext cx="399415" cy="480059"/>
            </a:xfrm>
            <a:custGeom>
              <a:avLst/>
              <a:gdLst/>
              <a:ahLst/>
              <a:cxnLst/>
              <a:rect l="l" t="t" r="r" b="b"/>
              <a:pathLst>
                <a:path w="399414" h="480060">
                  <a:moveTo>
                    <a:pt x="0" y="473710"/>
                  </a:moveTo>
                  <a:lnTo>
                    <a:pt x="17386" y="409153"/>
                  </a:lnTo>
                  <a:lnTo>
                    <a:pt x="34780" y="345672"/>
                  </a:lnTo>
                  <a:lnTo>
                    <a:pt x="52195" y="284339"/>
                  </a:lnTo>
                  <a:lnTo>
                    <a:pt x="69645" y="226230"/>
                  </a:lnTo>
                  <a:lnTo>
                    <a:pt x="87144" y="172420"/>
                  </a:lnTo>
                  <a:lnTo>
                    <a:pt x="104706" y="123982"/>
                  </a:lnTo>
                  <a:lnTo>
                    <a:pt x="122343" y="81992"/>
                  </a:lnTo>
                  <a:lnTo>
                    <a:pt x="140070" y="47525"/>
                  </a:lnTo>
                  <a:lnTo>
                    <a:pt x="175849" y="5454"/>
                  </a:lnTo>
                  <a:lnTo>
                    <a:pt x="193929" y="0"/>
                  </a:lnTo>
                  <a:lnTo>
                    <a:pt x="254091" y="75438"/>
                  </a:lnTo>
                  <a:lnTo>
                    <a:pt x="321564" y="240411"/>
                  </a:lnTo>
                  <a:lnTo>
                    <a:pt x="376558" y="405193"/>
                  </a:lnTo>
                  <a:lnTo>
                    <a:pt x="399288" y="480060"/>
                  </a:lnTo>
                </a:path>
              </a:pathLst>
            </a:custGeom>
            <a:ln w="38100">
              <a:solidFill>
                <a:srgbClr val="6F2F9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60" name="object 60"/>
          <p:cNvSpPr txBox="1"/>
          <p:nvPr/>
        </p:nvSpPr>
        <p:spPr>
          <a:xfrm>
            <a:off x="7820406" y="2157138"/>
            <a:ext cx="440055" cy="1181100"/>
          </a:xfrm>
          <a:prstGeom prst="rect">
            <a:avLst/>
          </a:prstGeom>
        </p:spPr>
        <p:txBody>
          <a:bodyPr vert="horz" wrap="square" lIns="0" tIns="259079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039"/>
              </a:spcBef>
            </a:pPr>
            <a:r>
              <a:rPr sz="2800" b="1" spc="-5" dirty="0">
                <a:latin typeface="Calibri"/>
                <a:cs typeface="Calibri"/>
              </a:rPr>
              <a:t>+</a:t>
            </a:r>
            <a:endParaRPr sz="2800">
              <a:latin typeface="Calibri"/>
              <a:cs typeface="Calibri"/>
            </a:endParaRPr>
          </a:p>
          <a:p>
            <a:pPr marL="175895">
              <a:lnSpc>
                <a:spcPct val="100000"/>
              </a:lnSpc>
              <a:spcBef>
                <a:spcPts val="1395"/>
              </a:spcBef>
            </a:pPr>
            <a:r>
              <a:rPr sz="2000" b="1" spc="-5" dirty="0">
                <a:latin typeface="Calibri"/>
                <a:cs typeface="Calibri"/>
              </a:rPr>
              <a:t>RL</a:t>
            </a:r>
            <a:endParaRPr sz="2000">
              <a:latin typeface="Calibri"/>
              <a:cs typeface="Calibri"/>
            </a:endParaRPr>
          </a:p>
        </p:txBody>
      </p:sp>
      <p:sp>
        <p:nvSpPr>
          <p:cNvPr id="61" name="object 61"/>
          <p:cNvSpPr txBox="1"/>
          <p:nvPr/>
        </p:nvSpPr>
        <p:spPr>
          <a:xfrm>
            <a:off x="7877937" y="3501973"/>
            <a:ext cx="134620" cy="4521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800" b="1" spc="-5" dirty="0">
                <a:latin typeface="Calibri"/>
                <a:cs typeface="Calibri"/>
              </a:rPr>
              <a:t>-</a:t>
            </a:r>
            <a:endParaRPr sz="2800">
              <a:latin typeface="Calibri"/>
              <a:cs typeface="Calibri"/>
            </a:endParaRPr>
          </a:p>
        </p:txBody>
      </p:sp>
      <p:pic>
        <p:nvPicPr>
          <p:cNvPr id="62" name="object 62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8482583" y="3896867"/>
            <a:ext cx="2939795" cy="2467354"/>
          </a:xfrm>
          <a:prstGeom prst="rect">
            <a:avLst/>
          </a:prstGeom>
        </p:spPr>
      </p:pic>
      <p:sp>
        <p:nvSpPr>
          <p:cNvPr id="63" name="object 63"/>
          <p:cNvSpPr/>
          <p:nvPr/>
        </p:nvSpPr>
        <p:spPr>
          <a:xfrm>
            <a:off x="0" y="6528816"/>
            <a:ext cx="12192000" cy="329565"/>
          </a:xfrm>
          <a:custGeom>
            <a:avLst/>
            <a:gdLst/>
            <a:ahLst/>
            <a:cxnLst/>
            <a:rect l="l" t="t" r="r" b="b"/>
            <a:pathLst>
              <a:path w="12192000" h="329565">
                <a:moveTo>
                  <a:pt x="12192000" y="0"/>
                </a:moveTo>
                <a:lnTo>
                  <a:pt x="0" y="0"/>
                </a:lnTo>
                <a:lnTo>
                  <a:pt x="0" y="329182"/>
                </a:lnTo>
                <a:lnTo>
                  <a:pt x="12192000" y="329182"/>
                </a:lnTo>
                <a:lnTo>
                  <a:pt x="1219200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57176058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515823" y="775461"/>
            <a:ext cx="789559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280" dirty="0"/>
              <a:t>WAVEF</a:t>
            </a:r>
            <a:r>
              <a:rPr spc="-295" dirty="0"/>
              <a:t>O</a:t>
            </a:r>
            <a:r>
              <a:rPr spc="-305" dirty="0"/>
              <a:t>R</a:t>
            </a:r>
            <a:r>
              <a:rPr spc="-365" dirty="0"/>
              <a:t>M</a:t>
            </a:r>
            <a:r>
              <a:rPr spc="-65" dirty="0"/>
              <a:t>S</a:t>
            </a:r>
            <a:r>
              <a:rPr b="0" spc="40" dirty="0">
                <a:latin typeface="Times New Roman"/>
                <a:cs typeface="Times New Roman"/>
              </a:rPr>
              <a:t> </a:t>
            </a:r>
            <a:r>
              <a:rPr spc="-265" dirty="0"/>
              <a:t>OF</a:t>
            </a:r>
            <a:r>
              <a:rPr b="0" spc="70" dirty="0">
                <a:latin typeface="Times New Roman"/>
                <a:cs typeface="Times New Roman"/>
              </a:rPr>
              <a:t> </a:t>
            </a:r>
            <a:r>
              <a:rPr spc="-525" dirty="0"/>
              <a:t>B</a:t>
            </a:r>
            <a:r>
              <a:rPr spc="-375" dirty="0"/>
              <a:t>I</a:t>
            </a:r>
            <a:r>
              <a:rPr spc="170" dirty="0"/>
              <a:t>-</a:t>
            </a:r>
            <a:r>
              <a:rPr spc="-140" dirty="0"/>
              <a:t>PHASE</a:t>
            </a:r>
            <a:r>
              <a:rPr b="0" spc="25" dirty="0">
                <a:latin typeface="Times New Roman"/>
                <a:cs typeface="Times New Roman"/>
              </a:rPr>
              <a:t> </a:t>
            </a:r>
            <a:r>
              <a:rPr spc="-380" dirty="0"/>
              <a:t>RECTIF</a:t>
            </a:r>
            <a:r>
              <a:rPr spc="-290" dirty="0"/>
              <a:t>I</a:t>
            </a:r>
            <a:r>
              <a:rPr spc="-170" dirty="0"/>
              <a:t>ER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3303523" y="1306826"/>
            <a:ext cx="375285" cy="33083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000" b="1" spc="-5" dirty="0">
                <a:latin typeface="Calibri"/>
                <a:cs typeface="Calibri"/>
              </a:rPr>
              <a:t>Vin</a:t>
            </a:r>
            <a:endParaRPr sz="2000">
              <a:latin typeface="Calibri"/>
              <a:cs typeface="Calibri"/>
            </a:endParaRPr>
          </a:p>
        </p:txBody>
      </p:sp>
      <p:grpSp>
        <p:nvGrpSpPr>
          <p:cNvPr id="4" name="object 4"/>
          <p:cNvGrpSpPr/>
          <p:nvPr/>
        </p:nvGrpSpPr>
        <p:grpSpPr>
          <a:xfrm>
            <a:off x="3605974" y="1476628"/>
            <a:ext cx="5072380" cy="4914900"/>
            <a:chOff x="3605974" y="1476628"/>
            <a:chExt cx="5072380" cy="4914900"/>
          </a:xfrm>
        </p:grpSpPr>
        <p:sp>
          <p:nvSpPr>
            <p:cNvPr id="5" name="object 5"/>
            <p:cNvSpPr/>
            <p:nvPr/>
          </p:nvSpPr>
          <p:spPr>
            <a:xfrm>
              <a:off x="3620261" y="1674113"/>
              <a:ext cx="0" cy="4703445"/>
            </a:xfrm>
            <a:custGeom>
              <a:avLst/>
              <a:gdLst/>
              <a:ahLst/>
              <a:cxnLst/>
              <a:rect l="l" t="t" r="r" b="b"/>
              <a:pathLst>
                <a:path h="4703445">
                  <a:moveTo>
                    <a:pt x="0" y="0"/>
                  </a:moveTo>
                  <a:lnTo>
                    <a:pt x="0" y="4703076"/>
                  </a:lnTo>
                </a:path>
              </a:pathLst>
            </a:custGeom>
            <a:ln w="28575">
              <a:solidFill>
                <a:srgbClr val="ED7C3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3638549" y="1674113"/>
              <a:ext cx="2065020" cy="2109470"/>
            </a:xfrm>
            <a:custGeom>
              <a:avLst/>
              <a:gdLst/>
              <a:ahLst/>
              <a:cxnLst/>
              <a:rect l="l" t="t" r="r" b="b"/>
              <a:pathLst>
                <a:path w="2065020" h="2109470">
                  <a:moveTo>
                    <a:pt x="0" y="1040511"/>
                  </a:moveTo>
                  <a:lnTo>
                    <a:pt x="19522" y="977969"/>
                  </a:lnTo>
                  <a:lnTo>
                    <a:pt x="39046" y="915630"/>
                  </a:lnTo>
                  <a:lnTo>
                    <a:pt x="58574" y="853694"/>
                  </a:lnTo>
                  <a:lnTo>
                    <a:pt x="78110" y="792363"/>
                  </a:lnTo>
                  <a:lnTo>
                    <a:pt x="97656" y="731837"/>
                  </a:lnTo>
                  <a:lnTo>
                    <a:pt x="117216" y="672317"/>
                  </a:lnTo>
                  <a:lnTo>
                    <a:pt x="136791" y="614004"/>
                  </a:lnTo>
                  <a:lnTo>
                    <a:pt x="156386" y="557100"/>
                  </a:lnTo>
                  <a:lnTo>
                    <a:pt x="176002" y="501805"/>
                  </a:lnTo>
                  <a:lnTo>
                    <a:pt x="195642" y="448321"/>
                  </a:lnTo>
                  <a:lnTo>
                    <a:pt x="215311" y="396848"/>
                  </a:lnTo>
                  <a:lnTo>
                    <a:pt x="235010" y="347587"/>
                  </a:lnTo>
                  <a:lnTo>
                    <a:pt x="254742" y="300740"/>
                  </a:lnTo>
                  <a:lnTo>
                    <a:pt x="274510" y="256508"/>
                  </a:lnTo>
                  <a:lnTo>
                    <a:pt x="294317" y="215091"/>
                  </a:lnTo>
                  <a:lnTo>
                    <a:pt x="314167" y="176690"/>
                  </a:lnTo>
                  <a:lnTo>
                    <a:pt x="334061" y="141507"/>
                  </a:lnTo>
                  <a:lnTo>
                    <a:pt x="373995" y="81599"/>
                  </a:lnTo>
                  <a:lnTo>
                    <a:pt x="414143" y="36972"/>
                  </a:lnTo>
                  <a:lnTo>
                    <a:pt x="454528" y="9236"/>
                  </a:lnTo>
                  <a:lnTo>
                    <a:pt x="495173" y="0"/>
                  </a:lnTo>
                  <a:lnTo>
                    <a:pt x="648795" y="165800"/>
                  </a:lnTo>
                  <a:lnTo>
                    <a:pt x="821086" y="528208"/>
                  </a:lnTo>
                  <a:lnTo>
                    <a:pt x="961517" y="890164"/>
                  </a:lnTo>
                  <a:lnTo>
                    <a:pt x="1019556" y="1054608"/>
                  </a:lnTo>
                </a:path>
                <a:path w="2065020" h="2109470">
                  <a:moveTo>
                    <a:pt x="2065020" y="1068705"/>
                  </a:moveTo>
                  <a:lnTo>
                    <a:pt x="2045497" y="1131246"/>
                  </a:lnTo>
                  <a:lnTo>
                    <a:pt x="2025973" y="1193585"/>
                  </a:lnTo>
                  <a:lnTo>
                    <a:pt x="2006445" y="1255521"/>
                  </a:lnTo>
                  <a:lnTo>
                    <a:pt x="1986909" y="1316852"/>
                  </a:lnTo>
                  <a:lnTo>
                    <a:pt x="1967363" y="1377379"/>
                  </a:lnTo>
                  <a:lnTo>
                    <a:pt x="1947803" y="1436898"/>
                  </a:lnTo>
                  <a:lnTo>
                    <a:pt x="1928228" y="1495211"/>
                  </a:lnTo>
                  <a:lnTo>
                    <a:pt x="1908633" y="1552115"/>
                  </a:lnTo>
                  <a:lnTo>
                    <a:pt x="1889017" y="1607410"/>
                  </a:lnTo>
                  <a:lnTo>
                    <a:pt x="1869377" y="1660894"/>
                  </a:lnTo>
                  <a:lnTo>
                    <a:pt x="1849708" y="1712367"/>
                  </a:lnTo>
                  <a:lnTo>
                    <a:pt x="1830009" y="1761628"/>
                  </a:lnTo>
                  <a:lnTo>
                    <a:pt x="1810277" y="1808475"/>
                  </a:lnTo>
                  <a:lnTo>
                    <a:pt x="1790509" y="1852707"/>
                  </a:lnTo>
                  <a:lnTo>
                    <a:pt x="1770702" y="1894124"/>
                  </a:lnTo>
                  <a:lnTo>
                    <a:pt x="1750852" y="1932525"/>
                  </a:lnTo>
                  <a:lnTo>
                    <a:pt x="1730958" y="1967708"/>
                  </a:lnTo>
                  <a:lnTo>
                    <a:pt x="1691024" y="2027617"/>
                  </a:lnTo>
                  <a:lnTo>
                    <a:pt x="1650876" y="2072243"/>
                  </a:lnTo>
                  <a:lnTo>
                    <a:pt x="1610491" y="2099979"/>
                  </a:lnTo>
                  <a:lnTo>
                    <a:pt x="1569847" y="2109216"/>
                  </a:lnTo>
                  <a:lnTo>
                    <a:pt x="1416224" y="1943415"/>
                  </a:lnTo>
                  <a:lnTo>
                    <a:pt x="1243933" y="1581007"/>
                  </a:lnTo>
                  <a:lnTo>
                    <a:pt x="1103503" y="1219051"/>
                  </a:lnTo>
                  <a:lnTo>
                    <a:pt x="1045464" y="1054608"/>
                  </a:lnTo>
                </a:path>
              </a:pathLst>
            </a:custGeom>
            <a:ln w="38100">
              <a:solidFill>
                <a:srgbClr val="6F2F9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3620261" y="2728722"/>
              <a:ext cx="5043805" cy="0"/>
            </a:xfrm>
            <a:custGeom>
              <a:avLst/>
              <a:gdLst/>
              <a:ahLst/>
              <a:cxnLst/>
              <a:rect l="l" t="t" r="r" b="b"/>
              <a:pathLst>
                <a:path w="5043805">
                  <a:moveTo>
                    <a:pt x="0" y="0"/>
                  </a:moveTo>
                  <a:lnTo>
                    <a:pt x="5043551" y="0"/>
                  </a:lnTo>
                </a:path>
              </a:pathLst>
            </a:custGeom>
            <a:ln w="28575">
              <a:solidFill>
                <a:srgbClr val="ED7C3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5700522" y="1704593"/>
              <a:ext cx="2036445" cy="2095500"/>
            </a:xfrm>
            <a:custGeom>
              <a:avLst/>
              <a:gdLst/>
              <a:ahLst/>
              <a:cxnLst/>
              <a:rect l="l" t="t" r="r" b="b"/>
              <a:pathLst>
                <a:path w="2036445" h="2095500">
                  <a:moveTo>
                    <a:pt x="0" y="1042035"/>
                  </a:moveTo>
                  <a:lnTo>
                    <a:pt x="19522" y="979402"/>
                  </a:lnTo>
                  <a:lnTo>
                    <a:pt x="39046" y="916972"/>
                  </a:lnTo>
                  <a:lnTo>
                    <a:pt x="58574" y="854945"/>
                  </a:lnTo>
                  <a:lnTo>
                    <a:pt x="78110" y="793524"/>
                  </a:lnTo>
                  <a:lnTo>
                    <a:pt x="97656" y="732909"/>
                  </a:lnTo>
                  <a:lnTo>
                    <a:pt x="117216" y="673302"/>
                  </a:lnTo>
                  <a:lnTo>
                    <a:pt x="136791" y="614905"/>
                  </a:lnTo>
                  <a:lnTo>
                    <a:pt x="156386" y="557917"/>
                  </a:lnTo>
                  <a:lnTo>
                    <a:pt x="176002" y="502542"/>
                  </a:lnTo>
                  <a:lnTo>
                    <a:pt x="195642" y="448979"/>
                  </a:lnTo>
                  <a:lnTo>
                    <a:pt x="215311" y="397431"/>
                  </a:lnTo>
                  <a:lnTo>
                    <a:pt x="235010" y="348098"/>
                  </a:lnTo>
                  <a:lnTo>
                    <a:pt x="254742" y="301183"/>
                  </a:lnTo>
                  <a:lnTo>
                    <a:pt x="274510" y="256885"/>
                  </a:lnTo>
                  <a:lnTo>
                    <a:pt x="294317" y="215408"/>
                  </a:lnTo>
                  <a:lnTo>
                    <a:pt x="314167" y="176951"/>
                  </a:lnTo>
                  <a:lnTo>
                    <a:pt x="334061" y="141717"/>
                  </a:lnTo>
                  <a:lnTo>
                    <a:pt x="373995" y="81720"/>
                  </a:lnTo>
                  <a:lnTo>
                    <a:pt x="414143" y="37027"/>
                  </a:lnTo>
                  <a:lnTo>
                    <a:pt x="454528" y="9251"/>
                  </a:lnTo>
                  <a:lnTo>
                    <a:pt x="495173" y="0"/>
                  </a:lnTo>
                  <a:lnTo>
                    <a:pt x="648795" y="166038"/>
                  </a:lnTo>
                  <a:lnTo>
                    <a:pt x="821086" y="528970"/>
                  </a:lnTo>
                  <a:lnTo>
                    <a:pt x="961517" y="891450"/>
                  </a:lnTo>
                  <a:lnTo>
                    <a:pt x="1019556" y="1056132"/>
                  </a:lnTo>
                </a:path>
                <a:path w="2036445" h="2095500">
                  <a:moveTo>
                    <a:pt x="2036064" y="1053465"/>
                  </a:moveTo>
                  <a:lnTo>
                    <a:pt x="2016572" y="1116097"/>
                  </a:lnTo>
                  <a:lnTo>
                    <a:pt x="1997078" y="1178527"/>
                  </a:lnTo>
                  <a:lnTo>
                    <a:pt x="1977580" y="1240554"/>
                  </a:lnTo>
                  <a:lnTo>
                    <a:pt x="1958075" y="1301975"/>
                  </a:lnTo>
                  <a:lnTo>
                    <a:pt x="1938559" y="1362590"/>
                  </a:lnTo>
                  <a:lnTo>
                    <a:pt x="1919030" y="1422197"/>
                  </a:lnTo>
                  <a:lnTo>
                    <a:pt x="1899485" y="1480594"/>
                  </a:lnTo>
                  <a:lnTo>
                    <a:pt x="1879921" y="1537582"/>
                  </a:lnTo>
                  <a:lnTo>
                    <a:pt x="1860336" y="1592957"/>
                  </a:lnTo>
                  <a:lnTo>
                    <a:pt x="1840725" y="1646520"/>
                  </a:lnTo>
                  <a:lnTo>
                    <a:pt x="1821087" y="1698068"/>
                  </a:lnTo>
                  <a:lnTo>
                    <a:pt x="1801419" y="1747401"/>
                  </a:lnTo>
                  <a:lnTo>
                    <a:pt x="1781717" y="1794316"/>
                  </a:lnTo>
                  <a:lnTo>
                    <a:pt x="1761980" y="1838614"/>
                  </a:lnTo>
                  <a:lnTo>
                    <a:pt x="1742203" y="1880091"/>
                  </a:lnTo>
                  <a:lnTo>
                    <a:pt x="1722384" y="1918548"/>
                  </a:lnTo>
                  <a:lnTo>
                    <a:pt x="1702520" y="1953782"/>
                  </a:lnTo>
                  <a:lnTo>
                    <a:pt x="1662647" y="2013779"/>
                  </a:lnTo>
                  <a:lnTo>
                    <a:pt x="1622560" y="2058472"/>
                  </a:lnTo>
                  <a:lnTo>
                    <a:pt x="1582236" y="2086248"/>
                  </a:lnTo>
                  <a:lnTo>
                    <a:pt x="1541653" y="2095500"/>
                  </a:lnTo>
                  <a:lnTo>
                    <a:pt x="1388256" y="1929461"/>
                  </a:lnTo>
                  <a:lnTo>
                    <a:pt x="1216215" y="1566529"/>
                  </a:lnTo>
                  <a:lnTo>
                    <a:pt x="1075987" y="1204049"/>
                  </a:lnTo>
                  <a:lnTo>
                    <a:pt x="1018032" y="1039368"/>
                  </a:lnTo>
                </a:path>
              </a:pathLst>
            </a:custGeom>
            <a:ln w="38100">
              <a:solidFill>
                <a:srgbClr val="6F2F9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3620261" y="5849872"/>
              <a:ext cx="5043805" cy="0"/>
            </a:xfrm>
            <a:custGeom>
              <a:avLst/>
              <a:gdLst/>
              <a:ahLst/>
              <a:cxnLst/>
              <a:rect l="l" t="t" r="r" b="b"/>
              <a:pathLst>
                <a:path w="5043805">
                  <a:moveTo>
                    <a:pt x="0" y="0"/>
                  </a:moveTo>
                  <a:lnTo>
                    <a:pt x="5043551" y="0"/>
                  </a:lnTo>
                </a:path>
              </a:pathLst>
            </a:custGeom>
            <a:ln w="28575">
              <a:solidFill>
                <a:srgbClr val="ED7C3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3649217" y="4810506"/>
              <a:ext cx="1019810" cy="1054735"/>
            </a:xfrm>
            <a:custGeom>
              <a:avLst/>
              <a:gdLst/>
              <a:ahLst/>
              <a:cxnLst/>
              <a:rect l="l" t="t" r="r" b="b"/>
              <a:pathLst>
                <a:path w="1019810" h="1054735">
                  <a:moveTo>
                    <a:pt x="0" y="1040547"/>
                  </a:moveTo>
                  <a:lnTo>
                    <a:pt x="19522" y="978002"/>
                  </a:lnTo>
                  <a:lnTo>
                    <a:pt x="39046" y="915659"/>
                  </a:lnTo>
                  <a:lnTo>
                    <a:pt x="58574" y="853719"/>
                  </a:lnTo>
                  <a:lnTo>
                    <a:pt x="78110" y="792385"/>
                  </a:lnTo>
                  <a:lnTo>
                    <a:pt x="97656" y="731855"/>
                  </a:lnTo>
                  <a:lnTo>
                    <a:pt x="117216" y="672333"/>
                  </a:lnTo>
                  <a:lnTo>
                    <a:pt x="136791" y="614018"/>
                  </a:lnTo>
                  <a:lnTo>
                    <a:pt x="156386" y="557111"/>
                  </a:lnTo>
                  <a:lnTo>
                    <a:pt x="176002" y="501815"/>
                  </a:lnTo>
                  <a:lnTo>
                    <a:pt x="195642" y="448329"/>
                  </a:lnTo>
                  <a:lnTo>
                    <a:pt x="215311" y="396854"/>
                  </a:lnTo>
                  <a:lnTo>
                    <a:pt x="235010" y="347592"/>
                  </a:lnTo>
                  <a:lnTo>
                    <a:pt x="254742" y="300744"/>
                  </a:lnTo>
                  <a:lnTo>
                    <a:pt x="274510" y="256511"/>
                  </a:lnTo>
                  <a:lnTo>
                    <a:pt x="294317" y="215093"/>
                  </a:lnTo>
                  <a:lnTo>
                    <a:pt x="314167" y="176692"/>
                  </a:lnTo>
                  <a:lnTo>
                    <a:pt x="334061" y="141509"/>
                  </a:lnTo>
                  <a:lnTo>
                    <a:pt x="373995" y="81599"/>
                  </a:lnTo>
                  <a:lnTo>
                    <a:pt x="414143" y="36972"/>
                  </a:lnTo>
                  <a:lnTo>
                    <a:pt x="454528" y="9236"/>
                  </a:lnTo>
                  <a:lnTo>
                    <a:pt x="495173" y="0"/>
                  </a:lnTo>
                  <a:lnTo>
                    <a:pt x="648795" y="165800"/>
                  </a:lnTo>
                  <a:lnTo>
                    <a:pt x="821086" y="528208"/>
                  </a:lnTo>
                  <a:lnTo>
                    <a:pt x="961517" y="890163"/>
                  </a:lnTo>
                  <a:lnTo>
                    <a:pt x="1019556" y="1054606"/>
                  </a:lnTo>
                </a:path>
              </a:pathLst>
            </a:custGeom>
            <a:ln w="38100">
              <a:solidFill>
                <a:srgbClr val="6F2F9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4668011" y="1479803"/>
              <a:ext cx="3143885" cy="4897755"/>
            </a:xfrm>
            <a:custGeom>
              <a:avLst/>
              <a:gdLst/>
              <a:ahLst/>
              <a:cxnLst/>
              <a:rect l="l" t="t" r="r" b="b"/>
              <a:pathLst>
                <a:path w="3143884" h="4897755">
                  <a:moveTo>
                    <a:pt x="0" y="35052"/>
                  </a:moveTo>
                  <a:lnTo>
                    <a:pt x="0" y="4897371"/>
                  </a:lnTo>
                </a:path>
                <a:path w="3143884" h="4897755">
                  <a:moveTo>
                    <a:pt x="1046988" y="0"/>
                  </a:moveTo>
                  <a:lnTo>
                    <a:pt x="1046988" y="4896319"/>
                  </a:lnTo>
                </a:path>
                <a:path w="3143884" h="4897755">
                  <a:moveTo>
                    <a:pt x="2054352" y="35052"/>
                  </a:moveTo>
                  <a:lnTo>
                    <a:pt x="2054352" y="4897371"/>
                  </a:lnTo>
                </a:path>
                <a:path w="3143884" h="4897755">
                  <a:moveTo>
                    <a:pt x="3061716" y="0"/>
                  </a:moveTo>
                  <a:lnTo>
                    <a:pt x="3143885" y="4896319"/>
                  </a:lnTo>
                </a:path>
              </a:pathLst>
            </a:custGeom>
            <a:ln w="6350">
              <a:solidFill>
                <a:srgbClr val="4471C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5726429" y="4793741"/>
              <a:ext cx="1018540" cy="1056640"/>
            </a:xfrm>
            <a:custGeom>
              <a:avLst/>
              <a:gdLst/>
              <a:ahLst/>
              <a:cxnLst/>
              <a:rect l="l" t="t" r="r" b="b"/>
              <a:pathLst>
                <a:path w="1018540" h="1056639">
                  <a:moveTo>
                    <a:pt x="0" y="1042046"/>
                  </a:moveTo>
                  <a:lnTo>
                    <a:pt x="19491" y="979412"/>
                  </a:lnTo>
                  <a:lnTo>
                    <a:pt x="38985" y="916981"/>
                  </a:lnTo>
                  <a:lnTo>
                    <a:pt x="58483" y="854953"/>
                  </a:lnTo>
                  <a:lnTo>
                    <a:pt x="77988" y="793531"/>
                  </a:lnTo>
                  <a:lnTo>
                    <a:pt x="97504" y="732915"/>
                  </a:lnTo>
                  <a:lnTo>
                    <a:pt x="117033" y="673308"/>
                  </a:lnTo>
                  <a:lnTo>
                    <a:pt x="136578" y="614909"/>
                  </a:lnTo>
                  <a:lnTo>
                    <a:pt x="156142" y="557921"/>
                  </a:lnTo>
                  <a:lnTo>
                    <a:pt x="175727" y="502545"/>
                  </a:lnTo>
                  <a:lnTo>
                    <a:pt x="195338" y="448982"/>
                  </a:lnTo>
                  <a:lnTo>
                    <a:pt x="214976" y="397433"/>
                  </a:lnTo>
                  <a:lnTo>
                    <a:pt x="234644" y="348100"/>
                  </a:lnTo>
                  <a:lnTo>
                    <a:pt x="254346" y="301184"/>
                  </a:lnTo>
                  <a:lnTo>
                    <a:pt x="274083" y="256886"/>
                  </a:lnTo>
                  <a:lnTo>
                    <a:pt x="293860" y="215408"/>
                  </a:lnTo>
                  <a:lnTo>
                    <a:pt x="313679" y="176952"/>
                  </a:lnTo>
                  <a:lnTo>
                    <a:pt x="333543" y="141717"/>
                  </a:lnTo>
                  <a:lnTo>
                    <a:pt x="373416" y="81720"/>
                  </a:lnTo>
                  <a:lnTo>
                    <a:pt x="413503" y="37028"/>
                  </a:lnTo>
                  <a:lnTo>
                    <a:pt x="453827" y="9251"/>
                  </a:lnTo>
                  <a:lnTo>
                    <a:pt x="494411" y="0"/>
                  </a:lnTo>
                  <a:lnTo>
                    <a:pt x="647807" y="166038"/>
                  </a:lnTo>
                  <a:lnTo>
                    <a:pt x="819848" y="528970"/>
                  </a:lnTo>
                  <a:lnTo>
                    <a:pt x="960076" y="891449"/>
                  </a:lnTo>
                  <a:lnTo>
                    <a:pt x="1018032" y="1056130"/>
                  </a:lnTo>
                </a:path>
              </a:pathLst>
            </a:custGeom>
            <a:ln w="38100">
              <a:solidFill>
                <a:srgbClr val="6F2F9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3" name="object 13"/>
          <p:cNvSpPr txBox="1"/>
          <p:nvPr/>
        </p:nvSpPr>
        <p:spPr>
          <a:xfrm>
            <a:off x="8999346" y="2544826"/>
            <a:ext cx="113664" cy="33083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000" b="1" dirty="0">
                <a:latin typeface="Calibri"/>
                <a:cs typeface="Calibri"/>
              </a:rPr>
              <a:t>t</a:t>
            </a:r>
            <a:endParaRPr sz="2000">
              <a:latin typeface="Calibri"/>
              <a:cs typeface="Calibri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2914904" y="4010659"/>
            <a:ext cx="284480" cy="3308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dirty="0">
                <a:latin typeface="Calibri"/>
                <a:cs typeface="Calibri"/>
              </a:rPr>
              <a:t>VL</a:t>
            </a:r>
            <a:endParaRPr sz="2000">
              <a:latin typeface="Calibri"/>
              <a:cs typeface="Calibri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8777096" y="5559653"/>
            <a:ext cx="113664" cy="3308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dirty="0">
                <a:latin typeface="Calibri"/>
                <a:cs typeface="Calibri"/>
              </a:rPr>
              <a:t>t</a:t>
            </a:r>
            <a:endParaRPr sz="2000">
              <a:latin typeface="Calibri"/>
              <a:cs typeface="Calibri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9323068" y="5419446"/>
            <a:ext cx="2654300" cy="3308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spc="-5" dirty="0">
                <a:latin typeface="Calibri"/>
                <a:cs typeface="Calibri"/>
              </a:rPr>
              <a:t>Pulsating</a:t>
            </a:r>
            <a:r>
              <a:rPr sz="2000" b="1" spc="-55" dirty="0">
                <a:latin typeface="Calibri"/>
                <a:cs typeface="Calibri"/>
              </a:rPr>
              <a:t> </a:t>
            </a:r>
            <a:r>
              <a:rPr sz="2000" b="1" dirty="0">
                <a:latin typeface="Calibri"/>
                <a:cs typeface="Calibri"/>
              </a:rPr>
              <a:t>Output</a:t>
            </a:r>
            <a:r>
              <a:rPr sz="2000" b="1" spc="-45" dirty="0">
                <a:latin typeface="Calibri"/>
                <a:cs typeface="Calibri"/>
              </a:rPr>
              <a:t> </a:t>
            </a:r>
            <a:r>
              <a:rPr sz="2000" b="1" spc="-25" dirty="0">
                <a:latin typeface="Calibri"/>
                <a:cs typeface="Calibri"/>
              </a:rPr>
              <a:t>Voltage</a:t>
            </a:r>
            <a:endParaRPr sz="2000">
              <a:latin typeface="Calibri"/>
              <a:cs typeface="Calibri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3634549" y="3086327"/>
            <a:ext cx="1030605" cy="8509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25400" marR="118110" indent="24765">
              <a:lnSpc>
                <a:spcPct val="135400"/>
              </a:lnSpc>
              <a:spcBef>
                <a:spcPts val="95"/>
              </a:spcBef>
            </a:pPr>
            <a:r>
              <a:rPr sz="2000" b="1" spc="-5" dirty="0">
                <a:latin typeface="Calibri"/>
                <a:cs typeface="Calibri"/>
              </a:rPr>
              <a:t>D1</a:t>
            </a:r>
            <a:r>
              <a:rPr sz="2000" b="1" spc="-90" dirty="0">
                <a:latin typeface="Calibri"/>
                <a:cs typeface="Calibri"/>
              </a:rPr>
              <a:t> </a:t>
            </a:r>
            <a:r>
              <a:rPr sz="2000" b="1" dirty="0">
                <a:latin typeface="Calibri"/>
                <a:cs typeface="Calibri"/>
              </a:rPr>
              <a:t>FWD </a:t>
            </a:r>
            <a:r>
              <a:rPr sz="2000" b="1" spc="-440" dirty="0">
                <a:latin typeface="Calibri"/>
                <a:cs typeface="Calibri"/>
              </a:rPr>
              <a:t> </a:t>
            </a:r>
            <a:r>
              <a:rPr sz="2000" b="1" spc="-5" dirty="0">
                <a:latin typeface="Calibri"/>
                <a:cs typeface="Calibri"/>
              </a:rPr>
              <a:t>D2</a:t>
            </a:r>
            <a:r>
              <a:rPr sz="2000" b="1" spc="-40" dirty="0">
                <a:latin typeface="Calibri"/>
                <a:cs typeface="Calibri"/>
              </a:rPr>
              <a:t> </a:t>
            </a:r>
            <a:r>
              <a:rPr sz="2000" b="1" spc="-5" dirty="0">
                <a:latin typeface="Calibri"/>
                <a:cs typeface="Calibri"/>
              </a:rPr>
              <a:t>REV</a:t>
            </a:r>
            <a:endParaRPr sz="2000">
              <a:latin typeface="Calibri"/>
              <a:cs typeface="Calibri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4671186" y="3920336"/>
            <a:ext cx="1040765" cy="6985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74295" marR="120650" indent="-16510">
              <a:lnSpc>
                <a:spcPct val="110400"/>
              </a:lnSpc>
              <a:spcBef>
                <a:spcPts val="100"/>
              </a:spcBef>
            </a:pPr>
            <a:r>
              <a:rPr sz="2000" b="1" spc="-5" dirty="0">
                <a:latin typeface="Calibri"/>
                <a:cs typeface="Calibri"/>
              </a:rPr>
              <a:t>D2</a:t>
            </a:r>
            <a:r>
              <a:rPr sz="2000" b="1" spc="-90" dirty="0">
                <a:latin typeface="Calibri"/>
                <a:cs typeface="Calibri"/>
              </a:rPr>
              <a:t> </a:t>
            </a:r>
            <a:r>
              <a:rPr sz="2000" b="1" dirty="0">
                <a:latin typeface="Calibri"/>
                <a:cs typeface="Calibri"/>
              </a:rPr>
              <a:t>FWD </a:t>
            </a:r>
            <a:r>
              <a:rPr sz="2000" b="1" spc="-440" dirty="0">
                <a:latin typeface="Calibri"/>
                <a:cs typeface="Calibri"/>
              </a:rPr>
              <a:t> </a:t>
            </a:r>
            <a:r>
              <a:rPr sz="2000" b="1" spc="-5" dirty="0">
                <a:latin typeface="Calibri"/>
                <a:cs typeface="Calibri"/>
              </a:rPr>
              <a:t>D1</a:t>
            </a:r>
            <a:r>
              <a:rPr sz="2000" b="1" spc="-45" dirty="0">
                <a:latin typeface="Calibri"/>
                <a:cs typeface="Calibri"/>
              </a:rPr>
              <a:t> </a:t>
            </a:r>
            <a:r>
              <a:rPr sz="2000" b="1" spc="-5" dirty="0">
                <a:latin typeface="Calibri"/>
                <a:cs typeface="Calibri"/>
              </a:rPr>
              <a:t>REV</a:t>
            </a:r>
            <a:endParaRPr sz="2000">
              <a:latin typeface="Calibri"/>
              <a:cs typeface="Calibri"/>
            </a:endParaRPr>
          </a:p>
        </p:txBody>
      </p:sp>
      <p:sp>
        <p:nvSpPr>
          <p:cNvPr id="19" name="object 19"/>
          <p:cNvSpPr/>
          <p:nvPr/>
        </p:nvSpPr>
        <p:spPr>
          <a:xfrm>
            <a:off x="4682490" y="4773929"/>
            <a:ext cx="3083560" cy="1076325"/>
          </a:xfrm>
          <a:custGeom>
            <a:avLst/>
            <a:gdLst/>
            <a:ahLst/>
            <a:cxnLst/>
            <a:rect l="l" t="t" r="r" b="b"/>
            <a:pathLst>
              <a:path w="3083559" h="1076325">
                <a:moveTo>
                  <a:pt x="0" y="1061858"/>
                </a:moveTo>
                <a:lnTo>
                  <a:pt x="19522" y="999224"/>
                </a:lnTo>
                <a:lnTo>
                  <a:pt x="39046" y="936793"/>
                </a:lnTo>
                <a:lnTo>
                  <a:pt x="58574" y="874765"/>
                </a:lnTo>
                <a:lnTo>
                  <a:pt x="78110" y="813343"/>
                </a:lnTo>
                <a:lnTo>
                  <a:pt x="97656" y="752727"/>
                </a:lnTo>
                <a:lnTo>
                  <a:pt x="117216" y="693120"/>
                </a:lnTo>
                <a:lnTo>
                  <a:pt x="136791" y="634721"/>
                </a:lnTo>
                <a:lnTo>
                  <a:pt x="156386" y="577733"/>
                </a:lnTo>
                <a:lnTo>
                  <a:pt x="176002" y="522357"/>
                </a:lnTo>
                <a:lnTo>
                  <a:pt x="195642" y="468794"/>
                </a:lnTo>
                <a:lnTo>
                  <a:pt x="215311" y="417245"/>
                </a:lnTo>
                <a:lnTo>
                  <a:pt x="235010" y="367912"/>
                </a:lnTo>
                <a:lnTo>
                  <a:pt x="254742" y="320996"/>
                </a:lnTo>
                <a:lnTo>
                  <a:pt x="274510" y="276698"/>
                </a:lnTo>
                <a:lnTo>
                  <a:pt x="294317" y="235220"/>
                </a:lnTo>
                <a:lnTo>
                  <a:pt x="314167" y="196764"/>
                </a:lnTo>
                <a:lnTo>
                  <a:pt x="334061" y="161529"/>
                </a:lnTo>
                <a:lnTo>
                  <a:pt x="373995" y="101532"/>
                </a:lnTo>
                <a:lnTo>
                  <a:pt x="414143" y="56840"/>
                </a:lnTo>
                <a:lnTo>
                  <a:pt x="454528" y="29063"/>
                </a:lnTo>
                <a:lnTo>
                  <a:pt x="495173" y="19812"/>
                </a:lnTo>
                <a:lnTo>
                  <a:pt x="648795" y="185850"/>
                </a:lnTo>
                <a:lnTo>
                  <a:pt x="821086" y="548782"/>
                </a:lnTo>
                <a:lnTo>
                  <a:pt x="961517" y="911261"/>
                </a:lnTo>
                <a:lnTo>
                  <a:pt x="1019556" y="1075942"/>
                </a:lnTo>
              </a:path>
              <a:path w="3083559" h="1076325">
                <a:moveTo>
                  <a:pt x="2063496" y="1040546"/>
                </a:moveTo>
                <a:lnTo>
                  <a:pt x="2083018" y="978001"/>
                </a:lnTo>
                <a:lnTo>
                  <a:pt x="2102542" y="915658"/>
                </a:lnTo>
                <a:lnTo>
                  <a:pt x="2122070" y="853719"/>
                </a:lnTo>
                <a:lnTo>
                  <a:pt x="2141606" y="792384"/>
                </a:lnTo>
                <a:lnTo>
                  <a:pt x="2161152" y="731855"/>
                </a:lnTo>
                <a:lnTo>
                  <a:pt x="2180712" y="672332"/>
                </a:lnTo>
                <a:lnTo>
                  <a:pt x="2200287" y="614017"/>
                </a:lnTo>
                <a:lnTo>
                  <a:pt x="2219882" y="557111"/>
                </a:lnTo>
                <a:lnTo>
                  <a:pt x="2239498" y="501814"/>
                </a:lnTo>
                <a:lnTo>
                  <a:pt x="2259139" y="448328"/>
                </a:lnTo>
                <a:lnTo>
                  <a:pt x="2278807" y="396854"/>
                </a:lnTo>
                <a:lnTo>
                  <a:pt x="2298506" y="347592"/>
                </a:lnTo>
                <a:lnTo>
                  <a:pt x="2318238" y="300744"/>
                </a:lnTo>
                <a:lnTo>
                  <a:pt x="2338006" y="256511"/>
                </a:lnTo>
                <a:lnTo>
                  <a:pt x="2357813" y="215093"/>
                </a:lnTo>
                <a:lnTo>
                  <a:pt x="2377663" y="176692"/>
                </a:lnTo>
                <a:lnTo>
                  <a:pt x="2397557" y="141509"/>
                </a:lnTo>
                <a:lnTo>
                  <a:pt x="2437491" y="81599"/>
                </a:lnTo>
                <a:lnTo>
                  <a:pt x="2477639" y="36972"/>
                </a:lnTo>
                <a:lnTo>
                  <a:pt x="2518024" y="9236"/>
                </a:lnTo>
                <a:lnTo>
                  <a:pt x="2558669" y="0"/>
                </a:lnTo>
                <a:lnTo>
                  <a:pt x="2712291" y="165800"/>
                </a:lnTo>
                <a:lnTo>
                  <a:pt x="2884582" y="528207"/>
                </a:lnTo>
                <a:lnTo>
                  <a:pt x="3025013" y="890162"/>
                </a:lnTo>
                <a:lnTo>
                  <a:pt x="3083052" y="1054605"/>
                </a:lnTo>
              </a:path>
            </a:pathLst>
          </a:custGeom>
          <a:ln w="38100">
            <a:solidFill>
              <a:srgbClr val="6F2F9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 txBox="1"/>
          <p:nvPr/>
        </p:nvSpPr>
        <p:spPr>
          <a:xfrm>
            <a:off x="5718175" y="3122649"/>
            <a:ext cx="1001394" cy="80391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9050" marR="134620" indent="-14604">
              <a:lnSpc>
                <a:spcPct val="127600"/>
              </a:lnSpc>
              <a:spcBef>
                <a:spcPts val="100"/>
              </a:spcBef>
            </a:pPr>
            <a:r>
              <a:rPr sz="2000" b="1" spc="-5" dirty="0">
                <a:latin typeface="Calibri"/>
                <a:cs typeface="Calibri"/>
              </a:rPr>
              <a:t>D1</a:t>
            </a:r>
            <a:r>
              <a:rPr sz="2000" b="1" spc="-90" dirty="0">
                <a:latin typeface="Calibri"/>
                <a:cs typeface="Calibri"/>
              </a:rPr>
              <a:t> </a:t>
            </a:r>
            <a:r>
              <a:rPr sz="2000" b="1" dirty="0">
                <a:latin typeface="Calibri"/>
                <a:cs typeface="Calibri"/>
              </a:rPr>
              <a:t>FWD </a:t>
            </a:r>
            <a:r>
              <a:rPr sz="2000" b="1" spc="-440" dirty="0">
                <a:latin typeface="Calibri"/>
                <a:cs typeface="Calibri"/>
              </a:rPr>
              <a:t> </a:t>
            </a:r>
            <a:r>
              <a:rPr sz="2000" b="1" spc="-5" dirty="0">
                <a:latin typeface="Calibri"/>
                <a:cs typeface="Calibri"/>
              </a:rPr>
              <a:t>D2</a:t>
            </a:r>
            <a:r>
              <a:rPr sz="2000" b="1" spc="-45" dirty="0">
                <a:latin typeface="Calibri"/>
                <a:cs typeface="Calibri"/>
              </a:rPr>
              <a:t> </a:t>
            </a:r>
            <a:r>
              <a:rPr sz="2000" b="1" spc="-5" dirty="0">
                <a:latin typeface="Calibri"/>
                <a:cs typeface="Calibri"/>
              </a:rPr>
              <a:t>REV</a:t>
            </a:r>
            <a:endParaRPr sz="2000">
              <a:latin typeface="Calibri"/>
              <a:cs typeface="Calibri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6761733" y="4008499"/>
            <a:ext cx="879475" cy="640715"/>
          </a:xfrm>
          <a:prstGeom prst="rect">
            <a:avLst/>
          </a:prstGeom>
        </p:spPr>
        <p:txBody>
          <a:bodyPr vert="horz" wrap="square" lIns="0" tIns="8255" rIns="0" bIns="0" rtlCol="0">
            <a:spAutoFit/>
          </a:bodyPr>
          <a:lstStyle/>
          <a:p>
            <a:pPr marL="28575" marR="5080" indent="-16510">
              <a:lnSpc>
                <a:spcPct val="101499"/>
              </a:lnSpc>
              <a:spcBef>
                <a:spcPts val="65"/>
              </a:spcBef>
            </a:pPr>
            <a:r>
              <a:rPr sz="2000" b="1" spc="-5" dirty="0">
                <a:latin typeface="Calibri"/>
                <a:cs typeface="Calibri"/>
              </a:rPr>
              <a:t>D2</a:t>
            </a:r>
            <a:r>
              <a:rPr sz="2000" b="1" spc="-90" dirty="0">
                <a:latin typeface="Calibri"/>
                <a:cs typeface="Calibri"/>
              </a:rPr>
              <a:t> </a:t>
            </a:r>
            <a:r>
              <a:rPr sz="2000" b="1" dirty="0">
                <a:latin typeface="Calibri"/>
                <a:cs typeface="Calibri"/>
              </a:rPr>
              <a:t>FWD </a:t>
            </a:r>
            <a:r>
              <a:rPr sz="2000" b="1" spc="-440" dirty="0">
                <a:latin typeface="Calibri"/>
                <a:cs typeface="Calibri"/>
              </a:rPr>
              <a:t> </a:t>
            </a:r>
            <a:r>
              <a:rPr sz="2000" b="1" spc="-5" dirty="0">
                <a:latin typeface="Calibri"/>
                <a:cs typeface="Calibri"/>
              </a:rPr>
              <a:t>D1</a:t>
            </a:r>
            <a:r>
              <a:rPr sz="2000" b="1" spc="-45" dirty="0">
                <a:latin typeface="Calibri"/>
                <a:cs typeface="Calibri"/>
              </a:rPr>
              <a:t> </a:t>
            </a:r>
            <a:r>
              <a:rPr sz="2000" b="1" spc="-5" dirty="0">
                <a:latin typeface="Calibri"/>
                <a:cs typeface="Calibri"/>
              </a:rPr>
              <a:t>REV</a:t>
            </a:r>
            <a:endParaRPr sz="2000">
              <a:latin typeface="Calibri"/>
              <a:cs typeface="Calibri"/>
            </a:endParaRPr>
          </a:p>
        </p:txBody>
      </p:sp>
      <p:sp>
        <p:nvSpPr>
          <p:cNvPr id="22" name="object 22"/>
          <p:cNvSpPr/>
          <p:nvPr/>
        </p:nvSpPr>
        <p:spPr>
          <a:xfrm>
            <a:off x="0" y="6528816"/>
            <a:ext cx="12192000" cy="329565"/>
          </a:xfrm>
          <a:custGeom>
            <a:avLst/>
            <a:gdLst/>
            <a:ahLst/>
            <a:cxnLst/>
            <a:rect l="l" t="t" r="r" b="b"/>
            <a:pathLst>
              <a:path w="12192000" h="329565">
                <a:moveTo>
                  <a:pt x="12192000" y="0"/>
                </a:moveTo>
                <a:lnTo>
                  <a:pt x="0" y="0"/>
                </a:lnTo>
                <a:lnTo>
                  <a:pt x="0" y="329182"/>
                </a:lnTo>
                <a:lnTo>
                  <a:pt x="12192000" y="329182"/>
                </a:lnTo>
                <a:lnTo>
                  <a:pt x="1219200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14293445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531976" y="885520"/>
            <a:ext cx="7597140" cy="5746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330" dirty="0"/>
              <a:t>OPERATION</a:t>
            </a:r>
            <a:r>
              <a:rPr b="0" spc="45" dirty="0">
                <a:latin typeface="Times New Roman"/>
                <a:cs typeface="Times New Roman"/>
              </a:rPr>
              <a:t> </a:t>
            </a:r>
            <a:r>
              <a:rPr spc="-265" dirty="0"/>
              <a:t>OF</a:t>
            </a:r>
            <a:r>
              <a:rPr b="0" spc="70" dirty="0">
                <a:latin typeface="Times New Roman"/>
                <a:cs typeface="Times New Roman"/>
              </a:rPr>
              <a:t> </a:t>
            </a:r>
            <a:r>
              <a:rPr spc="-525" dirty="0"/>
              <a:t>B</a:t>
            </a:r>
            <a:r>
              <a:rPr spc="-365" dirty="0"/>
              <a:t>I</a:t>
            </a:r>
            <a:r>
              <a:rPr spc="175" dirty="0"/>
              <a:t>-</a:t>
            </a:r>
            <a:r>
              <a:rPr spc="-140" dirty="0"/>
              <a:t>PHASE</a:t>
            </a:r>
            <a:r>
              <a:rPr b="0" spc="20" dirty="0">
                <a:latin typeface="Times New Roman"/>
                <a:cs typeface="Times New Roman"/>
              </a:rPr>
              <a:t> </a:t>
            </a:r>
            <a:r>
              <a:rPr spc="-320" dirty="0"/>
              <a:t>RECTIFIER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916939" y="1792600"/>
            <a:ext cx="10368915" cy="455295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41300" marR="17145" indent="-229235" algn="just">
              <a:lnSpc>
                <a:spcPct val="105000"/>
              </a:lnSpc>
              <a:spcBef>
                <a:spcPts val="100"/>
              </a:spcBef>
              <a:buFont typeface="Arial MT"/>
              <a:buChar char="•"/>
              <a:tabLst>
                <a:tab pos="241935" algn="l"/>
              </a:tabLst>
            </a:pPr>
            <a:r>
              <a:rPr sz="2400" spc="-5" dirty="0">
                <a:latin typeface="Times New Roman"/>
                <a:cs typeface="Times New Roman"/>
              </a:rPr>
              <a:t>As with the half-wave </a:t>
            </a:r>
            <a:r>
              <a:rPr sz="2400" spc="-15" dirty="0">
                <a:latin typeface="Times New Roman"/>
                <a:cs typeface="Times New Roman"/>
              </a:rPr>
              <a:t>rectifier, </a:t>
            </a:r>
            <a:r>
              <a:rPr sz="2400" dirty="0">
                <a:latin typeface="Times New Roman"/>
                <a:cs typeface="Times New Roman"/>
              </a:rPr>
              <a:t>the </a:t>
            </a:r>
            <a:r>
              <a:rPr sz="2400" spc="-5" dirty="0">
                <a:latin typeface="Times New Roman"/>
                <a:cs typeface="Times New Roman"/>
              </a:rPr>
              <a:t>switching action </a:t>
            </a:r>
            <a:r>
              <a:rPr sz="2400" dirty="0">
                <a:latin typeface="Times New Roman"/>
                <a:cs typeface="Times New Roman"/>
              </a:rPr>
              <a:t>of the </a:t>
            </a:r>
            <a:r>
              <a:rPr sz="2400" spc="-5" dirty="0">
                <a:latin typeface="Times New Roman"/>
                <a:cs typeface="Times New Roman"/>
              </a:rPr>
              <a:t>two </a:t>
            </a:r>
            <a:r>
              <a:rPr sz="2400" dirty="0">
                <a:latin typeface="Times New Roman"/>
                <a:cs typeface="Times New Roman"/>
              </a:rPr>
              <a:t>diodes </a:t>
            </a:r>
            <a:r>
              <a:rPr sz="2400" spc="-5" dirty="0">
                <a:latin typeface="Times New Roman"/>
                <a:cs typeface="Times New Roman"/>
              </a:rPr>
              <a:t>results </a:t>
            </a:r>
            <a:r>
              <a:rPr sz="2400" dirty="0">
                <a:latin typeface="Times New Roman"/>
                <a:cs typeface="Times New Roman"/>
              </a:rPr>
              <a:t>in a </a:t>
            </a:r>
            <a:r>
              <a:rPr sz="2400" spc="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pulsating</a:t>
            </a:r>
            <a:r>
              <a:rPr sz="2400" spc="-4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output</a:t>
            </a:r>
            <a:r>
              <a:rPr sz="2400" spc="-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voltage</a:t>
            </a:r>
            <a:r>
              <a:rPr sz="2400" spc="-3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being</a:t>
            </a:r>
            <a:r>
              <a:rPr sz="2400" spc="-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developed</a:t>
            </a:r>
            <a:r>
              <a:rPr sz="2400" spc="-2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across</a:t>
            </a:r>
            <a:r>
              <a:rPr sz="2400" spc="-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the</a:t>
            </a:r>
            <a:r>
              <a:rPr sz="2400" spc="-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load</a:t>
            </a:r>
            <a:r>
              <a:rPr sz="2400" spc="-2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resistor</a:t>
            </a:r>
            <a:r>
              <a:rPr sz="2400" spc="-1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(RL).</a:t>
            </a:r>
            <a:endParaRPr sz="2400">
              <a:latin typeface="Times New Roman"/>
              <a:cs typeface="Times New Roman"/>
            </a:endParaRPr>
          </a:p>
          <a:p>
            <a:pPr marL="241300" marR="5080" indent="-229235" algn="just">
              <a:lnSpc>
                <a:spcPct val="105000"/>
              </a:lnSpc>
              <a:spcBef>
                <a:spcPts val="1800"/>
              </a:spcBef>
              <a:buFont typeface="Arial MT"/>
              <a:buChar char="•"/>
              <a:tabLst>
                <a:tab pos="241935" algn="l"/>
              </a:tabLst>
            </a:pPr>
            <a:r>
              <a:rPr sz="2400" spc="-15" dirty="0">
                <a:latin typeface="Times New Roman"/>
                <a:cs typeface="Times New Roman"/>
              </a:rPr>
              <a:t>However, </a:t>
            </a:r>
            <a:r>
              <a:rPr sz="2400" spc="-5" dirty="0">
                <a:latin typeface="Times New Roman"/>
                <a:cs typeface="Times New Roman"/>
              </a:rPr>
              <a:t>unlike </a:t>
            </a:r>
            <a:r>
              <a:rPr sz="2400" dirty="0">
                <a:latin typeface="Times New Roman"/>
                <a:cs typeface="Times New Roman"/>
              </a:rPr>
              <a:t>the </a:t>
            </a:r>
            <a:r>
              <a:rPr sz="2400" spc="-10" dirty="0">
                <a:latin typeface="Times New Roman"/>
                <a:cs typeface="Times New Roman"/>
              </a:rPr>
              <a:t>half-wave </a:t>
            </a:r>
            <a:r>
              <a:rPr sz="2400" spc="-5" dirty="0">
                <a:latin typeface="Times New Roman"/>
                <a:cs typeface="Times New Roman"/>
              </a:rPr>
              <a:t>circuit the pulses </a:t>
            </a:r>
            <a:r>
              <a:rPr sz="2400" dirty="0">
                <a:latin typeface="Times New Roman"/>
                <a:cs typeface="Times New Roman"/>
              </a:rPr>
              <a:t>of voltage </a:t>
            </a:r>
            <a:r>
              <a:rPr sz="2400" spc="-5" dirty="0">
                <a:latin typeface="Times New Roman"/>
                <a:cs typeface="Times New Roman"/>
              </a:rPr>
              <a:t>developed across RL </a:t>
            </a:r>
            <a:r>
              <a:rPr sz="240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will</a:t>
            </a:r>
            <a:r>
              <a:rPr sz="2400" spc="-2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occur at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a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frequency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of </a:t>
            </a:r>
            <a:r>
              <a:rPr sz="2400" spc="-5" dirty="0">
                <a:latin typeface="Times New Roman"/>
                <a:cs typeface="Times New Roman"/>
              </a:rPr>
              <a:t>100Hz</a:t>
            </a:r>
            <a:r>
              <a:rPr sz="2400" dirty="0">
                <a:latin typeface="Times New Roman"/>
                <a:cs typeface="Times New Roman"/>
              </a:rPr>
              <a:t> (not</a:t>
            </a:r>
            <a:r>
              <a:rPr sz="2400" spc="-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50Hz).</a:t>
            </a:r>
            <a:endParaRPr sz="2400">
              <a:latin typeface="Times New Roman"/>
              <a:cs typeface="Times New Roman"/>
            </a:endParaRPr>
          </a:p>
          <a:p>
            <a:pPr marL="241300" marR="13335" indent="-229235" algn="just">
              <a:lnSpc>
                <a:spcPct val="105000"/>
              </a:lnSpc>
              <a:spcBef>
                <a:spcPts val="1800"/>
              </a:spcBef>
              <a:buFont typeface="Arial MT"/>
              <a:buChar char="•"/>
              <a:tabLst>
                <a:tab pos="241935" algn="l"/>
              </a:tabLst>
            </a:pPr>
            <a:r>
              <a:rPr sz="2400" dirty="0">
                <a:latin typeface="Times New Roman"/>
                <a:cs typeface="Times New Roman"/>
              </a:rPr>
              <a:t>This </a:t>
            </a:r>
            <a:r>
              <a:rPr sz="2400" spc="-5" dirty="0">
                <a:latin typeface="Times New Roman"/>
                <a:cs typeface="Times New Roman"/>
              </a:rPr>
              <a:t>doubling </a:t>
            </a:r>
            <a:r>
              <a:rPr sz="2400" dirty="0">
                <a:latin typeface="Times New Roman"/>
                <a:cs typeface="Times New Roman"/>
              </a:rPr>
              <a:t>of </a:t>
            </a:r>
            <a:r>
              <a:rPr sz="2400" spc="-5" dirty="0">
                <a:latin typeface="Times New Roman"/>
                <a:cs typeface="Times New Roman"/>
              </a:rPr>
              <a:t>ripple frequency allows </a:t>
            </a:r>
            <a:r>
              <a:rPr sz="2400" dirty="0">
                <a:latin typeface="Times New Roman"/>
                <a:cs typeface="Times New Roman"/>
              </a:rPr>
              <a:t>us to use </a:t>
            </a:r>
            <a:r>
              <a:rPr sz="2400" spc="-5" dirty="0">
                <a:latin typeface="Times New Roman"/>
                <a:cs typeface="Times New Roman"/>
              </a:rPr>
              <a:t>smaller values </a:t>
            </a:r>
            <a:r>
              <a:rPr sz="2400" dirty="0">
                <a:latin typeface="Times New Roman"/>
                <a:cs typeface="Times New Roman"/>
              </a:rPr>
              <a:t>of reservoir and </a:t>
            </a:r>
            <a:r>
              <a:rPr sz="2400" spc="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smoothing capacitor </a:t>
            </a:r>
            <a:r>
              <a:rPr sz="2400" dirty="0">
                <a:latin typeface="Times New Roman"/>
                <a:cs typeface="Times New Roman"/>
              </a:rPr>
              <a:t>to </a:t>
            </a:r>
            <a:r>
              <a:rPr sz="2400" spc="-5" dirty="0">
                <a:latin typeface="Times New Roman"/>
                <a:cs typeface="Times New Roman"/>
              </a:rPr>
              <a:t>obtain the </a:t>
            </a:r>
            <a:r>
              <a:rPr sz="2400" spc="-10" dirty="0">
                <a:latin typeface="Times New Roman"/>
                <a:cs typeface="Times New Roman"/>
              </a:rPr>
              <a:t>same </a:t>
            </a:r>
            <a:r>
              <a:rPr sz="2400" dirty="0">
                <a:latin typeface="Times New Roman"/>
                <a:cs typeface="Times New Roman"/>
              </a:rPr>
              <a:t>degree </a:t>
            </a:r>
            <a:r>
              <a:rPr sz="2400" spc="-10" dirty="0">
                <a:latin typeface="Times New Roman"/>
                <a:cs typeface="Times New Roman"/>
              </a:rPr>
              <a:t>of </a:t>
            </a:r>
            <a:r>
              <a:rPr sz="2400" spc="-5" dirty="0">
                <a:latin typeface="Times New Roman"/>
                <a:cs typeface="Times New Roman"/>
              </a:rPr>
              <a:t>ripple reduction (reactance of </a:t>
            </a:r>
            <a:r>
              <a:rPr sz="2400" dirty="0">
                <a:latin typeface="Times New Roman"/>
                <a:cs typeface="Times New Roman"/>
              </a:rPr>
              <a:t>a </a:t>
            </a:r>
            <a:r>
              <a:rPr sz="2400" spc="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capacitor</a:t>
            </a:r>
            <a:r>
              <a:rPr sz="2400" spc="-4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is reduced</a:t>
            </a:r>
            <a:r>
              <a:rPr sz="2400" spc="-1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as frequency</a:t>
            </a:r>
            <a:r>
              <a:rPr sz="2400" spc="-1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increases).</a:t>
            </a:r>
            <a:endParaRPr sz="2400">
              <a:latin typeface="Times New Roman"/>
              <a:cs typeface="Times New Roman"/>
            </a:endParaRPr>
          </a:p>
          <a:p>
            <a:pPr marL="241300" marR="9525" indent="-229235" algn="just">
              <a:lnSpc>
                <a:spcPct val="105000"/>
              </a:lnSpc>
              <a:spcBef>
                <a:spcPts val="1800"/>
              </a:spcBef>
              <a:buFont typeface="Arial MT"/>
              <a:buChar char="•"/>
              <a:tabLst>
                <a:tab pos="241935" algn="l"/>
              </a:tabLst>
            </a:pPr>
            <a:r>
              <a:rPr sz="2400" spc="-5" dirty="0">
                <a:latin typeface="Times New Roman"/>
                <a:cs typeface="Times New Roman"/>
              </a:rPr>
              <a:t>As </a:t>
            </a:r>
            <a:r>
              <a:rPr sz="2400" dirty="0">
                <a:latin typeface="Times New Roman"/>
                <a:cs typeface="Times New Roman"/>
              </a:rPr>
              <a:t>before, the peak </a:t>
            </a:r>
            <a:r>
              <a:rPr sz="2400" spc="-5" dirty="0">
                <a:latin typeface="Times New Roman"/>
                <a:cs typeface="Times New Roman"/>
              </a:rPr>
              <a:t>voltage produced </a:t>
            </a:r>
            <a:r>
              <a:rPr sz="2400" dirty="0">
                <a:latin typeface="Times New Roman"/>
                <a:cs typeface="Times New Roman"/>
              </a:rPr>
              <a:t>by each </a:t>
            </a:r>
            <a:r>
              <a:rPr sz="2400" spc="-10" dirty="0">
                <a:latin typeface="Times New Roman"/>
                <a:cs typeface="Times New Roman"/>
              </a:rPr>
              <a:t>of </a:t>
            </a:r>
            <a:r>
              <a:rPr sz="2400" dirty="0">
                <a:latin typeface="Times New Roman"/>
                <a:cs typeface="Times New Roman"/>
              </a:rPr>
              <a:t>the </a:t>
            </a:r>
            <a:r>
              <a:rPr sz="2400" spc="-5" dirty="0">
                <a:latin typeface="Times New Roman"/>
                <a:cs typeface="Times New Roman"/>
              </a:rPr>
              <a:t>secondary windings will </a:t>
            </a:r>
            <a:r>
              <a:rPr sz="2400" dirty="0">
                <a:latin typeface="Times New Roman"/>
                <a:cs typeface="Times New Roman"/>
              </a:rPr>
              <a:t>be </a:t>
            </a:r>
            <a:r>
              <a:rPr sz="2400" spc="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approximately 17V </a:t>
            </a:r>
            <a:r>
              <a:rPr sz="2400" dirty="0">
                <a:latin typeface="Times New Roman"/>
                <a:cs typeface="Times New Roman"/>
              </a:rPr>
              <a:t>and the </a:t>
            </a:r>
            <a:r>
              <a:rPr sz="2400" spc="-5" dirty="0">
                <a:latin typeface="Times New Roman"/>
                <a:cs typeface="Times New Roman"/>
              </a:rPr>
              <a:t>peak voltage across RL will </a:t>
            </a:r>
            <a:r>
              <a:rPr sz="2400" dirty="0">
                <a:latin typeface="Times New Roman"/>
                <a:cs typeface="Times New Roman"/>
              </a:rPr>
              <a:t>be </a:t>
            </a:r>
            <a:r>
              <a:rPr sz="2400" spc="-5" dirty="0">
                <a:latin typeface="Times New Roman"/>
                <a:cs typeface="Times New Roman"/>
              </a:rPr>
              <a:t>16.3V (i.e., </a:t>
            </a:r>
            <a:r>
              <a:rPr sz="2400" spc="-30" dirty="0">
                <a:latin typeface="Times New Roman"/>
                <a:cs typeface="Times New Roman"/>
              </a:rPr>
              <a:t>17V-0.7V </a:t>
            </a:r>
            <a:r>
              <a:rPr sz="2400" spc="-2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forward</a:t>
            </a:r>
            <a:r>
              <a:rPr sz="2400" dirty="0">
                <a:latin typeface="Times New Roman"/>
                <a:cs typeface="Times New Roman"/>
              </a:rPr>
              <a:t> threshold</a:t>
            </a:r>
            <a:r>
              <a:rPr sz="2400" spc="-2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voltage</a:t>
            </a:r>
            <a:r>
              <a:rPr sz="2400" spc="-2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dropped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by the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diodes)</a:t>
            </a:r>
            <a:endParaRPr sz="24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0" y="6528816"/>
            <a:ext cx="12192000" cy="329565"/>
          </a:xfrm>
          <a:custGeom>
            <a:avLst/>
            <a:gdLst/>
            <a:ahLst/>
            <a:cxnLst/>
            <a:rect l="l" t="t" r="r" b="b"/>
            <a:pathLst>
              <a:path w="12192000" h="329565">
                <a:moveTo>
                  <a:pt x="12192000" y="0"/>
                </a:moveTo>
                <a:lnTo>
                  <a:pt x="0" y="0"/>
                </a:lnTo>
                <a:lnTo>
                  <a:pt x="0" y="329182"/>
                </a:lnTo>
                <a:lnTo>
                  <a:pt x="12192000" y="329182"/>
                </a:lnTo>
                <a:lnTo>
                  <a:pt x="1219200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403673577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644450" y="932179"/>
            <a:ext cx="863409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450" dirty="0"/>
              <a:t>BI</a:t>
            </a:r>
            <a:r>
              <a:rPr spc="170" dirty="0"/>
              <a:t>-</a:t>
            </a:r>
            <a:r>
              <a:rPr spc="-140" dirty="0"/>
              <a:t>PHASE</a:t>
            </a:r>
            <a:r>
              <a:rPr b="0" spc="25" dirty="0">
                <a:latin typeface="Times New Roman"/>
                <a:cs typeface="Times New Roman"/>
              </a:rPr>
              <a:t> </a:t>
            </a:r>
            <a:r>
              <a:rPr spc="-350" dirty="0"/>
              <a:t>FW</a:t>
            </a:r>
            <a:r>
              <a:rPr spc="-315" dirty="0"/>
              <a:t>R</a:t>
            </a:r>
            <a:r>
              <a:rPr b="0" spc="65" dirty="0">
                <a:latin typeface="Times New Roman"/>
                <a:cs typeface="Times New Roman"/>
              </a:rPr>
              <a:t> </a:t>
            </a:r>
            <a:r>
              <a:rPr spc="-545" dirty="0"/>
              <a:t>WITH</a:t>
            </a:r>
            <a:r>
              <a:rPr b="0" spc="50" dirty="0">
                <a:latin typeface="Times New Roman"/>
                <a:cs typeface="Times New Roman"/>
              </a:rPr>
              <a:t> </a:t>
            </a:r>
            <a:r>
              <a:rPr spc="-280" dirty="0"/>
              <a:t>RESERVOIR</a:t>
            </a:r>
            <a:r>
              <a:rPr b="0" spc="55" dirty="0">
                <a:latin typeface="Times New Roman"/>
                <a:cs typeface="Times New Roman"/>
              </a:rPr>
              <a:t> </a:t>
            </a:r>
            <a:r>
              <a:rPr spc="-370" dirty="0"/>
              <a:t>CI</a:t>
            </a:r>
            <a:r>
              <a:rPr spc="-455" dirty="0"/>
              <a:t>R</a:t>
            </a:r>
            <a:r>
              <a:rPr spc="-459" dirty="0"/>
              <a:t>CU</a:t>
            </a:r>
            <a:r>
              <a:rPr spc="-305" dirty="0"/>
              <a:t>I</a:t>
            </a:r>
            <a:r>
              <a:rPr spc="-475" dirty="0"/>
              <a:t>T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4937249" y="1361316"/>
            <a:ext cx="6614159" cy="30968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4965" marR="6350" indent="-342900" algn="just">
              <a:lnSpc>
                <a:spcPct val="114999"/>
              </a:lnSpc>
              <a:spcBef>
                <a:spcPts val="100"/>
              </a:spcBef>
              <a:buFont typeface="Symbol"/>
              <a:buChar char=""/>
              <a:tabLst>
                <a:tab pos="355600" algn="l"/>
              </a:tabLst>
            </a:pPr>
            <a:r>
              <a:rPr sz="2400" spc="-5" dirty="0">
                <a:latin typeface="Times New Roman"/>
                <a:cs typeface="Times New Roman"/>
              </a:rPr>
              <a:t>The</a:t>
            </a:r>
            <a:r>
              <a:rPr sz="240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reservoir</a:t>
            </a:r>
            <a:r>
              <a:rPr sz="240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capacitor</a:t>
            </a:r>
            <a:r>
              <a:rPr sz="240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C1</a:t>
            </a:r>
            <a:r>
              <a:rPr sz="2400" dirty="0">
                <a:latin typeface="Times New Roman"/>
                <a:cs typeface="Times New Roman"/>
              </a:rPr>
              <a:t> can be connected </a:t>
            </a:r>
            <a:r>
              <a:rPr sz="2400" spc="5" dirty="0">
                <a:latin typeface="Times New Roman"/>
                <a:cs typeface="Times New Roman"/>
              </a:rPr>
              <a:t>to </a:t>
            </a:r>
            <a:r>
              <a:rPr sz="2400" spc="1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ensure</a:t>
            </a:r>
            <a:r>
              <a:rPr sz="2400" spc="35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that</a:t>
            </a:r>
            <a:r>
              <a:rPr sz="2400" spc="35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the</a:t>
            </a:r>
            <a:r>
              <a:rPr sz="2400" spc="37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output</a:t>
            </a:r>
            <a:r>
              <a:rPr sz="2400" spc="37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voltage</a:t>
            </a:r>
            <a:r>
              <a:rPr sz="2400" spc="36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remains</a:t>
            </a:r>
            <a:r>
              <a:rPr sz="2400" spc="36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at</a:t>
            </a:r>
            <a:r>
              <a:rPr sz="2400" spc="370" dirty="0">
                <a:latin typeface="Times New Roman"/>
                <a:cs typeface="Times New Roman"/>
              </a:rPr>
              <a:t> </a:t>
            </a:r>
            <a:r>
              <a:rPr sz="2400" spc="-10" dirty="0">
                <a:latin typeface="Times New Roman"/>
                <a:cs typeface="Times New Roman"/>
              </a:rPr>
              <a:t>or</a:t>
            </a:r>
            <a:r>
              <a:rPr sz="2400" spc="37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near </a:t>
            </a:r>
            <a:r>
              <a:rPr sz="2400" spc="-59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the</a:t>
            </a:r>
            <a:r>
              <a:rPr sz="2400" spc="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peak</a:t>
            </a:r>
            <a:r>
              <a:rPr sz="240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voltage</a:t>
            </a:r>
            <a:r>
              <a:rPr sz="240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even</a:t>
            </a:r>
            <a:r>
              <a:rPr sz="240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when</a:t>
            </a:r>
            <a:r>
              <a:rPr sz="240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the</a:t>
            </a:r>
            <a:r>
              <a:rPr sz="2400" dirty="0">
                <a:latin typeface="Times New Roman"/>
                <a:cs typeface="Times New Roman"/>
              </a:rPr>
              <a:t> diodes</a:t>
            </a:r>
            <a:r>
              <a:rPr sz="2400" spc="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are</a:t>
            </a:r>
            <a:r>
              <a:rPr sz="2400" spc="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not </a:t>
            </a:r>
            <a:r>
              <a:rPr sz="2400" spc="-58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conducting.</a:t>
            </a:r>
            <a:endParaRPr sz="2400">
              <a:latin typeface="Times New Roman"/>
              <a:cs typeface="Times New Roman"/>
            </a:endParaRPr>
          </a:p>
          <a:p>
            <a:pPr marL="354965" marR="5080" indent="-342900" algn="just">
              <a:lnSpc>
                <a:spcPct val="114999"/>
              </a:lnSpc>
              <a:spcBef>
                <a:spcPts val="994"/>
              </a:spcBef>
              <a:buFont typeface="Symbol"/>
              <a:buChar char=""/>
              <a:tabLst>
                <a:tab pos="355600" algn="l"/>
              </a:tabLst>
            </a:pPr>
            <a:r>
              <a:rPr sz="2400" dirty="0">
                <a:latin typeface="Times New Roman"/>
                <a:cs typeface="Times New Roman"/>
              </a:rPr>
              <a:t>The</a:t>
            </a:r>
            <a:r>
              <a:rPr sz="2400" spc="40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capacitor</a:t>
            </a:r>
            <a:r>
              <a:rPr sz="2400" spc="400" dirty="0">
                <a:latin typeface="Times New Roman"/>
                <a:cs typeface="Times New Roman"/>
              </a:rPr>
              <a:t> </a:t>
            </a:r>
            <a:r>
              <a:rPr sz="2400" spc="-10" dirty="0">
                <a:latin typeface="Times New Roman"/>
                <a:cs typeface="Times New Roman"/>
              </a:rPr>
              <a:t>charges</a:t>
            </a:r>
            <a:r>
              <a:rPr sz="2400" spc="39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to</a:t>
            </a:r>
            <a:r>
              <a:rPr sz="2400" spc="39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peak</a:t>
            </a:r>
            <a:r>
              <a:rPr sz="2400" spc="39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value</a:t>
            </a:r>
            <a:r>
              <a:rPr sz="2400" spc="40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of</a:t>
            </a:r>
            <a:r>
              <a:rPr sz="2400" spc="39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16.3V</a:t>
            </a:r>
            <a:r>
              <a:rPr sz="2400" spc="360" dirty="0">
                <a:latin typeface="Times New Roman"/>
                <a:cs typeface="Times New Roman"/>
              </a:rPr>
              <a:t> </a:t>
            </a:r>
            <a:r>
              <a:rPr sz="2400" spc="5" dirty="0">
                <a:latin typeface="Times New Roman"/>
                <a:cs typeface="Times New Roman"/>
              </a:rPr>
              <a:t>in </a:t>
            </a:r>
            <a:r>
              <a:rPr sz="2400" spc="-59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the</a:t>
            </a:r>
            <a:r>
              <a:rPr sz="2400" spc="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positive</a:t>
            </a:r>
            <a:r>
              <a:rPr sz="240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cycle</a:t>
            </a:r>
            <a:r>
              <a:rPr sz="2400" dirty="0">
                <a:latin typeface="Times New Roman"/>
                <a:cs typeface="Times New Roman"/>
              </a:rPr>
              <a:t> and</a:t>
            </a:r>
            <a:r>
              <a:rPr sz="2400" spc="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holds</a:t>
            </a:r>
            <a:r>
              <a:rPr sz="2400" spc="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the</a:t>
            </a:r>
            <a:r>
              <a:rPr sz="2400" spc="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voltage</a:t>
            </a:r>
            <a:r>
              <a:rPr sz="240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at</a:t>
            </a:r>
            <a:r>
              <a:rPr sz="2400" spc="59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this </a:t>
            </a:r>
            <a:r>
              <a:rPr sz="2400" spc="-58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level</a:t>
            </a:r>
            <a:r>
              <a:rPr sz="2400" spc="-3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when</a:t>
            </a:r>
            <a:r>
              <a:rPr sz="2400" spc="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the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diodes</a:t>
            </a:r>
            <a:r>
              <a:rPr sz="2400" spc="-2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are</a:t>
            </a:r>
            <a:r>
              <a:rPr sz="2400" spc="-1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non-conducting.</a:t>
            </a:r>
            <a:endParaRPr sz="24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4937244" y="4615685"/>
            <a:ext cx="552894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100"/>
              </a:spcBef>
              <a:buFont typeface="Symbol"/>
              <a:buChar char=""/>
              <a:tabLst>
                <a:tab pos="354965" algn="l"/>
                <a:tab pos="355600" algn="l"/>
                <a:tab pos="1067435" algn="l"/>
                <a:tab pos="1844675" algn="l"/>
                <a:tab pos="3099435" algn="l"/>
                <a:tab pos="3640454" algn="l"/>
                <a:tab pos="4232910" algn="l"/>
                <a:tab pos="4708525" algn="l"/>
              </a:tabLst>
            </a:pPr>
            <a:r>
              <a:rPr sz="2400" dirty="0">
                <a:latin typeface="Times New Roman"/>
                <a:cs typeface="Times New Roman"/>
              </a:rPr>
              <a:t>The	ti</a:t>
            </a:r>
            <a:r>
              <a:rPr sz="2400" spc="-25" dirty="0">
                <a:latin typeface="Times New Roman"/>
                <a:cs typeface="Times New Roman"/>
              </a:rPr>
              <a:t>m</a:t>
            </a:r>
            <a:r>
              <a:rPr sz="2400" dirty="0">
                <a:latin typeface="Times New Roman"/>
                <a:cs typeface="Times New Roman"/>
              </a:rPr>
              <a:t>e	req</a:t>
            </a:r>
            <a:r>
              <a:rPr sz="2400" spc="-15" dirty="0">
                <a:latin typeface="Times New Roman"/>
                <a:cs typeface="Times New Roman"/>
              </a:rPr>
              <a:t>u</a:t>
            </a:r>
            <a:r>
              <a:rPr sz="2400" dirty="0">
                <a:latin typeface="Times New Roman"/>
                <a:cs typeface="Times New Roman"/>
              </a:rPr>
              <a:t>i</a:t>
            </a:r>
            <a:r>
              <a:rPr sz="2400" spc="5" dirty="0">
                <a:latin typeface="Times New Roman"/>
                <a:cs typeface="Times New Roman"/>
              </a:rPr>
              <a:t>r</a:t>
            </a:r>
            <a:r>
              <a:rPr sz="2400" dirty="0">
                <a:latin typeface="Times New Roman"/>
                <a:cs typeface="Times New Roman"/>
              </a:rPr>
              <a:t>ed	by	</a:t>
            </a:r>
            <a:r>
              <a:rPr sz="2400" spc="-5" dirty="0">
                <a:latin typeface="Times New Roman"/>
                <a:cs typeface="Times New Roman"/>
              </a:rPr>
              <a:t>C</a:t>
            </a:r>
            <a:r>
              <a:rPr sz="2400" dirty="0">
                <a:latin typeface="Times New Roman"/>
                <a:cs typeface="Times New Roman"/>
              </a:rPr>
              <a:t>1	</a:t>
            </a:r>
            <a:r>
              <a:rPr sz="2400" spc="5" dirty="0">
                <a:latin typeface="Times New Roman"/>
                <a:cs typeface="Times New Roman"/>
              </a:rPr>
              <a:t>t</a:t>
            </a:r>
            <a:r>
              <a:rPr sz="2400" dirty="0">
                <a:latin typeface="Times New Roman"/>
                <a:cs typeface="Times New Roman"/>
              </a:rPr>
              <a:t>o	cha</a:t>
            </a:r>
            <a:r>
              <a:rPr sz="2400" spc="-40" dirty="0">
                <a:latin typeface="Times New Roman"/>
                <a:cs typeface="Times New Roman"/>
              </a:rPr>
              <a:t>r</a:t>
            </a:r>
            <a:r>
              <a:rPr sz="2400" dirty="0">
                <a:latin typeface="Times New Roman"/>
                <a:cs typeface="Times New Roman"/>
              </a:rPr>
              <a:t>ge</a:t>
            </a:r>
            <a:endParaRPr sz="2400">
              <a:latin typeface="Times New Roman"/>
              <a:cs typeface="Times New Roman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5280143" y="4560817"/>
            <a:ext cx="6269990" cy="8667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5396865">
              <a:lnSpc>
                <a:spcPct val="114999"/>
              </a:lnSpc>
              <a:spcBef>
                <a:spcPts val="100"/>
              </a:spcBef>
              <a:tabLst>
                <a:tab pos="1478915" algn="l"/>
                <a:tab pos="2489200" algn="l"/>
                <a:tab pos="3312160" algn="l"/>
                <a:tab pos="3748404" algn="l"/>
                <a:tab pos="5347335" algn="l"/>
                <a:tab pos="5883910" algn="l"/>
              </a:tabLst>
            </a:pPr>
            <a:r>
              <a:rPr sz="2400" spc="5" dirty="0">
                <a:latin typeface="Times New Roman"/>
                <a:cs typeface="Times New Roman"/>
              </a:rPr>
              <a:t>t</a:t>
            </a:r>
            <a:r>
              <a:rPr sz="2400" dirty="0">
                <a:latin typeface="Times New Roman"/>
                <a:cs typeface="Times New Roman"/>
              </a:rPr>
              <a:t>o	</a:t>
            </a:r>
            <a:r>
              <a:rPr sz="2400" spc="-59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t</a:t>
            </a:r>
            <a:r>
              <a:rPr sz="2400" spc="-10" dirty="0">
                <a:latin typeface="Times New Roman"/>
                <a:cs typeface="Times New Roman"/>
              </a:rPr>
              <a:t>h</a:t>
            </a:r>
            <a:r>
              <a:rPr sz="2400" dirty="0">
                <a:latin typeface="Times New Roman"/>
                <a:cs typeface="Times New Roman"/>
              </a:rPr>
              <a:t>e  </a:t>
            </a:r>
            <a:r>
              <a:rPr sz="2400" spc="-20" dirty="0">
                <a:latin typeface="Times New Roman"/>
                <a:cs typeface="Times New Roman"/>
              </a:rPr>
              <a:t>m</a:t>
            </a:r>
            <a:r>
              <a:rPr sz="2400" dirty="0">
                <a:latin typeface="Times New Roman"/>
                <a:cs typeface="Times New Roman"/>
              </a:rPr>
              <a:t>ax</a:t>
            </a:r>
            <a:r>
              <a:rPr sz="2400" spc="5" dirty="0">
                <a:latin typeface="Times New Roman"/>
                <a:cs typeface="Times New Roman"/>
              </a:rPr>
              <a:t>i</a:t>
            </a:r>
            <a:r>
              <a:rPr sz="2400" spc="-20" dirty="0">
                <a:latin typeface="Times New Roman"/>
                <a:cs typeface="Times New Roman"/>
              </a:rPr>
              <a:t>m</a:t>
            </a:r>
            <a:r>
              <a:rPr sz="2400" spc="10" dirty="0">
                <a:latin typeface="Times New Roman"/>
                <a:cs typeface="Times New Roman"/>
              </a:rPr>
              <a:t>u</a:t>
            </a:r>
            <a:r>
              <a:rPr sz="2400" dirty="0">
                <a:latin typeface="Times New Roman"/>
                <a:cs typeface="Times New Roman"/>
              </a:rPr>
              <a:t>m	(pea</a:t>
            </a:r>
            <a:r>
              <a:rPr sz="2400" spc="-10" dirty="0">
                <a:latin typeface="Times New Roman"/>
                <a:cs typeface="Times New Roman"/>
              </a:rPr>
              <a:t>k</a:t>
            </a:r>
            <a:r>
              <a:rPr sz="2400" dirty="0">
                <a:latin typeface="Times New Roman"/>
                <a:cs typeface="Times New Roman"/>
              </a:rPr>
              <a:t>)	lev</a:t>
            </a:r>
            <a:r>
              <a:rPr sz="2400" spc="-15" dirty="0">
                <a:latin typeface="Times New Roman"/>
                <a:cs typeface="Times New Roman"/>
              </a:rPr>
              <a:t>e</a:t>
            </a:r>
            <a:r>
              <a:rPr sz="2400" dirty="0">
                <a:latin typeface="Times New Roman"/>
                <a:cs typeface="Times New Roman"/>
              </a:rPr>
              <a:t>l	</a:t>
            </a:r>
            <a:r>
              <a:rPr sz="2400" spc="5" dirty="0">
                <a:latin typeface="Times New Roman"/>
                <a:cs typeface="Times New Roman"/>
              </a:rPr>
              <a:t>i</a:t>
            </a:r>
            <a:r>
              <a:rPr sz="2400" dirty="0">
                <a:latin typeface="Times New Roman"/>
                <a:cs typeface="Times New Roman"/>
              </a:rPr>
              <a:t>s	d</a:t>
            </a:r>
            <a:r>
              <a:rPr sz="2400" spc="-10" dirty="0">
                <a:latin typeface="Times New Roman"/>
                <a:cs typeface="Times New Roman"/>
              </a:rPr>
              <a:t>e</a:t>
            </a:r>
            <a:r>
              <a:rPr sz="2400" dirty="0">
                <a:latin typeface="Times New Roman"/>
                <a:cs typeface="Times New Roman"/>
              </a:rPr>
              <a:t>te</a:t>
            </a:r>
            <a:r>
              <a:rPr sz="2400" spc="-15" dirty="0">
                <a:latin typeface="Times New Roman"/>
                <a:cs typeface="Times New Roman"/>
              </a:rPr>
              <a:t>r</a:t>
            </a:r>
            <a:r>
              <a:rPr sz="2400" spc="-20" dirty="0">
                <a:latin typeface="Times New Roman"/>
                <a:cs typeface="Times New Roman"/>
              </a:rPr>
              <a:t>m</a:t>
            </a:r>
            <a:r>
              <a:rPr sz="2400" dirty="0">
                <a:latin typeface="Times New Roman"/>
                <a:cs typeface="Times New Roman"/>
              </a:rPr>
              <a:t>ined	by	the</a:t>
            </a:r>
            <a:endParaRPr sz="24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5280141" y="5401472"/>
            <a:ext cx="6271260" cy="868044"/>
          </a:xfrm>
          <a:prstGeom prst="rect">
            <a:avLst/>
          </a:prstGeom>
        </p:spPr>
        <p:txBody>
          <a:bodyPr vert="horz" wrap="square" lIns="0" tIns="679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35"/>
              </a:spcBef>
            </a:pPr>
            <a:r>
              <a:rPr sz="2400" spc="-10" dirty="0">
                <a:latin typeface="Times New Roman"/>
                <a:cs typeface="Times New Roman"/>
              </a:rPr>
              <a:t>charging</a:t>
            </a:r>
            <a:r>
              <a:rPr sz="2400" spc="4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circuit</a:t>
            </a:r>
            <a:r>
              <a:rPr sz="2400" spc="35" dirty="0">
                <a:latin typeface="Times New Roman"/>
                <a:cs typeface="Times New Roman"/>
              </a:rPr>
              <a:t> </a:t>
            </a:r>
            <a:r>
              <a:rPr sz="2400" spc="-10" dirty="0">
                <a:latin typeface="Times New Roman"/>
                <a:cs typeface="Times New Roman"/>
              </a:rPr>
              <a:t>time</a:t>
            </a:r>
            <a:r>
              <a:rPr sz="2400" spc="4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constant</a:t>
            </a:r>
            <a:r>
              <a:rPr sz="2400" spc="5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(the</a:t>
            </a:r>
            <a:r>
              <a:rPr sz="2400" spc="4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series</a:t>
            </a:r>
            <a:r>
              <a:rPr sz="2400" spc="4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resistance</a:t>
            </a:r>
            <a:endParaRPr sz="24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434"/>
              </a:spcBef>
            </a:pPr>
            <a:r>
              <a:rPr sz="2400" spc="-5" dirty="0">
                <a:latin typeface="Times New Roman"/>
                <a:cs typeface="Times New Roman"/>
              </a:rPr>
              <a:t>multiplied</a:t>
            </a:r>
            <a:r>
              <a:rPr sz="2400" spc="-3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by </a:t>
            </a:r>
            <a:r>
              <a:rPr sz="2400" spc="-5" dirty="0">
                <a:latin typeface="Times New Roman"/>
                <a:cs typeface="Times New Roman"/>
              </a:rPr>
              <a:t>capacitance</a:t>
            </a:r>
            <a:r>
              <a:rPr sz="2400" spc="-3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value).</a:t>
            </a:r>
            <a:endParaRPr sz="2400">
              <a:latin typeface="Times New Roman"/>
              <a:cs typeface="Times New Roman"/>
            </a:endParaRPr>
          </a:p>
        </p:txBody>
      </p:sp>
      <p:pic>
        <p:nvPicPr>
          <p:cNvPr id="7" name="object 7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947927" y="1874520"/>
            <a:ext cx="3624069" cy="3108959"/>
          </a:xfrm>
          <a:prstGeom prst="rect">
            <a:avLst/>
          </a:prstGeom>
        </p:spPr>
      </p:pic>
      <p:sp>
        <p:nvSpPr>
          <p:cNvPr id="8" name="object 8"/>
          <p:cNvSpPr/>
          <p:nvPr/>
        </p:nvSpPr>
        <p:spPr>
          <a:xfrm>
            <a:off x="0" y="6528816"/>
            <a:ext cx="12192000" cy="329565"/>
          </a:xfrm>
          <a:custGeom>
            <a:avLst/>
            <a:gdLst/>
            <a:ahLst/>
            <a:cxnLst/>
            <a:rect l="l" t="t" r="r" b="b"/>
            <a:pathLst>
              <a:path w="12192000" h="329565">
                <a:moveTo>
                  <a:pt x="12192000" y="0"/>
                </a:moveTo>
                <a:lnTo>
                  <a:pt x="0" y="0"/>
                </a:lnTo>
                <a:lnTo>
                  <a:pt x="0" y="329182"/>
                </a:lnTo>
                <a:lnTo>
                  <a:pt x="12192000" y="329182"/>
                </a:lnTo>
                <a:lnTo>
                  <a:pt x="1219200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99924389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4298441" y="1365884"/>
            <a:ext cx="7496809" cy="4942840"/>
          </a:xfrm>
          <a:prstGeom prst="rect">
            <a:avLst/>
          </a:prstGeom>
        </p:spPr>
        <p:txBody>
          <a:bodyPr vert="horz" wrap="square" lIns="0" tIns="30480" rIns="0" bIns="0" rtlCol="0">
            <a:spAutoFit/>
          </a:bodyPr>
          <a:lstStyle/>
          <a:p>
            <a:pPr marL="355600" marR="6350" indent="-342900" algn="just">
              <a:lnSpc>
                <a:spcPct val="95100"/>
              </a:lnSpc>
              <a:spcBef>
                <a:spcPts val="240"/>
              </a:spcBef>
              <a:buFont typeface="Symbol"/>
              <a:buChar char=""/>
              <a:tabLst>
                <a:tab pos="355600" algn="l"/>
              </a:tabLst>
            </a:pPr>
            <a:r>
              <a:rPr sz="2400" dirty="0">
                <a:latin typeface="Times New Roman"/>
                <a:cs typeface="Times New Roman"/>
              </a:rPr>
              <a:t>The</a:t>
            </a:r>
            <a:r>
              <a:rPr sz="2400" spc="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series</a:t>
            </a:r>
            <a:r>
              <a:rPr sz="240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resistance</a:t>
            </a:r>
            <a:r>
              <a:rPr sz="240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in</a:t>
            </a:r>
            <a:r>
              <a:rPr sz="240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this</a:t>
            </a:r>
            <a:r>
              <a:rPr sz="240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circuit</a:t>
            </a:r>
            <a:r>
              <a:rPr sz="2400" dirty="0">
                <a:latin typeface="Times New Roman"/>
                <a:cs typeface="Times New Roman"/>
              </a:rPr>
              <a:t> is</a:t>
            </a:r>
            <a:r>
              <a:rPr sz="2400" spc="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the</a:t>
            </a:r>
            <a:r>
              <a:rPr sz="240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secondary </a:t>
            </a:r>
            <a:r>
              <a:rPr sz="240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winding</a:t>
            </a:r>
            <a:r>
              <a:rPr sz="240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resistance </a:t>
            </a:r>
            <a:r>
              <a:rPr sz="2400" dirty="0">
                <a:latin typeface="Times New Roman"/>
                <a:cs typeface="Times New Roman"/>
              </a:rPr>
              <a:t>and </a:t>
            </a:r>
            <a:r>
              <a:rPr sz="2400" spc="-5" dirty="0">
                <a:latin typeface="Times New Roman"/>
                <a:cs typeface="Times New Roman"/>
              </a:rPr>
              <a:t>forward</a:t>
            </a:r>
            <a:r>
              <a:rPr sz="240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resistance</a:t>
            </a:r>
            <a:r>
              <a:rPr sz="2400" spc="59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of the </a:t>
            </a:r>
            <a:r>
              <a:rPr sz="2400" spc="-5" dirty="0">
                <a:latin typeface="Times New Roman"/>
                <a:cs typeface="Times New Roman"/>
              </a:rPr>
              <a:t>diode </a:t>
            </a:r>
            <a:r>
              <a:rPr sz="2400" dirty="0">
                <a:latin typeface="Times New Roman"/>
                <a:cs typeface="Times New Roman"/>
              </a:rPr>
              <a:t> and</a:t>
            </a:r>
            <a:r>
              <a:rPr sz="2400" spc="-5" dirty="0">
                <a:latin typeface="Times New Roman"/>
                <a:cs typeface="Times New Roman"/>
              </a:rPr>
              <a:t> minimal </a:t>
            </a:r>
            <a:r>
              <a:rPr sz="2400" dirty="0">
                <a:latin typeface="Times New Roman"/>
                <a:cs typeface="Times New Roman"/>
              </a:rPr>
              <a:t>resistance</a:t>
            </a:r>
            <a:r>
              <a:rPr sz="2400" spc="-2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of</a:t>
            </a:r>
            <a:r>
              <a:rPr sz="2400" spc="-1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wiring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and</a:t>
            </a:r>
            <a:r>
              <a:rPr sz="2400" spc="-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the</a:t>
            </a:r>
            <a:r>
              <a:rPr sz="2400" spc="-2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connections.</a:t>
            </a:r>
            <a:endParaRPr sz="2400">
              <a:latin typeface="Times New Roman"/>
              <a:cs typeface="Times New Roman"/>
            </a:endParaRPr>
          </a:p>
          <a:p>
            <a:pPr marL="355600" marR="7620" indent="-342900" algn="just">
              <a:lnSpc>
                <a:spcPts val="2740"/>
              </a:lnSpc>
              <a:spcBef>
                <a:spcPts val="1060"/>
              </a:spcBef>
              <a:buFont typeface="Symbol"/>
              <a:buChar char=""/>
              <a:tabLst>
                <a:tab pos="355600" algn="l"/>
              </a:tabLst>
            </a:pPr>
            <a:r>
              <a:rPr sz="2400" spc="-5" dirty="0">
                <a:latin typeface="Times New Roman"/>
                <a:cs typeface="Times New Roman"/>
              </a:rPr>
              <a:t>Hence C1 </a:t>
            </a:r>
            <a:r>
              <a:rPr sz="2400" spc="-10" dirty="0">
                <a:latin typeface="Times New Roman"/>
                <a:cs typeface="Times New Roman"/>
              </a:rPr>
              <a:t>charges </a:t>
            </a:r>
            <a:r>
              <a:rPr sz="2400" spc="-5" dirty="0">
                <a:latin typeface="Times New Roman"/>
                <a:cs typeface="Times New Roman"/>
              </a:rPr>
              <a:t>very </a:t>
            </a:r>
            <a:r>
              <a:rPr sz="2400" dirty="0">
                <a:latin typeface="Times New Roman"/>
                <a:cs typeface="Times New Roman"/>
              </a:rPr>
              <a:t>rapidly as </a:t>
            </a:r>
            <a:r>
              <a:rPr sz="2400" spc="-5" dirty="0">
                <a:latin typeface="Times New Roman"/>
                <a:cs typeface="Times New Roman"/>
              </a:rPr>
              <a:t>soon </a:t>
            </a:r>
            <a:r>
              <a:rPr sz="2400" dirty="0">
                <a:latin typeface="Times New Roman"/>
                <a:cs typeface="Times New Roman"/>
              </a:rPr>
              <a:t>as </a:t>
            </a:r>
            <a:r>
              <a:rPr sz="2400" spc="-5" dirty="0">
                <a:latin typeface="Times New Roman"/>
                <a:cs typeface="Times New Roman"/>
              </a:rPr>
              <a:t>either D1 </a:t>
            </a:r>
            <a:r>
              <a:rPr sz="2400" dirty="0">
                <a:latin typeface="Times New Roman"/>
                <a:cs typeface="Times New Roman"/>
              </a:rPr>
              <a:t>or D2 </a:t>
            </a:r>
            <a:r>
              <a:rPr sz="2400" spc="-58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starts</a:t>
            </a:r>
            <a:r>
              <a:rPr sz="2400" spc="-2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to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conduct.</a:t>
            </a:r>
            <a:endParaRPr sz="2400">
              <a:latin typeface="Times New Roman"/>
              <a:cs typeface="Times New Roman"/>
            </a:endParaRPr>
          </a:p>
          <a:p>
            <a:pPr marL="354965" marR="5080" indent="-342900" algn="just">
              <a:lnSpc>
                <a:spcPts val="2740"/>
              </a:lnSpc>
              <a:spcBef>
                <a:spcPts val="1000"/>
              </a:spcBef>
              <a:buFont typeface="Symbol"/>
              <a:buChar char=""/>
              <a:tabLst>
                <a:tab pos="355600" algn="l"/>
              </a:tabLst>
            </a:pPr>
            <a:r>
              <a:rPr sz="2400" dirty="0">
                <a:latin typeface="Times New Roman"/>
                <a:cs typeface="Times New Roman"/>
              </a:rPr>
              <a:t>The </a:t>
            </a:r>
            <a:r>
              <a:rPr sz="2400" spc="-10" dirty="0">
                <a:latin typeface="Times New Roman"/>
                <a:cs typeface="Times New Roman"/>
              </a:rPr>
              <a:t>time </a:t>
            </a:r>
            <a:r>
              <a:rPr sz="2400" dirty="0">
                <a:latin typeface="Times New Roman"/>
                <a:cs typeface="Times New Roman"/>
              </a:rPr>
              <a:t>required for </a:t>
            </a:r>
            <a:r>
              <a:rPr sz="2400" spc="-10" dirty="0">
                <a:latin typeface="Times New Roman"/>
                <a:cs typeface="Times New Roman"/>
              </a:rPr>
              <a:t>C1 </a:t>
            </a:r>
            <a:r>
              <a:rPr sz="2400" dirty="0">
                <a:latin typeface="Times New Roman"/>
                <a:cs typeface="Times New Roman"/>
              </a:rPr>
              <a:t>to </a:t>
            </a:r>
            <a:r>
              <a:rPr sz="2400" spc="-10" dirty="0">
                <a:latin typeface="Times New Roman"/>
                <a:cs typeface="Times New Roman"/>
              </a:rPr>
              <a:t>discharge </a:t>
            </a:r>
            <a:r>
              <a:rPr sz="2400" dirty="0">
                <a:latin typeface="Times New Roman"/>
                <a:cs typeface="Times New Roman"/>
              </a:rPr>
              <a:t>is in contrast, </a:t>
            </a:r>
            <a:r>
              <a:rPr sz="2400" spc="-5" dirty="0">
                <a:latin typeface="Times New Roman"/>
                <a:cs typeface="Times New Roman"/>
              </a:rPr>
              <a:t>very </a:t>
            </a:r>
            <a:r>
              <a:rPr sz="240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much </a:t>
            </a:r>
            <a:r>
              <a:rPr sz="2400" spc="-25" dirty="0">
                <a:latin typeface="Times New Roman"/>
                <a:cs typeface="Times New Roman"/>
              </a:rPr>
              <a:t>larger. </a:t>
            </a:r>
            <a:r>
              <a:rPr sz="2400" dirty="0">
                <a:latin typeface="Times New Roman"/>
                <a:cs typeface="Times New Roman"/>
              </a:rPr>
              <a:t>The </a:t>
            </a:r>
            <a:r>
              <a:rPr sz="2400" spc="-10" dirty="0">
                <a:latin typeface="Times New Roman"/>
                <a:cs typeface="Times New Roman"/>
              </a:rPr>
              <a:t>discharge time </a:t>
            </a:r>
            <a:r>
              <a:rPr sz="2400" dirty="0">
                <a:latin typeface="Times New Roman"/>
                <a:cs typeface="Times New Roman"/>
              </a:rPr>
              <a:t>is </a:t>
            </a:r>
            <a:r>
              <a:rPr sz="2400" spc="-5" dirty="0">
                <a:latin typeface="Times New Roman"/>
                <a:cs typeface="Times New Roman"/>
              </a:rPr>
              <a:t>equal </a:t>
            </a:r>
            <a:r>
              <a:rPr sz="2400" dirty="0">
                <a:latin typeface="Times New Roman"/>
                <a:cs typeface="Times New Roman"/>
              </a:rPr>
              <a:t>to </a:t>
            </a:r>
            <a:r>
              <a:rPr sz="2400" spc="-5" dirty="0">
                <a:latin typeface="Times New Roman"/>
                <a:cs typeface="Times New Roman"/>
              </a:rPr>
              <a:t>product </a:t>
            </a:r>
            <a:r>
              <a:rPr sz="2400" dirty="0">
                <a:latin typeface="Times New Roman"/>
                <a:cs typeface="Times New Roman"/>
              </a:rPr>
              <a:t>of the </a:t>
            </a:r>
            <a:r>
              <a:rPr sz="2400" spc="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capacitance </a:t>
            </a:r>
            <a:r>
              <a:rPr sz="2400" dirty="0">
                <a:latin typeface="Times New Roman"/>
                <a:cs typeface="Times New Roman"/>
              </a:rPr>
              <a:t>value and </a:t>
            </a:r>
            <a:r>
              <a:rPr sz="2400" spc="-5" dirty="0">
                <a:latin typeface="Times New Roman"/>
                <a:cs typeface="Times New Roman"/>
              </a:rPr>
              <a:t>RL. </a:t>
            </a:r>
            <a:r>
              <a:rPr sz="2400" dirty="0">
                <a:latin typeface="Times New Roman"/>
                <a:cs typeface="Times New Roman"/>
              </a:rPr>
              <a:t>In </a:t>
            </a:r>
            <a:r>
              <a:rPr sz="2400" spc="-5" dirty="0">
                <a:latin typeface="Times New Roman"/>
                <a:cs typeface="Times New Roman"/>
              </a:rPr>
              <a:t>practice,</a:t>
            </a:r>
            <a:r>
              <a:rPr sz="240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RL </a:t>
            </a:r>
            <a:r>
              <a:rPr sz="2400" dirty="0">
                <a:latin typeface="Times New Roman"/>
                <a:cs typeface="Times New Roman"/>
              </a:rPr>
              <a:t>is </a:t>
            </a:r>
            <a:r>
              <a:rPr sz="2400" spc="-5" dirty="0">
                <a:latin typeface="Times New Roman"/>
                <a:cs typeface="Times New Roman"/>
              </a:rPr>
              <a:t>very</a:t>
            </a:r>
            <a:r>
              <a:rPr sz="2400" spc="590" dirty="0">
                <a:latin typeface="Times New Roman"/>
                <a:cs typeface="Times New Roman"/>
              </a:rPr>
              <a:t> </a:t>
            </a:r>
            <a:r>
              <a:rPr sz="2400" spc="-10" dirty="0">
                <a:latin typeface="Times New Roman"/>
                <a:cs typeface="Times New Roman"/>
              </a:rPr>
              <a:t>large </a:t>
            </a:r>
            <a:r>
              <a:rPr sz="2400" spc="-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and </a:t>
            </a:r>
            <a:r>
              <a:rPr sz="2400" spc="-5" dirty="0">
                <a:latin typeface="Times New Roman"/>
                <a:cs typeface="Times New Roman"/>
              </a:rPr>
              <a:t>greater than secondary winding, </a:t>
            </a:r>
            <a:r>
              <a:rPr sz="2400" dirty="0">
                <a:latin typeface="Times New Roman"/>
                <a:cs typeface="Times New Roman"/>
              </a:rPr>
              <a:t>hence </a:t>
            </a:r>
            <a:r>
              <a:rPr sz="2400" spc="-5" dirty="0">
                <a:latin typeface="Times New Roman"/>
                <a:cs typeface="Times New Roman"/>
              </a:rPr>
              <a:t>capacitor takes </a:t>
            </a:r>
            <a:r>
              <a:rPr sz="2400" spc="-58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longer</a:t>
            </a:r>
            <a:r>
              <a:rPr sz="2400" spc="-2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to </a:t>
            </a:r>
            <a:r>
              <a:rPr sz="2400" spc="-5" dirty="0">
                <a:latin typeface="Times New Roman"/>
                <a:cs typeface="Times New Roman"/>
              </a:rPr>
              <a:t>discharge.</a:t>
            </a:r>
            <a:endParaRPr sz="2400">
              <a:latin typeface="Times New Roman"/>
              <a:cs typeface="Times New Roman"/>
            </a:endParaRPr>
          </a:p>
          <a:p>
            <a:pPr marL="354965" marR="6350" indent="-342900" algn="just">
              <a:lnSpc>
                <a:spcPts val="2740"/>
              </a:lnSpc>
              <a:spcBef>
                <a:spcPts val="980"/>
              </a:spcBef>
              <a:buFont typeface="Symbol"/>
              <a:buChar char=""/>
              <a:tabLst>
                <a:tab pos="355600" algn="l"/>
              </a:tabLst>
            </a:pPr>
            <a:r>
              <a:rPr sz="2400" spc="-5" dirty="0">
                <a:latin typeface="Times New Roman"/>
                <a:cs typeface="Times New Roman"/>
              </a:rPr>
              <a:t>During this stage D1 and D2 will </a:t>
            </a:r>
            <a:r>
              <a:rPr sz="2400" spc="-10" dirty="0">
                <a:latin typeface="Times New Roman"/>
                <a:cs typeface="Times New Roman"/>
              </a:rPr>
              <a:t>be </a:t>
            </a:r>
            <a:r>
              <a:rPr sz="2400" spc="-5" dirty="0">
                <a:latin typeface="Times New Roman"/>
                <a:cs typeface="Times New Roman"/>
              </a:rPr>
              <a:t>reverse biased </a:t>
            </a:r>
            <a:r>
              <a:rPr sz="2400" dirty="0">
                <a:latin typeface="Times New Roman"/>
                <a:cs typeface="Times New Roman"/>
              </a:rPr>
              <a:t>and </a:t>
            </a:r>
            <a:r>
              <a:rPr sz="2400" spc="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held in </a:t>
            </a:r>
            <a:r>
              <a:rPr sz="2400" spc="-5" dirty="0">
                <a:latin typeface="Times New Roman"/>
                <a:cs typeface="Times New Roman"/>
              </a:rPr>
              <a:t>non-conducting state. As </a:t>
            </a:r>
            <a:r>
              <a:rPr sz="2400" dirty="0">
                <a:latin typeface="Times New Roman"/>
                <a:cs typeface="Times New Roman"/>
              </a:rPr>
              <a:t>a </a:t>
            </a:r>
            <a:r>
              <a:rPr sz="2400" spc="-5" dirty="0">
                <a:latin typeface="Times New Roman"/>
                <a:cs typeface="Times New Roman"/>
              </a:rPr>
              <a:t>consequence, the only </a:t>
            </a:r>
            <a:r>
              <a:rPr sz="240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discharge</a:t>
            </a:r>
            <a:r>
              <a:rPr sz="2400" spc="-2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path</a:t>
            </a:r>
            <a:r>
              <a:rPr sz="2400" spc="-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for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C1</a:t>
            </a:r>
            <a:r>
              <a:rPr sz="2400" dirty="0">
                <a:latin typeface="Times New Roman"/>
                <a:cs typeface="Times New Roman"/>
              </a:rPr>
              <a:t> is through</a:t>
            </a:r>
            <a:r>
              <a:rPr sz="2400" spc="-1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RL.</a:t>
            </a:r>
            <a:endParaRPr sz="2400">
              <a:latin typeface="Times New Roman"/>
              <a:cs typeface="Times New Roman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531978" y="839221"/>
            <a:ext cx="863409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450" dirty="0"/>
              <a:t>BI</a:t>
            </a:r>
            <a:r>
              <a:rPr spc="170" dirty="0"/>
              <a:t>-</a:t>
            </a:r>
            <a:r>
              <a:rPr spc="-140" dirty="0"/>
              <a:t>PHASE</a:t>
            </a:r>
            <a:r>
              <a:rPr b="0" spc="25" dirty="0">
                <a:latin typeface="Times New Roman"/>
                <a:cs typeface="Times New Roman"/>
              </a:rPr>
              <a:t> </a:t>
            </a:r>
            <a:r>
              <a:rPr spc="-350" dirty="0"/>
              <a:t>FW</a:t>
            </a:r>
            <a:r>
              <a:rPr spc="-315" dirty="0"/>
              <a:t>R</a:t>
            </a:r>
            <a:r>
              <a:rPr b="0" spc="65" dirty="0">
                <a:latin typeface="Times New Roman"/>
                <a:cs typeface="Times New Roman"/>
              </a:rPr>
              <a:t> </a:t>
            </a:r>
            <a:r>
              <a:rPr spc="-545" dirty="0"/>
              <a:t>WITH</a:t>
            </a:r>
            <a:r>
              <a:rPr b="0" spc="50" dirty="0">
                <a:latin typeface="Times New Roman"/>
                <a:cs typeface="Times New Roman"/>
              </a:rPr>
              <a:t> </a:t>
            </a:r>
            <a:r>
              <a:rPr spc="-280" dirty="0"/>
              <a:t>RESERVOIR</a:t>
            </a:r>
            <a:r>
              <a:rPr b="0" spc="55" dirty="0">
                <a:latin typeface="Times New Roman"/>
                <a:cs typeface="Times New Roman"/>
              </a:rPr>
              <a:t> </a:t>
            </a:r>
            <a:r>
              <a:rPr spc="-370" dirty="0"/>
              <a:t>CI</a:t>
            </a:r>
            <a:r>
              <a:rPr spc="-455" dirty="0"/>
              <a:t>R</a:t>
            </a:r>
            <a:r>
              <a:rPr spc="-459" dirty="0"/>
              <a:t>CU</a:t>
            </a:r>
            <a:r>
              <a:rPr spc="-305" dirty="0"/>
              <a:t>I</a:t>
            </a:r>
            <a:r>
              <a:rPr spc="-475" dirty="0"/>
              <a:t>T</a:t>
            </a:r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52627" y="2002535"/>
            <a:ext cx="3625593" cy="3110483"/>
          </a:xfrm>
          <a:prstGeom prst="rect">
            <a:avLst/>
          </a:prstGeom>
        </p:spPr>
      </p:pic>
      <p:sp>
        <p:nvSpPr>
          <p:cNvPr id="5" name="object 5"/>
          <p:cNvSpPr/>
          <p:nvPr/>
        </p:nvSpPr>
        <p:spPr>
          <a:xfrm>
            <a:off x="0" y="6528816"/>
            <a:ext cx="12192000" cy="329565"/>
          </a:xfrm>
          <a:custGeom>
            <a:avLst/>
            <a:gdLst/>
            <a:ahLst/>
            <a:cxnLst/>
            <a:rect l="l" t="t" r="r" b="b"/>
            <a:pathLst>
              <a:path w="12192000" h="329565">
                <a:moveTo>
                  <a:pt x="12192000" y="0"/>
                </a:moveTo>
                <a:lnTo>
                  <a:pt x="0" y="0"/>
                </a:lnTo>
                <a:lnTo>
                  <a:pt x="0" y="329182"/>
                </a:lnTo>
                <a:lnTo>
                  <a:pt x="12192000" y="329182"/>
                </a:lnTo>
                <a:lnTo>
                  <a:pt x="1219200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27022386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ject 2"/>
          <p:cNvSpPr txBox="1">
            <a:spLocks noGrp="1"/>
          </p:cNvSpPr>
          <p:nvPr>
            <p:ph type="title"/>
          </p:nvPr>
        </p:nvSpPr>
        <p:spPr>
          <a:xfrm>
            <a:off x="497840" y="1282953"/>
            <a:ext cx="1056767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254" dirty="0"/>
              <a:t>VOLTAGE</a:t>
            </a:r>
            <a:r>
              <a:rPr spc="-105" dirty="0"/>
              <a:t> </a:t>
            </a:r>
            <a:r>
              <a:rPr spc="-275" dirty="0"/>
              <a:t>WAVEFORMS</a:t>
            </a:r>
            <a:r>
              <a:rPr spc="-95" dirty="0"/>
              <a:t> </a:t>
            </a:r>
            <a:r>
              <a:rPr spc="-270" dirty="0"/>
              <a:t>FOR</a:t>
            </a:r>
            <a:r>
              <a:rPr spc="-85" dirty="0"/>
              <a:t> </a:t>
            </a:r>
            <a:r>
              <a:rPr spc="-100" dirty="0"/>
              <a:t>FULL</a:t>
            </a:r>
            <a:r>
              <a:rPr spc="-90" dirty="0"/>
              <a:t> </a:t>
            </a:r>
            <a:r>
              <a:rPr spc="-295" dirty="0"/>
              <a:t>WAVE</a:t>
            </a:r>
            <a:r>
              <a:rPr spc="-95" dirty="0"/>
              <a:t> </a:t>
            </a:r>
            <a:r>
              <a:rPr spc="-325" dirty="0"/>
              <a:t>RECTIFIER</a:t>
            </a:r>
          </a:p>
        </p:txBody>
      </p:sp>
      <p:pic>
        <p:nvPicPr>
          <p:cNvPr id="8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024372" y="2065021"/>
            <a:ext cx="5172455" cy="4005070"/>
          </a:xfrm>
          <a:prstGeom prst="rect">
            <a:avLst/>
          </a:prstGeom>
        </p:spPr>
      </p:pic>
      <p:pic>
        <p:nvPicPr>
          <p:cNvPr id="9" name="object 4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995174" y="2752343"/>
            <a:ext cx="3624069" cy="3110483"/>
          </a:xfrm>
          <a:prstGeom prst="rect">
            <a:avLst/>
          </a:prstGeom>
        </p:spPr>
      </p:pic>
      <p:sp>
        <p:nvSpPr>
          <p:cNvPr id="10" name="object 5"/>
          <p:cNvSpPr/>
          <p:nvPr/>
        </p:nvSpPr>
        <p:spPr>
          <a:xfrm>
            <a:off x="0" y="6931152"/>
            <a:ext cx="12192000" cy="329565"/>
          </a:xfrm>
          <a:custGeom>
            <a:avLst/>
            <a:gdLst/>
            <a:ahLst/>
            <a:cxnLst/>
            <a:rect l="l" t="t" r="r" b="b"/>
            <a:pathLst>
              <a:path w="12192000" h="329565">
                <a:moveTo>
                  <a:pt x="12192000" y="0"/>
                </a:moveTo>
                <a:lnTo>
                  <a:pt x="0" y="0"/>
                </a:lnTo>
                <a:lnTo>
                  <a:pt x="0" y="329182"/>
                </a:lnTo>
                <a:lnTo>
                  <a:pt x="12192000" y="329182"/>
                </a:lnTo>
                <a:lnTo>
                  <a:pt x="1219200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25874087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565199" y="1020377"/>
            <a:ext cx="6475681" cy="68993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114" dirty="0">
                <a:latin typeface="Arial"/>
                <a:cs typeface="Arial"/>
              </a:rPr>
              <a:t>HAL</a:t>
            </a:r>
            <a:r>
              <a:rPr spc="-100" dirty="0">
                <a:latin typeface="Arial"/>
                <a:cs typeface="Arial"/>
              </a:rPr>
              <a:t>F</a:t>
            </a:r>
            <a:r>
              <a:rPr b="0" spc="10" dirty="0">
                <a:latin typeface="Times New Roman"/>
                <a:cs typeface="Times New Roman"/>
              </a:rPr>
              <a:t> </a:t>
            </a:r>
            <a:r>
              <a:rPr spc="-135" dirty="0">
                <a:latin typeface="Arial"/>
                <a:cs typeface="Arial"/>
              </a:rPr>
              <a:t>WAVE</a:t>
            </a:r>
            <a:r>
              <a:rPr b="0" dirty="0">
                <a:latin typeface="Times New Roman"/>
                <a:cs typeface="Times New Roman"/>
              </a:rPr>
              <a:t> </a:t>
            </a:r>
            <a:r>
              <a:rPr spc="-350" dirty="0">
                <a:latin typeface="Arial"/>
                <a:cs typeface="Arial"/>
              </a:rPr>
              <a:t>REC</a:t>
            </a:r>
            <a:r>
              <a:rPr spc="-320" dirty="0">
                <a:latin typeface="Arial"/>
                <a:cs typeface="Arial"/>
              </a:rPr>
              <a:t>T</a:t>
            </a:r>
            <a:r>
              <a:rPr spc="-85" dirty="0">
                <a:latin typeface="Arial"/>
                <a:cs typeface="Arial"/>
              </a:rPr>
              <a:t>IFI</a:t>
            </a:r>
            <a:r>
              <a:rPr spc="-165" dirty="0">
                <a:latin typeface="Arial"/>
                <a:cs typeface="Arial"/>
              </a:rPr>
              <a:t>E</a:t>
            </a:r>
            <a:r>
              <a:rPr spc="-500" dirty="0">
                <a:latin typeface="Arial"/>
                <a:cs typeface="Arial"/>
              </a:rPr>
              <a:t>R?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916937" y="1538983"/>
            <a:ext cx="10358120" cy="13055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algn="just">
              <a:lnSpc>
                <a:spcPct val="100000"/>
              </a:lnSpc>
              <a:spcBef>
                <a:spcPts val="95"/>
              </a:spcBef>
            </a:pPr>
            <a:r>
              <a:rPr sz="2800" spc="-10" dirty="0">
                <a:latin typeface="Calibri"/>
                <a:cs typeface="Calibri"/>
              </a:rPr>
              <a:t>The simplest </a:t>
            </a:r>
            <a:r>
              <a:rPr sz="2800" spc="-25" dirty="0">
                <a:latin typeface="Calibri"/>
                <a:cs typeface="Calibri"/>
              </a:rPr>
              <a:t>form </a:t>
            </a:r>
            <a:r>
              <a:rPr sz="2800" dirty="0">
                <a:latin typeface="Calibri"/>
                <a:cs typeface="Calibri"/>
              </a:rPr>
              <a:t>of </a:t>
            </a:r>
            <a:r>
              <a:rPr sz="2800" spc="-10" dirty="0">
                <a:latin typeface="Calibri"/>
                <a:cs typeface="Calibri"/>
              </a:rPr>
              <a:t>rectifier circuit </a:t>
            </a:r>
            <a:r>
              <a:rPr sz="2800" spc="-20" dirty="0">
                <a:latin typeface="Calibri"/>
                <a:cs typeface="Calibri"/>
              </a:rPr>
              <a:t>makes </a:t>
            </a:r>
            <a:r>
              <a:rPr sz="2800" spc="-10" dirty="0">
                <a:latin typeface="Calibri"/>
                <a:cs typeface="Calibri"/>
              </a:rPr>
              <a:t>use </a:t>
            </a:r>
            <a:r>
              <a:rPr sz="2800" spc="-5" dirty="0">
                <a:latin typeface="Calibri"/>
                <a:cs typeface="Calibri"/>
              </a:rPr>
              <a:t>of a single </a:t>
            </a:r>
            <a:r>
              <a:rPr sz="2800" spc="-10" dirty="0">
                <a:latin typeface="Calibri"/>
                <a:cs typeface="Calibri"/>
              </a:rPr>
              <a:t>diode </a:t>
            </a:r>
            <a:r>
              <a:rPr sz="2800" spc="-5" dirty="0">
                <a:latin typeface="Calibri"/>
                <a:cs typeface="Calibri"/>
              </a:rPr>
              <a:t>and, </a:t>
            </a:r>
            <a:r>
              <a:rPr sz="2800" dirty="0">
                <a:latin typeface="Calibri"/>
                <a:cs typeface="Calibri"/>
              </a:rPr>
              <a:t> </a:t>
            </a:r>
            <a:r>
              <a:rPr sz="2800" spc="-5" dirty="0">
                <a:latin typeface="Calibri"/>
                <a:cs typeface="Calibri"/>
              </a:rPr>
              <a:t>since </a:t>
            </a:r>
            <a:r>
              <a:rPr sz="2800" spc="-10" dirty="0">
                <a:latin typeface="Calibri"/>
                <a:cs typeface="Calibri"/>
              </a:rPr>
              <a:t>it </a:t>
            </a:r>
            <a:r>
              <a:rPr sz="2800" spc="-15" dirty="0">
                <a:latin typeface="Calibri"/>
                <a:cs typeface="Calibri"/>
              </a:rPr>
              <a:t>operates </a:t>
            </a:r>
            <a:r>
              <a:rPr sz="2800" spc="-5" dirty="0">
                <a:latin typeface="Calibri"/>
                <a:cs typeface="Calibri"/>
              </a:rPr>
              <a:t>on </a:t>
            </a:r>
            <a:r>
              <a:rPr sz="2800" spc="-10" dirty="0">
                <a:latin typeface="Calibri"/>
                <a:cs typeface="Calibri"/>
              </a:rPr>
              <a:t>only </a:t>
            </a:r>
            <a:r>
              <a:rPr sz="2800" spc="-5" dirty="0">
                <a:latin typeface="Calibri"/>
                <a:cs typeface="Calibri"/>
              </a:rPr>
              <a:t>either </a:t>
            </a:r>
            <a:r>
              <a:rPr sz="2800" spc="-10" dirty="0">
                <a:latin typeface="Calibri"/>
                <a:cs typeface="Calibri"/>
              </a:rPr>
              <a:t>positive </a:t>
            </a:r>
            <a:r>
              <a:rPr sz="2800" spc="-5" dirty="0">
                <a:latin typeface="Calibri"/>
                <a:cs typeface="Calibri"/>
              </a:rPr>
              <a:t>or </a:t>
            </a:r>
            <a:r>
              <a:rPr sz="2800" spc="-20" dirty="0">
                <a:latin typeface="Calibri"/>
                <a:cs typeface="Calibri"/>
              </a:rPr>
              <a:t>negative </a:t>
            </a:r>
            <a:r>
              <a:rPr sz="2800" spc="-10" dirty="0">
                <a:latin typeface="Calibri"/>
                <a:cs typeface="Calibri"/>
              </a:rPr>
              <a:t>half-cycles </a:t>
            </a:r>
            <a:r>
              <a:rPr sz="2800" spc="-5" dirty="0">
                <a:latin typeface="Calibri"/>
                <a:cs typeface="Calibri"/>
              </a:rPr>
              <a:t>of the </a:t>
            </a:r>
            <a:r>
              <a:rPr sz="2800" dirty="0">
                <a:latin typeface="Calibri"/>
                <a:cs typeface="Calibri"/>
              </a:rPr>
              <a:t> </a:t>
            </a:r>
            <a:r>
              <a:rPr sz="2800" spc="-40" dirty="0">
                <a:latin typeface="Calibri"/>
                <a:cs typeface="Calibri"/>
              </a:rPr>
              <a:t>supply,</a:t>
            </a:r>
            <a:r>
              <a:rPr sz="2800" spc="55" dirty="0">
                <a:latin typeface="Calibri"/>
                <a:cs typeface="Calibri"/>
              </a:rPr>
              <a:t> </a:t>
            </a:r>
            <a:r>
              <a:rPr sz="2800" spc="-10" dirty="0">
                <a:latin typeface="Calibri"/>
                <a:cs typeface="Calibri"/>
              </a:rPr>
              <a:t>it</a:t>
            </a:r>
            <a:r>
              <a:rPr sz="2800" dirty="0">
                <a:latin typeface="Calibri"/>
                <a:cs typeface="Calibri"/>
              </a:rPr>
              <a:t> </a:t>
            </a:r>
            <a:r>
              <a:rPr sz="2800" spc="-10" dirty="0">
                <a:latin typeface="Calibri"/>
                <a:cs typeface="Calibri"/>
              </a:rPr>
              <a:t>is</a:t>
            </a:r>
            <a:r>
              <a:rPr sz="2800" spc="15" dirty="0">
                <a:latin typeface="Calibri"/>
                <a:cs typeface="Calibri"/>
              </a:rPr>
              <a:t> </a:t>
            </a:r>
            <a:r>
              <a:rPr sz="2800" spc="-10" dirty="0">
                <a:latin typeface="Calibri"/>
                <a:cs typeface="Calibri"/>
              </a:rPr>
              <a:t>known</a:t>
            </a:r>
            <a:r>
              <a:rPr sz="2800" spc="20" dirty="0">
                <a:latin typeface="Calibri"/>
                <a:cs typeface="Calibri"/>
              </a:rPr>
              <a:t> </a:t>
            </a:r>
            <a:r>
              <a:rPr sz="2800" spc="-5" dirty="0">
                <a:latin typeface="Calibri"/>
                <a:cs typeface="Calibri"/>
              </a:rPr>
              <a:t>as a</a:t>
            </a:r>
            <a:r>
              <a:rPr sz="2800" spc="10" dirty="0">
                <a:latin typeface="Calibri"/>
                <a:cs typeface="Calibri"/>
              </a:rPr>
              <a:t> </a:t>
            </a:r>
            <a:r>
              <a:rPr sz="2800" b="1" spc="-15" dirty="0">
                <a:latin typeface="Calibri"/>
                <a:cs typeface="Calibri"/>
              </a:rPr>
              <a:t>half-wave</a:t>
            </a:r>
            <a:r>
              <a:rPr sz="2800" b="1" spc="15" dirty="0">
                <a:latin typeface="Calibri"/>
                <a:cs typeface="Calibri"/>
              </a:rPr>
              <a:t> </a:t>
            </a:r>
            <a:r>
              <a:rPr sz="2800" spc="-35" dirty="0">
                <a:latin typeface="Calibri"/>
                <a:cs typeface="Calibri"/>
              </a:rPr>
              <a:t>rectifier.</a:t>
            </a:r>
            <a:endParaRPr sz="2800">
              <a:latin typeface="Calibri"/>
              <a:cs typeface="Calibri"/>
            </a:endParaRPr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264152" y="3010305"/>
            <a:ext cx="4151375" cy="2883405"/>
          </a:xfrm>
          <a:prstGeom prst="rect">
            <a:avLst/>
          </a:prstGeom>
        </p:spPr>
      </p:pic>
      <p:sp>
        <p:nvSpPr>
          <p:cNvPr id="5" name="object 5"/>
          <p:cNvSpPr txBox="1"/>
          <p:nvPr/>
        </p:nvSpPr>
        <p:spPr>
          <a:xfrm>
            <a:off x="2005583" y="3552445"/>
            <a:ext cx="2348865" cy="992505"/>
          </a:xfrm>
          <a:prstGeom prst="rect">
            <a:avLst/>
          </a:prstGeom>
          <a:ln w="12700">
            <a:solidFill>
              <a:srgbClr val="FFFFFF"/>
            </a:solidFill>
          </a:ln>
        </p:spPr>
        <p:txBody>
          <a:bodyPr vert="horz" wrap="square" lIns="0" tIns="635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5"/>
              </a:spcBef>
            </a:pPr>
            <a:endParaRPr sz="2350">
              <a:latin typeface="Times New Roman"/>
              <a:cs typeface="Times New Roman"/>
            </a:endParaRPr>
          </a:p>
          <a:p>
            <a:pPr marL="281305">
              <a:lnSpc>
                <a:spcPct val="100000"/>
              </a:lnSpc>
            </a:pPr>
            <a:r>
              <a:rPr sz="1800" spc="-5" dirty="0">
                <a:latin typeface="Calibri"/>
                <a:cs typeface="Calibri"/>
              </a:rPr>
              <a:t>Alternating</a:t>
            </a:r>
            <a:r>
              <a:rPr sz="1800" spc="-25" dirty="0">
                <a:latin typeface="Calibri"/>
                <a:cs typeface="Calibri"/>
              </a:rPr>
              <a:t> </a:t>
            </a:r>
            <a:r>
              <a:rPr sz="1800" spc="-20" dirty="0">
                <a:latin typeface="Calibri"/>
                <a:cs typeface="Calibri"/>
              </a:rPr>
              <a:t>Voltage</a:t>
            </a:r>
            <a:endParaRPr sz="1800">
              <a:latin typeface="Calibri"/>
              <a:cs typeface="Calibri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2005583" y="5329426"/>
            <a:ext cx="2348865" cy="993775"/>
          </a:xfrm>
          <a:prstGeom prst="rect">
            <a:avLst/>
          </a:prstGeom>
          <a:ln w="12700">
            <a:solidFill>
              <a:srgbClr val="FFFFFF"/>
            </a:solidFill>
          </a:ln>
        </p:spPr>
        <p:txBody>
          <a:bodyPr vert="horz" wrap="square" lIns="0" tIns="1905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5"/>
              </a:spcBef>
            </a:pPr>
            <a:endParaRPr sz="2350">
              <a:latin typeface="Times New Roman"/>
              <a:cs typeface="Times New Roman"/>
            </a:endParaRPr>
          </a:p>
          <a:p>
            <a:pPr marL="220345">
              <a:lnSpc>
                <a:spcPct val="100000"/>
              </a:lnSpc>
            </a:pPr>
            <a:r>
              <a:rPr sz="1800" spc="-5" dirty="0">
                <a:latin typeface="Calibri"/>
                <a:cs typeface="Calibri"/>
              </a:rPr>
              <a:t>Pulsating</a:t>
            </a:r>
            <a:r>
              <a:rPr sz="1800" spc="-25" dirty="0">
                <a:latin typeface="Calibri"/>
                <a:cs typeface="Calibri"/>
              </a:rPr>
              <a:t> </a:t>
            </a:r>
            <a:r>
              <a:rPr sz="1800" spc="-5" dirty="0">
                <a:latin typeface="Calibri"/>
                <a:cs typeface="Calibri"/>
              </a:rPr>
              <a:t>DC</a:t>
            </a:r>
            <a:r>
              <a:rPr sz="1800" spc="-15" dirty="0">
                <a:latin typeface="Calibri"/>
                <a:cs typeface="Calibri"/>
              </a:rPr>
              <a:t> </a:t>
            </a:r>
            <a:r>
              <a:rPr sz="1800" spc="-20" dirty="0">
                <a:latin typeface="Calibri"/>
                <a:cs typeface="Calibri"/>
              </a:rPr>
              <a:t>Voltage</a:t>
            </a:r>
            <a:endParaRPr sz="1800">
              <a:latin typeface="Calibri"/>
              <a:cs typeface="Calibri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0" y="6528816"/>
            <a:ext cx="12192000" cy="329565"/>
          </a:xfrm>
          <a:custGeom>
            <a:avLst/>
            <a:gdLst/>
            <a:ahLst/>
            <a:cxnLst/>
            <a:rect l="l" t="t" r="r" b="b"/>
            <a:pathLst>
              <a:path w="12192000" h="329565">
                <a:moveTo>
                  <a:pt x="12192000" y="0"/>
                </a:moveTo>
                <a:lnTo>
                  <a:pt x="0" y="0"/>
                </a:lnTo>
                <a:lnTo>
                  <a:pt x="0" y="329182"/>
                </a:lnTo>
                <a:lnTo>
                  <a:pt x="12192000" y="329182"/>
                </a:lnTo>
                <a:lnTo>
                  <a:pt x="1219200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68226032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531976" y="964184"/>
            <a:ext cx="411480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200" dirty="0">
                <a:latin typeface="Arial"/>
                <a:cs typeface="Arial"/>
              </a:rPr>
              <a:t>BRIDG</a:t>
            </a:r>
            <a:r>
              <a:rPr spc="-204" dirty="0">
                <a:latin typeface="Arial"/>
                <a:cs typeface="Arial"/>
              </a:rPr>
              <a:t>E</a:t>
            </a:r>
            <a:r>
              <a:rPr b="0" spc="10" dirty="0">
                <a:latin typeface="Times New Roman"/>
                <a:cs typeface="Times New Roman"/>
              </a:rPr>
              <a:t> </a:t>
            </a:r>
            <a:r>
              <a:rPr spc="-350" dirty="0">
                <a:latin typeface="Arial"/>
                <a:cs typeface="Arial"/>
              </a:rPr>
              <a:t>REC</a:t>
            </a:r>
            <a:r>
              <a:rPr spc="-315" dirty="0">
                <a:latin typeface="Arial"/>
                <a:cs typeface="Arial"/>
              </a:rPr>
              <a:t>T</a:t>
            </a:r>
            <a:r>
              <a:rPr spc="-85" dirty="0">
                <a:latin typeface="Arial"/>
                <a:cs typeface="Arial"/>
              </a:rPr>
              <a:t>IFI</a:t>
            </a:r>
            <a:r>
              <a:rPr spc="-165" dirty="0">
                <a:latin typeface="Arial"/>
                <a:cs typeface="Arial"/>
              </a:rPr>
              <a:t>E</a:t>
            </a:r>
            <a:r>
              <a:rPr spc="-500" dirty="0">
                <a:latin typeface="Arial"/>
                <a:cs typeface="Arial"/>
              </a:rPr>
              <a:t>R?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916939" y="2008126"/>
            <a:ext cx="5100955" cy="3140710"/>
          </a:xfrm>
          <a:prstGeom prst="rect">
            <a:avLst/>
          </a:prstGeom>
        </p:spPr>
        <p:txBody>
          <a:bodyPr vert="horz" wrap="square" lIns="0" tIns="54610" rIns="0" bIns="0" rtlCol="0">
            <a:spAutoFit/>
          </a:bodyPr>
          <a:lstStyle/>
          <a:p>
            <a:pPr marL="12700" marR="5080" algn="just">
              <a:lnSpc>
                <a:spcPct val="90000"/>
              </a:lnSpc>
              <a:spcBef>
                <a:spcPts val="430"/>
              </a:spcBef>
            </a:pPr>
            <a:r>
              <a:rPr sz="2800" spc="-5" dirty="0">
                <a:latin typeface="Times New Roman"/>
                <a:cs typeface="Times New Roman"/>
              </a:rPr>
              <a:t>An alternative </a:t>
            </a:r>
            <a:r>
              <a:rPr sz="2800" spc="-10" dirty="0">
                <a:latin typeface="Times New Roman"/>
                <a:cs typeface="Times New Roman"/>
              </a:rPr>
              <a:t>to </a:t>
            </a:r>
            <a:r>
              <a:rPr sz="2800" dirty="0">
                <a:latin typeface="Times New Roman"/>
                <a:cs typeface="Times New Roman"/>
              </a:rPr>
              <a:t>the </a:t>
            </a:r>
            <a:r>
              <a:rPr sz="2800" spc="-5" dirty="0">
                <a:latin typeface="Times New Roman"/>
                <a:cs typeface="Times New Roman"/>
              </a:rPr>
              <a:t>use </a:t>
            </a:r>
            <a:r>
              <a:rPr sz="2800" dirty="0">
                <a:latin typeface="Times New Roman"/>
                <a:cs typeface="Times New Roman"/>
              </a:rPr>
              <a:t>of </a:t>
            </a:r>
            <a:r>
              <a:rPr sz="2800" spc="-5" dirty="0">
                <a:latin typeface="Times New Roman"/>
                <a:cs typeface="Times New Roman"/>
              </a:rPr>
              <a:t>the </a:t>
            </a:r>
            <a:r>
              <a:rPr sz="2800" dirty="0">
                <a:latin typeface="Times New Roman"/>
                <a:cs typeface="Times New Roman"/>
              </a:rPr>
              <a:t>bi- </a:t>
            </a:r>
            <a:r>
              <a:rPr sz="2800" spc="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phase circuit is that </a:t>
            </a:r>
            <a:r>
              <a:rPr sz="2800" dirty="0">
                <a:latin typeface="Times New Roman"/>
                <a:cs typeface="Times New Roman"/>
              </a:rPr>
              <a:t>of </a:t>
            </a:r>
            <a:r>
              <a:rPr sz="2800" spc="-5" dirty="0">
                <a:latin typeface="Times New Roman"/>
                <a:cs typeface="Times New Roman"/>
              </a:rPr>
              <a:t>using a </a:t>
            </a:r>
            <a:r>
              <a:rPr sz="2800" spc="-10" dirty="0">
                <a:latin typeface="Times New Roman"/>
                <a:cs typeface="Times New Roman"/>
              </a:rPr>
              <a:t>four- </a:t>
            </a:r>
            <a:r>
              <a:rPr sz="2800" spc="-68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diode</a:t>
            </a:r>
            <a:r>
              <a:rPr sz="2800" spc="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bridge</a:t>
            </a:r>
            <a:r>
              <a:rPr sz="280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rectifier</a:t>
            </a:r>
            <a:r>
              <a:rPr sz="280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in</a:t>
            </a:r>
            <a:r>
              <a:rPr sz="2800" dirty="0">
                <a:latin typeface="Times New Roman"/>
                <a:cs typeface="Times New Roman"/>
              </a:rPr>
              <a:t> which </a:t>
            </a:r>
            <a:r>
              <a:rPr sz="2800" spc="-68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opposite pairs of diode conduct on </a:t>
            </a:r>
            <a:r>
              <a:rPr sz="280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alternate</a:t>
            </a:r>
            <a:r>
              <a:rPr sz="280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half-cycles.</a:t>
            </a:r>
            <a:r>
              <a:rPr sz="280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This </a:t>
            </a:r>
            <a:r>
              <a:rPr sz="280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arrangement</a:t>
            </a:r>
            <a:r>
              <a:rPr sz="280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avoids</a:t>
            </a:r>
            <a:r>
              <a:rPr sz="2800" dirty="0">
                <a:latin typeface="Times New Roman"/>
                <a:cs typeface="Times New Roman"/>
              </a:rPr>
              <a:t> the</a:t>
            </a:r>
            <a:r>
              <a:rPr sz="2800" spc="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need</a:t>
            </a:r>
            <a:r>
              <a:rPr sz="280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to </a:t>
            </a:r>
            <a:r>
              <a:rPr sz="280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have</a:t>
            </a:r>
            <a:r>
              <a:rPr sz="280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two</a:t>
            </a:r>
            <a:r>
              <a:rPr sz="2800" dirty="0">
                <a:latin typeface="Times New Roman"/>
                <a:cs typeface="Times New Roman"/>
              </a:rPr>
              <a:t> </a:t>
            </a:r>
            <a:r>
              <a:rPr sz="2800" spc="-10" dirty="0">
                <a:latin typeface="Times New Roman"/>
                <a:cs typeface="Times New Roman"/>
              </a:rPr>
              <a:t>separate</a:t>
            </a:r>
            <a:r>
              <a:rPr sz="2800" spc="-5" dirty="0">
                <a:latin typeface="Times New Roman"/>
                <a:cs typeface="Times New Roman"/>
              </a:rPr>
              <a:t> </a:t>
            </a:r>
            <a:r>
              <a:rPr sz="2800" spc="-10" dirty="0">
                <a:latin typeface="Times New Roman"/>
                <a:cs typeface="Times New Roman"/>
              </a:rPr>
              <a:t>secondary </a:t>
            </a:r>
            <a:r>
              <a:rPr sz="2800" spc="-5" dirty="0">
                <a:latin typeface="Times New Roman"/>
                <a:cs typeface="Times New Roman"/>
              </a:rPr>
              <a:t> windings.</a:t>
            </a:r>
            <a:endParaRPr sz="2800">
              <a:latin typeface="Times New Roman"/>
              <a:cs typeface="Times New Roman"/>
            </a:endParaRPr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336792" y="2074164"/>
            <a:ext cx="5742431" cy="3331463"/>
          </a:xfrm>
          <a:prstGeom prst="rect">
            <a:avLst/>
          </a:prstGeom>
        </p:spPr>
      </p:pic>
      <p:sp>
        <p:nvSpPr>
          <p:cNvPr id="5" name="object 5"/>
          <p:cNvSpPr/>
          <p:nvPr/>
        </p:nvSpPr>
        <p:spPr>
          <a:xfrm>
            <a:off x="0" y="6528816"/>
            <a:ext cx="12192000" cy="329565"/>
          </a:xfrm>
          <a:custGeom>
            <a:avLst/>
            <a:gdLst/>
            <a:ahLst/>
            <a:cxnLst/>
            <a:rect l="l" t="t" r="r" b="b"/>
            <a:pathLst>
              <a:path w="12192000" h="329565">
                <a:moveTo>
                  <a:pt x="12192000" y="0"/>
                </a:moveTo>
                <a:lnTo>
                  <a:pt x="0" y="0"/>
                </a:lnTo>
                <a:lnTo>
                  <a:pt x="0" y="329182"/>
                </a:lnTo>
                <a:lnTo>
                  <a:pt x="12192000" y="329182"/>
                </a:lnTo>
                <a:lnTo>
                  <a:pt x="1219200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4031086266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546303" y="1078179"/>
            <a:ext cx="3891915" cy="5746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370" dirty="0"/>
              <a:t>BRID</a:t>
            </a:r>
            <a:r>
              <a:rPr spc="-409" dirty="0"/>
              <a:t>G</a:t>
            </a:r>
            <a:r>
              <a:rPr spc="-65" dirty="0"/>
              <a:t>E</a:t>
            </a:r>
            <a:r>
              <a:rPr b="0" spc="40" dirty="0">
                <a:latin typeface="Times New Roman"/>
                <a:cs typeface="Times New Roman"/>
              </a:rPr>
              <a:t> </a:t>
            </a:r>
            <a:r>
              <a:rPr spc="-320" dirty="0"/>
              <a:t>RECTIFIER</a:t>
            </a: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214616" y="1130807"/>
            <a:ext cx="4509515" cy="5027675"/>
          </a:xfrm>
          <a:prstGeom prst="rect">
            <a:avLst/>
          </a:prstGeom>
        </p:spPr>
      </p:pic>
      <p:grpSp>
        <p:nvGrpSpPr>
          <p:cNvPr id="4" name="object 4"/>
          <p:cNvGrpSpPr/>
          <p:nvPr/>
        </p:nvGrpSpPr>
        <p:grpSpPr>
          <a:xfrm>
            <a:off x="795527" y="1818132"/>
            <a:ext cx="5300980" cy="4604385"/>
            <a:chOff x="795527" y="1818132"/>
            <a:chExt cx="5300980" cy="4604385"/>
          </a:xfrm>
        </p:grpSpPr>
        <p:pic>
          <p:nvPicPr>
            <p:cNvPr id="5" name="object 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255777" y="1818132"/>
              <a:ext cx="4840222" cy="3221735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95527" y="4364737"/>
              <a:ext cx="2266185" cy="2057398"/>
            </a:xfrm>
            <a:prstGeom prst="rect">
              <a:avLst/>
            </a:prstGeom>
          </p:spPr>
        </p:pic>
      </p:grpSp>
      <p:sp>
        <p:nvSpPr>
          <p:cNvPr id="7" name="object 7"/>
          <p:cNvSpPr/>
          <p:nvPr/>
        </p:nvSpPr>
        <p:spPr>
          <a:xfrm>
            <a:off x="0" y="6528816"/>
            <a:ext cx="12192000" cy="329565"/>
          </a:xfrm>
          <a:custGeom>
            <a:avLst/>
            <a:gdLst/>
            <a:ahLst/>
            <a:cxnLst/>
            <a:rect l="l" t="t" r="r" b="b"/>
            <a:pathLst>
              <a:path w="12192000" h="329565">
                <a:moveTo>
                  <a:pt x="12192000" y="0"/>
                </a:moveTo>
                <a:lnTo>
                  <a:pt x="0" y="0"/>
                </a:lnTo>
                <a:lnTo>
                  <a:pt x="0" y="329182"/>
                </a:lnTo>
                <a:lnTo>
                  <a:pt x="12192000" y="329182"/>
                </a:lnTo>
                <a:lnTo>
                  <a:pt x="1219200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4286620522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663649" y="1015110"/>
            <a:ext cx="586232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254" dirty="0"/>
              <a:t>Operation</a:t>
            </a:r>
            <a:r>
              <a:rPr b="0" spc="70" dirty="0">
                <a:latin typeface="Times New Roman"/>
                <a:cs typeface="Times New Roman"/>
              </a:rPr>
              <a:t> </a:t>
            </a:r>
            <a:r>
              <a:rPr spc="-280" dirty="0"/>
              <a:t>o</a:t>
            </a:r>
            <a:r>
              <a:rPr spc="-240" dirty="0"/>
              <a:t>f</a:t>
            </a:r>
            <a:r>
              <a:rPr b="0" spc="65" dirty="0">
                <a:latin typeface="Times New Roman"/>
                <a:cs typeface="Times New Roman"/>
              </a:rPr>
              <a:t> </a:t>
            </a:r>
            <a:r>
              <a:rPr spc="-140" dirty="0"/>
              <a:t>Br</a:t>
            </a:r>
            <a:r>
              <a:rPr spc="-85" dirty="0"/>
              <a:t>i</a:t>
            </a:r>
            <a:r>
              <a:rPr spc="-300" dirty="0"/>
              <a:t>dg</a:t>
            </a:r>
            <a:r>
              <a:rPr spc="-275" dirty="0"/>
              <a:t>e</a:t>
            </a:r>
            <a:r>
              <a:rPr b="0" spc="65" dirty="0">
                <a:latin typeface="Times New Roman"/>
                <a:cs typeface="Times New Roman"/>
              </a:rPr>
              <a:t> </a:t>
            </a:r>
            <a:r>
              <a:rPr spc="-229" dirty="0"/>
              <a:t>Rectif</a:t>
            </a:r>
            <a:r>
              <a:rPr spc="-155" dirty="0"/>
              <a:t>i</a:t>
            </a:r>
            <a:r>
              <a:rPr spc="-125" dirty="0"/>
              <a:t>er</a:t>
            </a:r>
          </a:p>
        </p:txBody>
      </p:sp>
      <p:sp>
        <p:nvSpPr>
          <p:cNvPr id="3" name="object 3"/>
          <p:cNvSpPr/>
          <p:nvPr/>
        </p:nvSpPr>
        <p:spPr>
          <a:xfrm>
            <a:off x="4839461" y="3448050"/>
            <a:ext cx="43180" cy="756285"/>
          </a:xfrm>
          <a:custGeom>
            <a:avLst/>
            <a:gdLst/>
            <a:ahLst/>
            <a:cxnLst/>
            <a:rect l="l" t="t" r="r" b="b"/>
            <a:pathLst>
              <a:path w="43179" h="756285">
                <a:moveTo>
                  <a:pt x="0" y="756031"/>
                </a:moveTo>
                <a:lnTo>
                  <a:pt x="0" y="0"/>
                </a:lnTo>
              </a:path>
              <a:path w="43179" h="756285">
                <a:moveTo>
                  <a:pt x="42672" y="756031"/>
                </a:moveTo>
                <a:lnTo>
                  <a:pt x="42672" y="0"/>
                </a:lnTo>
              </a:path>
            </a:pathLst>
          </a:custGeom>
          <a:ln w="28575">
            <a:solidFill>
              <a:srgbClr val="4471C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4" name="object 4"/>
          <p:cNvGrpSpPr/>
          <p:nvPr/>
        </p:nvGrpSpPr>
        <p:grpSpPr>
          <a:xfrm>
            <a:off x="583882" y="2759201"/>
            <a:ext cx="4156075" cy="2486025"/>
            <a:chOff x="583882" y="2759201"/>
            <a:chExt cx="4156075" cy="2486025"/>
          </a:xfrm>
        </p:grpSpPr>
        <p:sp>
          <p:nvSpPr>
            <p:cNvPr id="5" name="object 5"/>
            <p:cNvSpPr/>
            <p:nvPr/>
          </p:nvSpPr>
          <p:spPr>
            <a:xfrm>
              <a:off x="3006090" y="2759201"/>
              <a:ext cx="1719580" cy="2380615"/>
            </a:xfrm>
            <a:custGeom>
              <a:avLst/>
              <a:gdLst/>
              <a:ahLst/>
              <a:cxnLst/>
              <a:rect l="l" t="t" r="r" b="b"/>
              <a:pathLst>
                <a:path w="1719579" h="2380615">
                  <a:moveTo>
                    <a:pt x="1545336" y="565404"/>
                  </a:moveTo>
                  <a:lnTo>
                    <a:pt x="1600273" y="570683"/>
                  </a:lnTo>
                  <a:lnTo>
                    <a:pt x="1647968" y="585386"/>
                  </a:lnTo>
                  <a:lnTo>
                    <a:pt x="1685568" y="607813"/>
                  </a:lnTo>
                  <a:lnTo>
                    <a:pt x="1710220" y="636263"/>
                  </a:lnTo>
                  <a:lnTo>
                    <a:pt x="1719072" y="669036"/>
                  </a:lnTo>
                </a:path>
                <a:path w="1719579" h="2380615">
                  <a:moveTo>
                    <a:pt x="1718437" y="672719"/>
                  </a:moveTo>
                  <a:lnTo>
                    <a:pt x="1673251" y="704522"/>
                  </a:lnTo>
                  <a:lnTo>
                    <a:pt x="1627370" y="724427"/>
                  </a:lnTo>
                  <a:lnTo>
                    <a:pt x="1584093" y="731871"/>
                  </a:lnTo>
                  <a:lnTo>
                    <a:pt x="1546716" y="726294"/>
                  </a:lnTo>
                  <a:lnTo>
                    <a:pt x="1518539" y="707136"/>
                  </a:lnTo>
                </a:path>
                <a:path w="1719579" h="2380615">
                  <a:moveTo>
                    <a:pt x="1545336" y="729996"/>
                  </a:moveTo>
                  <a:lnTo>
                    <a:pt x="1600273" y="735317"/>
                  </a:lnTo>
                  <a:lnTo>
                    <a:pt x="1647968" y="750137"/>
                  </a:lnTo>
                  <a:lnTo>
                    <a:pt x="1685568" y="772735"/>
                  </a:lnTo>
                  <a:lnTo>
                    <a:pt x="1710220" y="801392"/>
                  </a:lnTo>
                  <a:lnTo>
                    <a:pt x="1719072" y="834390"/>
                  </a:lnTo>
                </a:path>
                <a:path w="1719579" h="2380615">
                  <a:moveTo>
                    <a:pt x="1718437" y="838581"/>
                  </a:moveTo>
                  <a:lnTo>
                    <a:pt x="1673251" y="870397"/>
                  </a:lnTo>
                  <a:lnTo>
                    <a:pt x="1627370" y="890325"/>
                  </a:lnTo>
                  <a:lnTo>
                    <a:pt x="1584093" y="897788"/>
                  </a:lnTo>
                  <a:lnTo>
                    <a:pt x="1546716" y="892205"/>
                  </a:lnTo>
                  <a:lnTo>
                    <a:pt x="1518539" y="872998"/>
                  </a:lnTo>
                </a:path>
                <a:path w="1719579" h="2380615">
                  <a:moveTo>
                    <a:pt x="1540002" y="891540"/>
                  </a:moveTo>
                  <a:lnTo>
                    <a:pt x="1595164" y="896861"/>
                  </a:lnTo>
                  <a:lnTo>
                    <a:pt x="1643067" y="911681"/>
                  </a:lnTo>
                  <a:lnTo>
                    <a:pt x="1680837" y="934279"/>
                  </a:lnTo>
                  <a:lnTo>
                    <a:pt x="1705605" y="962936"/>
                  </a:lnTo>
                  <a:lnTo>
                    <a:pt x="1714500" y="995934"/>
                  </a:lnTo>
                </a:path>
                <a:path w="1719579" h="2380615">
                  <a:moveTo>
                    <a:pt x="1712722" y="1000633"/>
                  </a:moveTo>
                  <a:lnTo>
                    <a:pt x="1667549" y="1032436"/>
                  </a:lnTo>
                  <a:lnTo>
                    <a:pt x="1621700" y="1052341"/>
                  </a:lnTo>
                  <a:lnTo>
                    <a:pt x="1578460" y="1059785"/>
                  </a:lnTo>
                  <a:lnTo>
                    <a:pt x="1541115" y="1054208"/>
                  </a:lnTo>
                  <a:lnTo>
                    <a:pt x="1512951" y="1035050"/>
                  </a:lnTo>
                </a:path>
                <a:path w="1719579" h="2380615">
                  <a:moveTo>
                    <a:pt x="1545336" y="1042416"/>
                  </a:moveTo>
                  <a:lnTo>
                    <a:pt x="1600273" y="1047737"/>
                  </a:lnTo>
                  <a:lnTo>
                    <a:pt x="1647968" y="1062557"/>
                  </a:lnTo>
                  <a:lnTo>
                    <a:pt x="1685568" y="1085155"/>
                  </a:lnTo>
                  <a:lnTo>
                    <a:pt x="1710220" y="1113812"/>
                  </a:lnTo>
                  <a:lnTo>
                    <a:pt x="1719072" y="1146810"/>
                  </a:lnTo>
                </a:path>
                <a:path w="1719579" h="2380615">
                  <a:moveTo>
                    <a:pt x="1718437" y="1151382"/>
                  </a:moveTo>
                  <a:lnTo>
                    <a:pt x="1673251" y="1183185"/>
                  </a:lnTo>
                  <a:lnTo>
                    <a:pt x="1627370" y="1203090"/>
                  </a:lnTo>
                  <a:lnTo>
                    <a:pt x="1584093" y="1210534"/>
                  </a:lnTo>
                  <a:lnTo>
                    <a:pt x="1546716" y="1204957"/>
                  </a:lnTo>
                  <a:lnTo>
                    <a:pt x="1518539" y="1185799"/>
                  </a:lnTo>
                </a:path>
                <a:path w="1719579" h="2380615">
                  <a:moveTo>
                    <a:pt x="1545336" y="1222248"/>
                  </a:moveTo>
                  <a:lnTo>
                    <a:pt x="1600273" y="1227569"/>
                  </a:lnTo>
                  <a:lnTo>
                    <a:pt x="1647968" y="1242389"/>
                  </a:lnTo>
                  <a:lnTo>
                    <a:pt x="1685568" y="1264987"/>
                  </a:lnTo>
                  <a:lnTo>
                    <a:pt x="1710220" y="1293644"/>
                  </a:lnTo>
                  <a:lnTo>
                    <a:pt x="1719072" y="1326642"/>
                  </a:lnTo>
                </a:path>
                <a:path w="1719579" h="2380615">
                  <a:moveTo>
                    <a:pt x="1718437" y="1331341"/>
                  </a:moveTo>
                  <a:lnTo>
                    <a:pt x="1673251" y="1363144"/>
                  </a:lnTo>
                  <a:lnTo>
                    <a:pt x="1627370" y="1383049"/>
                  </a:lnTo>
                  <a:lnTo>
                    <a:pt x="1584093" y="1390493"/>
                  </a:lnTo>
                  <a:lnTo>
                    <a:pt x="1546716" y="1384916"/>
                  </a:lnTo>
                  <a:lnTo>
                    <a:pt x="1518539" y="1365758"/>
                  </a:lnTo>
                </a:path>
                <a:path w="1719579" h="2380615">
                  <a:moveTo>
                    <a:pt x="1540002" y="1385316"/>
                  </a:moveTo>
                  <a:lnTo>
                    <a:pt x="1595164" y="1390595"/>
                  </a:lnTo>
                  <a:lnTo>
                    <a:pt x="1643067" y="1405298"/>
                  </a:lnTo>
                  <a:lnTo>
                    <a:pt x="1680837" y="1427725"/>
                  </a:lnTo>
                  <a:lnTo>
                    <a:pt x="1705605" y="1456175"/>
                  </a:lnTo>
                  <a:lnTo>
                    <a:pt x="1714500" y="1488948"/>
                  </a:lnTo>
                </a:path>
                <a:path w="1719579" h="2380615">
                  <a:moveTo>
                    <a:pt x="1712722" y="1493393"/>
                  </a:moveTo>
                  <a:lnTo>
                    <a:pt x="1667549" y="1525196"/>
                  </a:lnTo>
                  <a:lnTo>
                    <a:pt x="1621700" y="1545101"/>
                  </a:lnTo>
                  <a:lnTo>
                    <a:pt x="1578460" y="1552545"/>
                  </a:lnTo>
                  <a:lnTo>
                    <a:pt x="1541115" y="1546968"/>
                  </a:lnTo>
                  <a:lnTo>
                    <a:pt x="1512951" y="1527810"/>
                  </a:lnTo>
                </a:path>
                <a:path w="1719579" h="2380615">
                  <a:moveTo>
                    <a:pt x="1554480" y="540004"/>
                  </a:moveTo>
                  <a:lnTo>
                    <a:pt x="1554480" y="0"/>
                  </a:lnTo>
                </a:path>
                <a:path w="1719579" h="2380615">
                  <a:moveTo>
                    <a:pt x="1540764" y="2380361"/>
                  </a:moveTo>
                  <a:lnTo>
                    <a:pt x="1540764" y="1516380"/>
                  </a:lnTo>
                </a:path>
                <a:path w="1719579" h="2380615">
                  <a:moveTo>
                    <a:pt x="0" y="2365248"/>
                  </a:moveTo>
                  <a:lnTo>
                    <a:pt x="1548003" y="2365248"/>
                  </a:lnTo>
                </a:path>
                <a:path w="1719579" h="2380615">
                  <a:moveTo>
                    <a:pt x="0" y="19812"/>
                  </a:moveTo>
                  <a:lnTo>
                    <a:pt x="1548003" y="19812"/>
                  </a:lnTo>
                </a:path>
              </a:pathLst>
            </a:custGeom>
            <a:ln w="28575">
              <a:solidFill>
                <a:srgbClr val="4471C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598170" y="2885693"/>
              <a:ext cx="2407920" cy="2359025"/>
            </a:xfrm>
            <a:custGeom>
              <a:avLst/>
              <a:gdLst/>
              <a:ahLst/>
              <a:cxnLst/>
              <a:rect l="l" t="t" r="r" b="b"/>
              <a:pathLst>
                <a:path w="2407920" h="2359025">
                  <a:moveTo>
                    <a:pt x="0" y="0"/>
                  </a:moveTo>
                  <a:lnTo>
                    <a:pt x="0" y="2359025"/>
                  </a:lnTo>
                </a:path>
                <a:path w="2407920" h="2359025">
                  <a:moveTo>
                    <a:pt x="0" y="1124712"/>
                  </a:moveTo>
                  <a:lnTo>
                    <a:pt x="2407412" y="1124712"/>
                  </a:lnTo>
                </a:path>
              </a:pathLst>
            </a:custGeom>
            <a:ln w="28575">
              <a:solidFill>
                <a:srgbClr val="ED7C3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630172" y="2932937"/>
              <a:ext cx="984885" cy="1054735"/>
            </a:xfrm>
            <a:custGeom>
              <a:avLst/>
              <a:gdLst/>
              <a:ahLst/>
              <a:cxnLst/>
              <a:rect l="l" t="t" r="r" b="b"/>
              <a:pathLst>
                <a:path w="984885" h="1054735">
                  <a:moveTo>
                    <a:pt x="0" y="1040511"/>
                  </a:moveTo>
                  <a:lnTo>
                    <a:pt x="18846" y="977969"/>
                  </a:lnTo>
                  <a:lnTo>
                    <a:pt x="37695" y="915630"/>
                  </a:lnTo>
                  <a:lnTo>
                    <a:pt x="56550" y="853694"/>
                  </a:lnTo>
                  <a:lnTo>
                    <a:pt x="75412" y="792363"/>
                  </a:lnTo>
                  <a:lnTo>
                    <a:pt x="94286" y="731837"/>
                  </a:lnTo>
                  <a:lnTo>
                    <a:pt x="113174" y="672317"/>
                  </a:lnTo>
                  <a:lnTo>
                    <a:pt x="132077" y="614004"/>
                  </a:lnTo>
                  <a:lnTo>
                    <a:pt x="151000" y="557100"/>
                  </a:lnTo>
                  <a:lnTo>
                    <a:pt x="169944" y="501805"/>
                  </a:lnTo>
                  <a:lnTo>
                    <a:pt x="188913" y="448321"/>
                  </a:lnTo>
                  <a:lnTo>
                    <a:pt x="207909" y="396848"/>
                  </a:lnTo>
                  <a:lnTo>
                    <a:pt x="226934" y="347587"/>
                  </a:lnTo>
                  <a:lnTo>
                    <a:pt x="245992" y="300740"/>
                  </a:lnTo>
                  <a:lnTo>
                    <a:pt x="265085" y="256508"/>
                  </a:lnTo>
                  <a:lnTo>
                    <a:pt x="284216" y="215091"/>
                  </a:lnTo>
                  <a:lnTo>
                    <a:pt x="303387" y="176690"/>
                  </a:lnTo>
                  <a:lnTo>
                    <a:pt x="322601" y="141507"/>
                  </a:lnTo>
                  <a:lnTo>
                    <a:pt x="361170" y="81599"/>
                  </a:lnTo>
                  <a:lnTo>
                    <a:pt x="399945" y="36972"/>
                  </a:lnTo>
                  <a:lnTo>
                    <a:pt x="438945" y="9236"/>
                  </a:lnTo>
                  <a:lnTo>
                    <a:pt x="478194" y="0"/>
                  </a:lnTo>
                  <a:lnTo>
                    <a:pt x="626512" y="165800"/>
                  </a:lnTo>
                  <a:lnTo>
                    <a:pt x="792867" y="528208"/>
                  </a:lnTo>
                  <a:lnTo>
                    <a:pt x="928463" y="890164"/>
                  </a:lnTo>
                  <a:lnTo>
                    <a:pt x="984505" y="1054608"/>
                  </a:lnTo>
                </a:path>
              </a:pathLst>
            </a:custGeom>
            <a:ln w="38100">
              <a:solidFill>
                <a:srgbClr val="6F2F9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8" name="object 8"/>
          <p:cNvGrpSpPr/>
          <p:nvPr/>
        </p:nvGrpSpPr>
        <p:grpSpPr>
          <a:xfrm>
            <a:off x="4976050" y="2156650"/>
            <a:ext cx="5050790" cy="3668395"/>
            <a:chOff x="4976050" y="2156650"/>
            <a:chExt cx="5050790" cy="3668395"/>
          </a:xfrm>
        </p:grpSpPr>
        <p:sp>
          <p:nvSpPr>
            <p:cNvPr id="9" name="object 9"/>
            <p:cNvSpPr/>
            <p:nvPr/>
          </p:nvSpPr>
          <p:spPr>
            <a:xfrm>
              <a:off x="6538722" y="3174999"/>
              <a:ext cx="370840" cy="361950"/>
            </a:xfrm>
            <a:custGeom>
              <a:avLst/>
              <a:gdLst/>
              <a:ahLst/>
              <a:cxnLst/>
              <a:rect l="l" t="t" r="r" b="b"/>
              <a:pathLst>
                <a:path w="370840" h="361950">
                  <a:moveTo>
                    <a:pt x="370332" y="0"/>
                  </a:moveTo>
                  <a:lnTo>
                    <a:pt x="0" y="4826"/>
                  </a:lnTo>
                  <a:lnTo>
                    <a:pt x="290576" y="361569"/>
                  </a:lnTo>
                  <a:lnTo>
                    <a:pt x="370332" y="0"/>
                  </a:lnTo>
                  <a:close/>
                </a:path>
              </a:pathLst>
            </a:custGeom>
            <a:solidFill>
              <a:srgbClr val="4471C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6538722" y="3174999"/>
              <a:ext cx="370840" cy="361950"/>
            </a:xfrm>
            <a:custGeom>
              <a:avLst/>
              <a:gdLst/>
              <a:ahLst/>
              <a:cxnLst/>
              <a:rect l="l" t="t" r="r" b="b"/>
              <a:pathLst>
                <a:path w="370840" h="361950">
                  <a:moveTo>
                    <a:pt x="0" y="4826"/>
                  </a:moveTo>
                  <a:lnTo>
                    <a:pt x="370332" y="0"/>
                  </a:lnTo>
                  <a:lnTo>
                    <a:pt x="290576" y="361569"/>
                  </a:lnTo>
                  <a:lnTo>
                    <a:pt x="0" y="4826"/>
                  </a:lnTo>
                  <a:close/>
                </a:path>
              </a:pathLst>
            </a:custGeom>
            <a:ln w="12700">
              <a:solidFill>
                <a:srgbClr val="2E528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6768846" y="2989325"/>
              <a:ext cx="261620" cy="337185"/>
            </a:xfrm>
            <a:custGeom>
              <a:avLst/>
              <a:gdLst/>
              <a:ahLst/>
              <a:cxnLst/>
              <a:rect l="l" t="t" r="r" b="b"/>
              <a:pathLst>
                <a:path w="261620" h="337185">
                  <a:moveTo>
                    <a:pt x="0" y="0"/>
                  </a:moveTo>
                  <a:lnTo>
                    <a:pt x="261112" y="337058"/>
                  </a:lnTo>
                </a:path>
              </a:pathLst>
            </a:custGeom>
            <a:ln w="38100">
              <a:solidFill>
                <a:srgbClr val="4471C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6869430" y="2797301"/>
              <a:ext cx="504190" cy="318135"/>
            </a:xfrm>
            <a:custGeom>
              <a:avLst/>
              <a:gdLst/>
              <a:ahLst/>
              <a:cxnLst/>
              <a:rect l="l" t="t" r="r" b="b"/>
              <a:pathLst>
                <a:path w="504190" h="318135">
                  <a:moveTo>
                    <a:pt x="0" y="318135"/>
                  </a:moveTo>
                  <a:lnTo>
                    <a:pt x="504063" y="0"/>
                  </a:lnTo>
                </a:path>
              </a:pathLst>
            </a:custGeom>
            <a:ln w="28575">
              <a:solidFill>
                <a:srgbClr val="4471C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7419086" y="3029203"/>
              <a:ext cx="400685" cy="366395"/>
            </a:xfrm>
            <a:custGeom>
              <a:avLst/>
              <a:gdLst/>
              <a:ahLst/>
              <a:cxnLst/>
              <a:rect l="l" t="t" r="r" b="b"/>
              <a:pathLst>
                <a:path w="400684" h="366395">
                  <a:moveTo>
                    <a:pt x="400304" y="0"/>
                  </a:moveTo>
                  <a:lnTo>
                    <a:pt x="343281" y="365887"/>
                  </a:lnTo>
                  <a:lnTo>
                    <a:pt x="0" y="226949"/>
                  </a:lnTo>
                  <a:lnTo>
                    <a:pt x="400304" y="0"/>
                  </a:lnTo>
                  <a:close/>
                </a:path>
              </a:pathLst>
            </a:custGeom>
            <a:ln w="12700">
              <a:solidFill>
                <a:srgbClr val="2E528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/>
            <p:nvPr/>
          </p:nvSpPr>
          <p:spPr>
            <a:xfrm>
              <a:off x="7586599" y="3325240"/>
              <a:ext cx="375920" cy="201295"/>
            </a:xfrm>
            <a:custGeom>
              <a:avLst/>
              <a:gdLst/>
              <a:ahLst/>
              <a:cxnLst/>
              <a:rect l="l" t="t" r="r" b="b"/>
              <a:pathLst>
                <a:path w="375920" h="201295">
                  <a:moveTo>
                    <a:pt x="375920" y="0"/>
                  </a:moveTo>
                  <a:lnTo>
                    <a:pt x="0" y="201041"/>
                  </a:lnTo>
                </a:path>
              </a:pathLst>
            </a:custGeom>
            <a:ln w="38100">
              <a:solidFill>
                <a:srgbClr val="4471C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5157978" y="2170937"/>
              <a:ext cx="1971675" cy="2926080"/>
            </a:xfrm>
            <a:custGeom>
              <a:avLst/>
              <a:gdLst/>
              <a:ahLst/>
              <a:cxnLst/>
              <a:rect l="l" t="t" r="r" b="b"/>
              <a:pathLst>
                <a:path w="1971675" h="2926079">
                  <a:moveTo>
                    <a:pt x="0" y="2926080"/>
                  </a:moveTo>
                  <a:lnTo>
                    <a:pt x="1971167" y="2926080"/>
                  </a:lnTo>
                </a:path>
                <a:path w="1971675" h="2926079">
                  <a:moveTo>
                    <a:pt x="0" y="2925953"/>
                  </a:moveTo>
                  <a:lnTo>
                    <a:pt x="0" y="2061972"/>
                  </a:lnTo>
                </a:path>
                <a:path w="1971675" h="2926079">
                  <a:moveTo>
                    <a:pt x="15240" y="1320038"/>
                  </a:moveTo>
                  <a:lnTo>
                    <a:pt x="15240" y="0"/>
                  </a:lnTo>
                </a:path>
              </a:pathLst>
            </a:custGeom>
            <a:ln w="28575">
              <a:solidFill>
                <a:srgbClr val="4471C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4990338" y="3502913"/>
              <a:ext cx="215265" cy="716280"/>
            </a:xfrm>
            <a:custGeom>
              <a:avLst/>
              <a:gdLst/>
              <a:ahLst/>
              <a:cxnLst/>
              <a:rect l="l" t="t" r="r" b="b"/>
              <a:pathLst>
                <a:path w="215264" h="716279">
                  <a:moveTo>
                    <a:pt x="181356" y="0"/>
                  </a:moveTo>
                  <a:lnTo>
                    <a:pt x="115079" y="14733"/>
                  </a:lnTo>
                  <a:lnTo>
                    <a:pt x="57483" y="30432"/>
                  </a:lnTo>
                  <a:lnTo>
                    <a:pt x="17246" y="48059"/>
                  </a:lnTo>
                  <a:lnTo>
                    <a:pt x="3048" y="68580"/>
                  </a:lnTo>
                  <a:lnTo>
                    <a:pt x="34016" y="98262"/>
                  </a:lnTo>
                  <a:lnTo>
                    <a:pt x="99917" y="134588"/>
                  </a:lnTo>
                  <a:lnTo>
                    <a:pt x="165389" y="165342"/>
                  </a:lnTo>
                  <a:lnTo>
                    <a:pt x="195072" y="178308"/>
                  </a:lnTo>
                </a:path>
                <a:path w="215264" h="716279">
                  <a:moveTo>
                    <a:pt x="181356" y="179832"/>
                  </a:moveTo>
                  <a:lnTo>
                    <a:pt x="115079" y="194565"/>
                  </a:lnTo>
                  <a:lnTo>
                    <a:pt x="57483" y="210264"/>
                  </a:lnTo>
                  <a:lnTo>
                    <a:pt x="17246" y="227891"/>
                  </a:lnTo>
                  <a:lnTo>
                    <a:pt x="3048" y="248412"/>
                  </a:lnTo>
                  <a:lnTo>
                    <a:pt x="34016" y="278094"/>
                  </a:lnTo>
                  <a:lnTo>
                    <a:pt x="99917" y="314420"/>
                  </a:lnTo>
                  <a:lnTo>
                    <a:pt x="165389" y="345174"/>
                  </a:lnTo>
                  <a:lnTo>
                    <a:pt x="195072" y="358140"/>
                  </a:lnTo>
                </a:path>
                <a:path w="215264" h="716279">
                  <a:moveTo>
                    <a:pt x="201295" y="359664"/>
                  </a:moveTo>
                  <a:lnTo>
                    <a:pt x="135558" y="374280"/>
                  </a:lnTo>
                  <a:lnTo>
                    <a:pt x="78406" y="389826"/>
                  </a:lnTo>
                  <a:lnTo>
                    <a:pt x="38471" y="407277"/>
                  </a:lnTo>
                  <a:lnTo>
                    <a:pt x="24384" y="427609"/>
                  </a:lnTo>
                  <a:lnTo>
                    <a:pt x="55114" y="457045"/>
                  </a:lnTo>
                  <a:lnTo>
                    <a:pt x="120491" y="493077"/>
                  </a:lnTo>
                  <a:lnTo>
                    <a:pt x="185439" y="523585"/>
                  </a:lnTo>
                  <a:lnTo>
                    <a:pt x="214884" y="536448"/>
                  </a:lnTo>
                </a:path>
                <a:path w="215264" h="716279">
                  <a:moveTo>
                    <a:pt x="176911" y="539496"/>
                  </a:moveTo>
                  <a:lnTo>
                    <a:pt x="111174" y="554112"/>
                  </a:lnTo>
                  <a:lnTo>
                    <a:pt x="54022" y="569658"/>
                  </a:lnTo>
                  <a:lnTo>
                    <a:pt x="14087" y="587109"/>
                  </a:lnTo>
                  <a:lnTo>
                    <a:pt x="0" y="607441"/>
                  </a:lnTo>
                  <a:lnTo>
                    <a:pt x="30730" y="636877"/>
                  </a:lnTo>
                  <a:lnTo>
                    <a:pt x="96107" y="672909"/>
                  </a:lnTo>
                  <a:lnTo>
                    <a:pt x="161055" y="703417"/>
                  </a:lnTo>
                  <a:lnTo>
                    <a:pt x="190500" y="716280"/>
                  </a:lnTo>
                </a:path>
              </a:pathLst>
            </a:custGeom>
            <a:ln w="28575">
              <a:solidFill>
                <a:srgbClr val="2E528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6473952" y="3829176"/>
              <a:ext cx="400685" cy="366395"/>
            </a:xfrm>
            <a:custGeom>
              <a:avLst/>
              <a:gdLst/>
              <a:ahLst/>
              <a:cxnLst/>
              <a:rect l="l" t="t" r="r" b="b"/>
              <a:pathLst>
                <a:path w="400684" h="366395">
                  <a:moveTo>
                    <a:pt x="400304" y="0"/>
                  </a:moveTo>
                  <a:lnTo>
                    <a:pt x="0" y="226949"/>
                  </a:lnTo>
                  <a:lnTo>
                    <a:pt x="343281" y="365887"/>
                  </a:lnTo>
                  <a:lnTo>
                    <a:pt x="400304" y="0"/>
                  </a:lnTo>
                  <a:close/>
                </a:path>
              </a:pathLst>
            </a:custGeom>
            <a:solidFill>
              <a:srgbClr val="4471C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6473952" y="3829176"/>
              <a:ext cx="400685" cy="366395"/>
            </a:xfrm>
            <a:custGeom>
              <a:avLst/>
              <a:gdLst/>
              <a:ahLst/>
              <a:cxnLst/>
              <a:rect l="l" t="t" r="r" b="b"/>
              <a:pathLst>
                <a:path w="400684" h="366395">
                  <a:moveTo>
                    <a:pt x="400304" y="0"/>
                  </a:moveTo>
                  <a:lnTo>
                    <a:pt x="343281" y="365887"/>
                  </a:lnTo>
                  <a:lnTo>
                    <a:pt x="0" y="226949"/>
                  </a:lnTo>
                  <a:lnTo>
                    <a:pt x="400304" y="0"/>
                  </a:lnTo>
                  <a:close/>
                </a:path>
              </a:pathLst>
            </a:custGeom>
            <a:ln w="12700">
              <a:solidFill>
                <a:srgbClr val="2E528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19"/>
            <p:cNvSpPr/>
            <p:nvPr/>
          </p:nvSpPr>
          <p:spPr>
            <a:xfrm>
              <a:off x="6623811" y="4064507"/>
              <a:ext cx="375920" cy="201295"/>
            </a:xfrm>
            <a:custGeom>
              <a:avLst/>
              <a:gdLst/>
              <a:ahLst/>
              <a:cxnLst/>
              <a:rect l="l" t="t" r="r" b="b"/>
              <a:pathLst>
                <a:path w="375920" h="201295">
                  <a:moveTo>
                    <a:pt x="375920" y="0"/>
                  </a:moveTo>
                  <a:lnTo>
                    <a:pt x="0" y="201168"/>
                  </a:lnTo>
                </a:path>
              </a:pathLst>
            </a:custGeom>
            <a:ln w="38100">
              <a:solidFill>
                <a:srgbClr val="4471C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20"/>
            <p:cNvSpPr/>
            <p:nvPr/>
          </p:nvSpPr>
          <p:spPr>
            <a:xfrm>
              <a:off x="7383780" y="4084446"/>
              <a:ext cx="370205" cy="361950"/>
            </a:xfrm>
            <a:custGeom>
              <a:avLst/>
              <a:gdLst/>
              <a:ahLst/>
              <a:cxnLst/>
              <a:rect l="l" t="t" r="r" b="b"/>
              <a:pathLst>
                <a:path w="370204" h="361950">
                  <a:moveTo>
                    <a:pt x="370205" y="0"/>
                  </a:moveTo>
                  <a:lnTo>
                    <a:pt x="0" y="4953"/>
                  </a:lnTo>
                  <a:lnTo>
                    <a:pt x="290576" y="361696"/>
                  </a:lnTo>
                  <a:lnTo>
                    <a:pt x="370205" y="0"/>
                  </a:lnTo>
                  <a:close/>
                </a:path>
              </a:pathLst>
            </a:custGeom>
            <a:solidFill>
              <a:srgbClr val="4471C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" name="object 21"/>
            <p:cNvSpPr/>
            <p:nvPr/>
          </p:nvSpPr>
          <p:spPr>
            <a:xfrm>
              <a:off x="7383780" y="4084446"/>
              <a:ext cx="370205" cy="361950"/>
            </a:xfrm>
            <a:custGeom>
              <a:avLst/>
              <a:gdLst/>
              <a:ahLst/>
              <a:cxnLst/>
              <a:rect l="l" t="t" r="r" b="b"/>
              <a:pathLst>
                <a:path w="370204" h="361950">
                  <a:moveTo>
                    <a:pt x="0" y="4953"/>
                  </a:moveTo>
                  <a:lnTo>
                    <a:pt x="370205" y="0"/>
                  </a:lnTo>
                  <a:lnTo>
                    <a:pt x="290576" y="361696"/>
                  </a:lnTo>
                  <a:lnTo>
                    <a:pt x="0" y="4953"/>
                  </a:lnTo>
                  <a:close/>
                </a:path>
              </a:pathLst>
            </a:custGeom>
            <a:ln w="12700">
              <a:solidFill>
                <a:srgbClr val="2E528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object 22"/>
            <p:cNvSpPr/>
            <p:nvPr/>
          </p:nvSpPr>
          <p:spPr>
            <a:xfrm>
              <a:off x="7623810" y="3925061"/>
              <a:ext cx="261620" cy="337185"/>
            </a:xfrm>
            <a:custGeom>
              <a:avLst/>
              <a:gdLst/>
              <a:ahLst/>
              <a:cxnLst/>
              <a:rect l="l" t="t" r="r" b="b"/>
              <a:pathLst>
                <a:path w="261620" h="337185">
                  <a:moveTo>
                    <a:pt x="0" y="0"/>
                  </a:moveTo>
                  <a:lnTo>
                    <a:pt x="261112" y="337058"/>
                  </a:lnTo>
                </a:path>
              </a:pathLst>
            </a:custGeom>
            <a:ln w="38100">
              <a:solidFill>
                <a:srgbClr val="4471C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" name="object 23"/>
            <p:cNvSpPr/>
            <p:nvPr/>
          </p:nvSpPr>
          <p:spPr>
            <a:xfrm>
              <a:off x="7130033" y="4255769"/>
              <a:ext cx="439420" cy="325120"/>
            </a:xfrm>
            <a:custGeom>
              <a:avLst/>
              <a:gdLst/>
              <a:ahLst/>
              <a:cxnLst/>
              <a:rect l="l" t="t" r="r" b="b"/>
              <a:pathLst>
                <a:path w="439420" h="325120">
                  <a:moveTo>
                    <a:pt x="0" y="324866"/>
                  </a:moveTo>
                  <a:lnTo>
                    <a:pt x="439293" y="0"/>
                  </a:lnTo>
                </a:path>
              </a:pathLst>
            </a:custGeom>
            <a:ln w="28575">
              <a:solidFill>
                <a:srgbClr val="4471C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4" name="object 2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7994650" y="3725925"/>
              <a:ext cx="155956" cy="155956"/>
            </a:xfrm>
            <a:prstGeom prst="rect">
              <a:avLst/>
            </a:prstGeom>
          </p:spPr>
        </p:pic>
        <p:sp>
          <p:nvSpPr>
            <p:cNvPr id="25" name="object 25"/>
            <p:cNvSpPr/>
            <p:nvPr/>
          </p:nvSpPr>
          <p:spPr>
            <a:xfrm>
              <a:off x="5150358" y="2170937"/>
              <a:ext cx="4862195" cy="3614420"/>
            </a:xfrm>
            <a:custGeom>
              <a:avLst/>
              <a:gdLst/>
              <a:ahLst/>
              <a:cxnLst/>
              <a:rect l="l" t="t" r="r" b="b"/>
              <a:pathLst>
                <a:path w="4862195" h="3614420">
                  <a:moveTo>
                    <a:pt x="2609088" y="1906397"/>
                  </a:moveTo>
                  <a:lnTo>
                    <a:pt x="2953766" y="1620012"/>
                  </a:lnTo>
                </a:path>
                <a:path w="4862195" h="3614420">
                  <a:moveTo>
                    <a:pt x="1232916" y="1406525"/>
                  </a:moveTo>
                  <a:lnTo>
                    <a:pt x="1568196" y="1196340"/>
                  </a:lnTo>
                </a:path>
                <a:path w="4862195" h="3614420">
                  <a:moveTo>
                    <a:pt x="2174748" y="623316"/>
                  </a:moveTo>
                  <a:lnTo>
                    <a:pt x="2469261" y="973201"/>
                  </a:lnTo>
                </a:path>
                <a:path w="4862195" h="3614420">
                  <a:moveTo>
                    <a:pt x="2624328" y="1240536"/>
                  </a:moveTo>
                  <a:lnTo>
                    <a:pt x="2953639" y="1648206"/>
                  </a:lnTo>
                </a:path>
                <a:path w="4862195" h="3614420">
                  <a:moveTo>
                    <a:pt x="1656588" y="2037588"/>
                  </a:moveTo>
                  <a:lnTo>
                    <a:pt x="1951101" y="2387473"/>
                  </a:lnTo>
                </a:path>
                <a:path w="4862195" h="3614420">
                  <a:moveTo>
                    <a:pt x="1202436" y="1414272"/>
                  </a:moveTo>
                  <a:lnTo>
                    <a:pt x="1496949" y="1764157"/>
                  </a:lnTo>
                </a:path>
                <a:path w="4862195" h="3614420">
                  <a:moveTo>
                    <a:pt x="0" y="10668"/>
                  </a:moveTo>
                  <a:lnTo>
                    <a:pt x="2195957" y="10668"/>
                  </a:lnTo>
                </a:path>
                <a:path w="4862195" h="3614420">
                  <a:moveTo>
                    <a:pt x="2174748" y="670941"/>
                  </a:moveTo>
                  <a:lnTo>
                    <a:pt x="2175002" y="0"/>
                  </a:lnTo>
                </a:path>
                <a:path w="4862195" h="3614420">
                  <a:moveTo>
                    <a:pt x="1965960" y="2932049"/>
                  </a:moveTo>
                  <a:lnTo>
                    <a:pt x="1965960" y="2356104"/>
                  </a:lnTo>
                </a:path>
                <a:path w="4862195" h="3614420">
                  <a:moveTo>
                    <a:pt x="4678680" y="2328672"/>
                  </a:moveTo>
                  <a:lnTo>
                    <a:pt x="4856099" y="2536825"/>
                  </a:lnTo>
                </a:path>
                <a:path w="4862195" h="3614420">
                  <a:moveTo>
                    <a:pt x="4856099" y="2535936"/>
                  </a:moveTo>
                  <a:lnTo>
                    <a:pt x="4678680" y="2715895"/>
                  </a:lnTo>
                </a:path>
                <a:path w="4862195" h="3614420">
                  <a:moveTo>
                    <a:pt x="4684776" y="2665476"/>
                  </a:moveTo>
                  <a:lnTo>
                    <a:pt x="4862195" y="2873629"/>
                  </a:lnTo>
                </a:path>
                <a:path w="4862195" h="3614420">
                  <a:moveTo>
                    <a:pt x="4856099" y="2877312"/>
                  </a:moveTo>
                  <a:lnTo>
                    <a:pt x="4678680" y="3057271"/>
                  </a:lnTo>
                </a:path>
                <a:path w="4862195" h="3614420">
                  <a:moveTo>
                    <a:pt x="4774946" y="2235708"/>
                  </a:moveTo>
                  <a:lnTo>
                    <a:pt x="4672584" y="2331466"/>
                  </a:lnTo>
                </a:path>
                <a:path w="4862195" h="3614420">
                  <a:moveTo>
                    <a:pt x="4767072" y="2246884"/>
                  </a:moveTo>
                  <a:lnTo>
                    <a:pt x="4767072" y="1706880"/>
                  </a:lnTo>
                </a:path>
                <a:path w="4862195" h="3614420">
                  <a:moveTo>
                    <a:pt x="4684776" y="3613912"/>
                  </a:moveTo>
                  <a:lnTo>
                    <a:pt x="4684776" y="3073908"/>
                  </a:lnTo>
                </a:path>
              </a:pathLst>
            </a:custGeom>
            <a:ln w="28575">
              <a:solidFill>
                <a:srgbClr val="4471C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6" name="object 26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9855454" y="3716781"/>
              <a:ext cx="155956" cy="157480"/>
            </a:xfrm>
            <a:prstGeom prst="rect">
              <a:avLst/>
            </a:prstGeom>
          </p:spPr>
        </p:pic>
        <p:sp>
          <p:nvSpPr>
            <p:cNvPr id="27" name="object 27"/>
            <p:cNvSpPr/>
            <p:nvPr/>
          </p:nvSpPr>
          <p:spPr>
            <a:xfrm>
              <a:off x="5936742" y="3574541"/>
              <a:ext cx="3967479" cy="215265"/>
            </a:xfrm>
            <a:custGeom>
              <a:avLst/>
              <a:gdLst/>
              <a:ahLst/>
              <a:cxnLst/>
              <a:rect l="l" t="t" r="r" b="b"/>
              <a:pathLst>
                <a:path w="3967479" h="215264">
                  <a:moveTo>
                    <a:pt x="2167128" y="214884"/>
                  </a:moveTo>
                  <a:lnTo>
                    <a:pt x="3967099" y="214884"/>
                  </a:lnTo>
                </a:path>
                <a:path w="3967479" h="215264">
                  <a:moveTo>
                    <a:pt x="0" y="0"/>
                  </a:moveTo>
                  <a:lnTo>
                    <a:pt x="395986" y="0"/>
                  </a:lnTo>
                </a:path>
              </a:pathLst>
            </a:custGeom>
            <a:ln w="28575">
              <a:solidFill>
                <a:srgbClr val="4471C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8" name="object 28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6284722" y="3485133"/>
              <a:ext cx="157480" cy="155956"/>
            </a:xfrm>
            <a:prstGeom prst="rect">
              <a:avLst/>
            </a:prstGeom>
          </p:spPr>
        </p:pic>
        <p:pic>
          <p:nvPicPr>
            <p:cNvPr id="29" name="object 29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9750298" y="5667504"/>
              <a:ext cx="155956" cy="157480"/>
            </a:xfrm>
            <a:prstGeom prst="rect">
              <a:avLst/>
            </a:prstGeom>
          </p:spPr>
        </p:pic>
        <p:sp>
          <p:nvSpPr>
            <p:cNvPr id="30" name="object 30"/>
            <p:cNvSpPr/>
            <p:nvPr/>
          </p:nvSpPr>
          <p:spPr>
            <a:xfrm>
              <a:off x="5950458" y="3559301"/>
              <a:ext cx="3924300" cy="2242185"/>
            </a:xfrm>
            <a:custGeom>
              <a:avLst/>
              <a:gdLst/>
              <a:ahLst/>
              <a:cxnLst/>
              <a:rect l="l" t="t" r="r" b="b"/>
              <a:pathLst>
                <a:path w="3924300" h="2242185">
                  <a:moveTo>
                    <a:pt x="0" y="2241805"/>
                  </a:moveTo>
                  <a:lnTo>
                    <a:pt x="3924046" y="2241805"/>
                  </a:lnTo>
                </a:path>
                <a:path w="3924300" h="2242185">
                  <a:moveTo>
                    <a:pt x="10668" y="2231997"/>
                  </a:moveTo>
                  <a:lnTo>
                    <a:pt x="10668" y="0"/>
                  </a:lnTo>
                </a:path>
              </a:pathLst>
            </a:custGeom>
            <a:ln w="28575">
              <a:solidFill>
                <a:srgbClr val="4471C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1" name="object 31"/>
          <p:cNvSpPr txBox="1"/>
          <p:nvPr/>
        </p:nvSpPr>
        <p:spPr>
          <a:xfrm>
            <a:off x="4716907" y="2389073"/>
            <a:ext cx="281940" cy="33147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000" b="1" dirty="0">
                <a:latin typeface="Calibri"/>
                <a:cs typeface="Calibri"/>
              </a:rPr>
              <a:t>T1</a:t>
            </a:r>
            <a:endParaRPr sz="2000">
              <a:latin typeface="Calibri"/>
              <a:cs typeface="Calibri"/>
            </a:endParaRPr>
          </a:p>
        </p:txBody>
      </p:sp>
      <p:sp>
        <p:nvSpPr>
          <p:cNvPr id="32" name="object 32"/>
          <p:cNvSpPr txBox="1"/>
          <p:nvPr/>
        </p:nvSpPr>
        <p:spPr>
          <a:xfrm>
            <a:off x="10085323" y="4609541"/>
            <a:ext cx="276225" cy="33147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000" b="1" spc="-5" dirty="0">
                <a:latin typeface="Calibri"/>
                <a:cs typeface="Calibri"/>
              </a:rPr>
              <a:t>RL</a:t>
            </a:r>
            <a:endParaRPr sz="2000">
              <a:latin typeface="Calibri"/>
              <a:cs typeface="Calibri"/>
            </a:endParaRPr>
          </a:p>
        </p:txBody>
      </p:sp>
      <p:sp>
        <p:nvSpPr>
          <p:cNvPr id="33" name="object 33"/>
          <p:cNvSpPr txBox="1"/>
          <p:nvPr/>
        </p:nvSpPr>
        <p:spPr>
          <a:xfrm>
            <a:off x="434439" y="2389073"/>
            <a:ext cx="344805" cy="33147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000" b="1" spc="-5" dirty="0">
                <a:latin typeface="Calibri"/>
                <a:cs typeface="Calibri"/>
              </a:rPr>
              <a:t>vin</a:t>
            </a:r>
            <a:endParaRPr sz="2000">
              <a:latin typeface="Calibri"/>
              <a:cs typeface="Calibri"/>
            </a:endParaRPr>
          </a:p>
        </p:txBody>
      </p:sp>
      <p:sp>
        <p:nvSpPr>
          <p:cNvPr id="34" name="object 34"/>
          <p:cNvSpPr txBox="1"/>
          <p:nvPr/>
        </p:nvSpPr>
        <p:spPr>
          <a:xfrm>
            <a:off x="2926458" y="4063110"/>
            <a:ext cx="113664" cy="3308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dirty="0">
                <a:latin typeface="Calibri"/>
                <a:cs typeface="Calibri"/>
              </a:rPr>
              <a:t>t</a:t>
            </a:r>
            <a:endParaRPr sz="2000">
              <a:latin typeface="Calibri"/>
              <a:cs typeface="Calibri"/>
            </a:endParaRPr>
          </a:p>
        </p:txBody>
      </p:sp>
      <p:grpSp>
        <p:nvGrpSpPr>
          <p:cNvPr id="35" name="object 35"/>
          <p:cNvGrpSpPr/>
          <p:nvPr/>
        </p:nvGrpSpPr>
        <p:grpSpPr>
          <a:xfrm>
            <a:off x="10536935" y="4257294"/>
            <a:ext cx="815975" cy="1021715"/>
            <a:chOff x="10536935" y="4257294"/>
            <a:chExt cx="815975" cy="1021715"/>
          </a:xfrm>
        </p:grpSpPr>
        <p:sp>
          <p:nvSpPr>
            <p:cNvPr id="36" name="object 36"/>
            <p:cNvSpPr/>
            <p:nvPr/>
          </p:nvSpPr>
          <p:spPr>
            <a:xfrm>
              <a:off x="10555985" y="4257294"/>
              <a:ext cx="796925" cy="1021715"/>
            </a:xfrm>
            <a:custGeom>
              <a:avLst/>
              <a:gdLst/>
              <a:ahLst/>
              <a:cxnLst/>
              <a:rect l="l" t="t" r="r" b="b"/>
              <a:pathLst>
                <a:path w="796925" h="1021714">
                  <a:moveTo>
                    <a:pt x="0" y="0"/>
                  </a:moveTo>
                  <a:lnTo>
                    <a:pt x="0" y="1021588"/>
                  </a:lnTo>
                </a:path>
                <a:path w="796925" h="1021714">
                  <a:moveTo>
                    <a:pt x="4572" y="569976"/>
                  </a:moveTo>
                  <a:lnTo>
                    <a:pt x="796544" y="569976"/>
                  </a:lnTo>
                </a:path>
              </a:pathLst>
            </a:custGeom>
            <a:ln w="28575">
              <a:solidFill>
                <a:srgbClr val="ED7C3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7" name="object 37"/>
            <p:cNvSpPr/>
            <p:nvPr/>
          </p:nvSpPr>
          <p:spPr>
            <a:xfrm>
              <a:off x="10555985" y="4347210"/>
              <a:ext cx="401320" cy="480059"/>
            </a:xfrm>
            <a:custGeom>
              <a:avLst/>
              <a:gdLst/>
              <a:ahLst/>
              <a:cxnLst/>
              <a:rect l="l" t="t" r="r" b="b"/>
              <a:pathLst>
                <a:path w="401320" h="480060">
                  <a:moveTo>
                    <a:pt x="0" y="473710"/>
                  </a:moveTo>
                  <a:lnTo>
                    <a:pt x="17427" y="409153"/>
                  </a:lnTo>
                  <a:lnTo>
                    <a:pt x="34872" y="345672"/>
                  </a:lnTo>
                  <a:lnTo>
                    <a:pt x="52348" y="284339"/>
                  </a:lnTo>
                  <a:lnTo>
                    <a:pt x="69866" y="226230"/>
                  </a:lnTo>
                  <a:lnTo>
                    <a:pt x="87439" y="172420"/>
                  </a:lnTo>
                  <a:lnTo>
                    <a:pt x="105078" y="123982"/>
                  </a:lnTo>
                  <a:lnTo>
                    <a:pt x="122796" y="81992"/>
                  </a:lnTo>
                  <a:lnTo>
                    <a:pt x="140604" y="47525"/>
                  </a:lnTo>
                  <a:lnTo>
                    <a:pt x="176539" y="5454"/>
                  </a:lnTo>
                  <a:lnTo>
                    <a:pt x="194691" y="0"/>
                  </a:lnTo>
                  <a:lnTo>
                    <a:pt x="255079" y="75438"/>
                  </a:lnTo>
                  <a:lnTo>
                    <a:pt x="322802" y="240411"/>
                  </a:lnTo>
                  <a:lnTo>
                    <a:pt x="377999" y="405193"/>
                  </a:lnTo>
                  <a:lnTo>
                    <a:pt x="400812" y="480060"/>
                  </a:lnTo>
                </a:path>
              </a:pathLst>
            </a:custGeom>
            <a:ln w="38100">
              <a:solidFill>
                <a:srgbClr val="6F2F9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8" name="object 38"/>
          <p:cNvSpPr txBox="1"/>
          <p:nvPr/>
        </p:nvSpPr>
        <p:spPr>
          <a:xfrm>
            <a:off x="10371581" y="3828415"/>
            <a:ext cx="504825" cy="3308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spc="-25" dirty="0">
                <a:latin typeface="Calibri"/>
                <a:cs typeface="Calibri"/>
              </a:rPr>
              <a:t>v</a:t>
            </a:r>
            <a:r>
              <a:rPr sz="2000" b="1" dirty="0">
                <a:latin typeface="Calibri"/>
                <a:cs typeface="Calibri"/>
              </a:rPr>
              <a:t>out</a:t>
            </a:r>
            <a:endParaRPr sz="2000">
              <a:latin typeface="Calibri"/>
              <a:cs typeface="Calibri"/>
            </a:endParaRPr>
          </a:p>
        </p:txBody>
      </p:sp>
      <p:sp>
        <p:nvSpPr>
          <p:cNvPr id="39" name="object 39"/>
          <p:cNvSpPr txBox="1"/>
          <p:nvPr/>
        </p:nvSpPr>
        <p:spPr>
          <a:xfrm>
            <a:off x="6191758" y="4126816"/>
            <a:ext cx="314325" cy="33147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000" b="1" spc="-5" dirty="0">
                <a:latin typeface="Calibri"/>
                <a:cs typeface="Calibri"/>
              </a:rPr>
              <a:t>D2</a:t>
            </a:r>
            <a:endParaRPr sz="2000">
              <a:latin typeface="Calibri"/>
              <a:cs typeface="Calibri"/>
            </a:endParaRPr>
          </a:p>
        </p:txBody>
      </p:sp>
      <p:sp>
        <p:nvSpPr>
          <p:cNvPr id="40" name="object 40"/>
          <p:cNvSpPr txBox="1"/>
          <p:nvPr/>
        </p:nvSpPr>
        <p:spPr>
          <a:xfrm>
            <a:off x="6315836" y="2550412"/>
            <a:ext cx="314325" cy="33083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000" b="1" spc="-5" dirty="0">
                <a:latin typeface="Calibri"/>
                <a:cs typeface="Calibri"/>
              </a:rPr>
              <a:t>D4</a:t>
            </a:r>
            <a:endParaRPr sz="2000">
              <a:latin typeface="Calibri"/>
              <a:cs typeface="Calibri"/>
            </a:endParaRPr>
          </a:p>
        </p:txBody>
      </p:sp>
      <p:sp>
        <p:nvSpPr>
          <p:cNvPr id="41" name="object 41"/>
          <p:cNvSpPr/>
          <p:nvPr/>
        </p:nvSpPr>
        <p:spPr>
          <a:xfrm>
            <a:off x="5266182" y="2769869"/>
            <a:ext cx="819785" cy="1021715"/>
          </a:xfrm>
          <a:custGeom>
            <a:avLst/>
            <a:gdLst/>
            <a:ahLst/>
            <a:cxnLst/>
            <a:rect l="l" t="t" r="r" b="b"/>
            <a:pathLst>
              <a:path w="819785" h="1021714">
                <a:moveTo>
                  <a:pt x="0" y="0"/>
                </a:moveTo>
                <a:lnTo>
                  <a:pt x="0" y="1021588"/>
                </a:lnTo>
              </a:path>
              <a:path w="819785" h="1021714">
                <a:moveTo>
                  <a:pt x="27432" y="588264"/>
                </a:moveTo>
                <a:lnTo>
                  <a:pt x="819404" y="588264"/>
                </a:lnTo>
              </a:path>
            </a:pathLst>
          </a:custGeom>
          <a:ln w="28575">
            <a:solidFill>
              <a:srgbClr val="ED7C3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" name="object 42"/>
          <p:cNvSpPr txBox="1"/>
          <p:nvPr/>
        </p:nvSpPr>
        <p:spPr>
          <a:xfrm>
            <a:off x="5263896" y="4249673"/>
            <a:ext cx="142875" cy="3308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sz="2000" b="1" dirty="0">
                <a:latin typeface="Calibri"/>
                <a:cs typeface="Calibri"/>
              </a:rPr>
              <a:t>B</a:t>
            </a:r>
            <a:endParaRPr sz="2000">
              <a:latin typeface="Calibri"/>
              <a:cs typeface="Calibri"/>
            </a:endParaRPr>
          </a:p>
        </p:txBody>
      </p:sp>
      <p:sp>
        <p:nvSpPr>
          <p:cNvPr id="43" name="object 43"/>
          <p:cNvSpPr txBox="1"/>
          <p:nvPr/>
        </p:nvSpPr>
        <p:spPr>
          <a:xfrm>
            <a:off x="5180965" y="2229357"/>
            <a:ext cx="422909" cy="33083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05"/>
              </a:spcBef>
            </a:pPr>
            <a:r>
              <a:rPr sz="3000" b="1" baseline="-31944" dirty="0">
                <a:latin typeface="Calibri"/>
                <a:cs typeface="Calibri"/>
              </a:rPr>
              <a:t>A </a:t>
            </a:r>
            <a:r>
              <a:rPr sz="2000" b="1" dirty="0">
                <a:latin typeface="Calibri"/>
                <a:cs typeface="Calibri"/>
              </a:rPr>
              <a:t>+</a:t>
            </a:r>
            <a:endParaRPr sz="2000">
              <a:latin typeface="Calibri"/>
              <a:cs typeface="Calibri"/>
            </a:endParaRPr>
          </a:p>
        </p:txBody>
      </p:sp>
      <p:sp>
        <p:nvSpPr>
          <p:cNvPr id="44" name="object 44"/>
          <p:cNvSpPr txBox="1"/>
          <p:nvPr/>
        </p:nvSpPr>
        <p:spPr>
          <a:xfrm>
            <a:off x="5332477" y="4583048"/>
            <a:ext cx="78105" cy="3308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sz="2000" b="1" dirty="0">
                <a:latin typeface="Calibri"/>
                <a:cs typeface="Calibri"/>
              </a:rPr>
              <a:t>-</a:t>
            </a:r>
            <a:endParaRPr sz="2000">
              <a:latin typeface="Calibri"/>
              <a:cs typeface="Calibri"/>
            </a:endParaRPr>
          </a:p>
        </p:txBody>
      </p:sp>
      <p:sp>
        <p:nvSpPr>
          <p:cNvPr id="45" name="object 45"/>
          <p:cNvSpPr txBox="1"/>
          <p:nvPr/>
        </p:nvSpPr>
        <p:spPr>
          <a:xfrm>
            <a:off x="6931915" y="4423028"/>
            <a:ext cx="103505" cy="3308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dirty="0">
                <a:latin typeface="Calibri"/>
                <a:cs typeface="Calibri"/>
              </a:rPr>
              <a:t>-</a:t>
            </a:r>
            <a:endParaRPr sz="2000">
              <a:latin typeface="Calibri"/>
              <a:cs typeface="Calibri"/>
            </a:endParaRPr>
          </a:p>
        </p:txBody>
      </p:sp>
      <p:sp>
        <p:nvSpPr>
          <p:cNvPr id="46" name="object 46"/>
          <p:cNvSpPr txBox="1"/>
          <p:nvPr/>
        </p:nvSpPr>
        <p:spPr>
          <a:xfrm>
            <a:off x="7379590" y="2519248"/>
            <a:ext cx="152400" cy="33147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000" b="1" dirty="0">
                <a:latin typeface="Calibri"/>
                <a:cs typeface="Calibri"/>
              </a:rPr>
              <a:t>+</a:t>
            </a:r>
            <a:endParaRPr sz="2000">
              <a:latin typeface="Calibri"/>
              <a:cs typeface="Calibri"/>
            </a:endParaRPr>
          </a:p>
        </p:txBody>
      </p:sp>
      <p:sp>
        <p:nvSpPr>
          <p:cNvPr id="47" name="object 47"/>
          <p:cNvSpPr txBox="1"/>
          <p:nvPr/>
        </p:nvSpPr>
        <p:spPr>
          <a:xfrm>
            <a:off x="7979409" y="2964891"/>
            <a:ext cx="869315" cy="33147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000" b="1" spc="-5" dirty="0">
                <a:latin typeface="Calibri"/>
                <a:cs typeface="Calibri"/>
              </a:rPr>
              <a:t>D</a:t>
            </a:r>
            <a:r>
              <a:rPr sz="2000" b="1" dirty="0">
                <a:latin typeface="Calibri"/>
                <a:cs typeface="Calibri"/>
              </a:rPr>
              <a:t>1</a:t>
            </a:r>
            <a:r>
              <a:rPr sz="2000" spc="-140" dirty="0">
                <a:latin typeface="Times New Roman"/>
                <a:cs typeface="Times New Roman"/>
              </a:rPr>
              <a:t> </a:t>
            </a:r>
            <a:r>
              <a:rPr sz="2000" b="1" dirty="0">
                <a:latin typeface="Calibri"/>
                <a:cs typeface="Calibri"/>
              </a:rPr>
              <a:t>FWD</a:t>
            </a:r>
            <a:endParaRPr sz="2000">
              <a:latin typeface="Calibri"/>
              <a:cs typeface="Calibri"/>
            </a:endParaRPr>
          </a:p>
        </p:txBody>
      </p:sp>
      <p:grpSp>
        <p:nvGrpSpPr>
          <p:cNvPr id="48" name="object 48"/>
          <p:cNvGrpSpPr/>
          <p:nvPr/>
        </p:nvGrpSpPr>
        <p:grpSpPr>
          <a:xfrm>
            <a:off x="6472173" y="2989833"/>
            <a:ext cx="1466850" cy="1355725"/>
            <a:chOff x="6472173" y="2989833"/>
            <a:chExt cx="1466850" cy="1355725"/>
          </a:xfrm>
        </p:grpSpPr>
        <p:sp>
          <p:nvSpPr>
            <p:cNvPr id="49" name="object 49"/>
            <p:cNvSpPr/>
            <p:nvPr/>
          </p:nvSpPr>
          <p:spPr>
            <a:xfrm>
              <a:off x="7418831" y="2996183"/>
              <a:ext cx="513715" cy="525780"/>
            </a:xfrm>
            <a:custGeom>
              <a:avLst/>
              <a:gdLst/>
              <a:ahLst/>
              <a:cxnLst/>
              <a:rect l="l" t="t" r="r" b="b"/>
              <a:pathLst>
                <a:path w="513715" h="525779">
                  <a:moveTo>
                    <a:pt x="513585" y="0"/>
                  </a:moveTo>
                  <a:lnTo>
                    <a:pt x="0" y="0"/>
                  </a:lnTo>
                  <a:lnTo>
                    <a:pt x="0" y="525780"/>
                  </a:lnTo>
                  <a:lnTo>
                    <a:pt x="513585" y="525780"/>
                  </a:lnTo>
                  <a:lnTo>
                    <a:pt x="513585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0" name="object 50"/>
            <p:cNvSpPr/>
            <p:nvPr/>
          </p:nvSpPr>
          <p:spPr>
            <a:xfrm>
              <a:off x="7418831" y="2996183"/>
              <a:ext cx="513715" cy="525780"/>
            </a:xfrm>
            <a:custGeom>
              <a:avLst/>
              <a:gdLst/>
              <a:ahLst/>
              <a:cxnLst/>
              <a:rect l="l" t="t" r="r" b="b"/>
              <a:pathLst>
                <a:path w="513715" h="525779">
                  <a:moveTo>
                    <a:pt x="0" y="525780"/>
                  </a:moveTo>
                  <a:lnTo>
                    <a:pt x="513585" y="525780"/>
                  </a:lnTo>
                  <a:lnTo>
                    <a:pt x="513585" y="0"/>
                  </a:lnTo>
                  <a:lnTo>
                    <a:pt x="0" y="0"/>
                  </a:lnTo>
                  <a:lnTo>
                    <a:pt x="0" y="525780"/>
                  </a:lnTo>
                  <a:close/>
                </a:path>
              </a:pathLst>
            </a:custGeom>
            <a:ln w="127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1" name="object 51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476489" y="3011169"/>
              <a:ext cx="157480" cy="155956"/>
            </a:xfrm>
            <a:prstGeom prst="rect">
              <a:avLst/>
            </a:prstGeom>
          </p:spPr>
        </p:pic>
        <p:pic>
          <p:nvPicPr>
            <p:cNvPr id="52" name="object 52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747761" y="3392169"/>
              <a:ext cx="155956" cy="157480"/>
            </a:xfrm>
            <a:prstGeom prst="rect">
              <a:avLst/>
            </a:prstGeom>
          </p:spPr>
        </p:pic>
        <p:sp>
          <p:nvSpPr>
            <p:cNvPr id="53" name="object 53"/>
            <p:cNvSpPr/>
            <p:nvPr/>
          </p:nvSpPr>
          <p:spPr>
            <a:xfrm>
              <a:off x="7559801" y="3100577"/>
              <a:ext cx="329565" cy="407670"/>
            </a:xfrm>
            <a:custGeom>
              <a:avLst/>
              <a:gdLst/>
              <a:ahLst/>
              <a:cxnLst/>
              <a:rect l="l" t="t" r="r" b="b"/>
              <a:pathLst>
                <a:path w="329565" h="407670">
                  <a:moveTo>
                    <a:pt x="0" y="0"/>
                  </a:moveTo>
                  <a:lnTo>
                    <a:pt x="329311" y="407670"/>
                  </a:lnTo>
                </a:path>
              </a:pathLst>
            </a:custGeom>
            <a:ln w="28575">
              <a:solidFill>
                <a:srgbClr val="4471C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4" name="object 54"/>
            <p:cNvSpPr/>
            <p:nvPr/>
          </p:nvSpPr>
          <p:spPr>
            <a:xfrm>
              <a:off x="6478523" y="3814575"/>
              <a:ext cx="513715" cy="524510"/>
            </a:xfrm>
            <a:custGeom>
              <a:avLst/>
              <a:gdLst/>
              <a:ahLst/>
              <a:cxnLst/>
              <a:rect l="l" t="t" r="r" b="b"/>
              <a:pathLst>
                <a:path w="513715" h="524510">
                  <a:moveTo>
                    <a:pt x="513590" y="0"/>
                  </a:moveTo>
                  <a:lnTo>
                    <a:pt x="0" y="0"/>
                  </a:lnTo>
                  <a:lnTo>
                    <a:pt x="0" y="524252"/>
                  </a:lnTo>
                  <a:lnTo>
                    <a:pt x="513590" y="524252"/>
                  </a:lnTo>
                  <a:lnTo>
                    <a:pt x="51359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5" name="object 55"/>
            <p:cNvSpPr/>
            <p:nvPr/>
          </p:nvSpPr>
          <p:spPr>
            <a:xfrm>
              <a:off x="6478523" y="3814575"/>
              <a:ext cx="513715" cy="524510"/>
            </a:xfrm>
            <a:custGeom>
              <a:avLst/>
              <a:gdLst/>
              <a:ahLst/>
              <a:cxnLst/>
              <a:rect l="l" t="t" r="r" b="b"/>
              <a:pathLst>
                <a:path w="513715" h="524510">
                  <a:moveTo>
                    <a:pt x="0" y="524252"/>
                  </a:moveTo>
                  <a:lnTo>
                    <a:pt x="513590" y="524252"/>
                  </a:lnTo>
                  <a:lnTo>
                    <a:pt x="513590" y="0"/>
                  </a:lnTo>
                  <a:lnTo>
                    <a:pt x="0" y="0"/>
                  </a:lnTo>
                  <a:lnTo>
                    <a:pt x="0" y="524252"/>
                  </a:lnTo>
                  <a:close/>
                </a:path>
              </a:pathLst>
            </a:custGeom>
            <a:ln w="127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6" name="object 56"/>
          <p:cNvSpPr txBox="1"/>
          <p:nvPr/>
        </p:nvSpPr>
        <p:spPr>
          <a:xfrm>
            <a:off x="6106159" y="4412741"/>
            <a:ext cx="533400" cy="3308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dirty="0">
                <a:latin typeface="Calibri"/>
                <a:cs typeface="Calibri"/>
              </a:rPr>
              <a:t>FWD</a:t>
            </a:r>
            <a:endParaRPr sz="2000">
              <a:latin typeface="Calibri"/>
              <a:cs typeface="Calibri"/>
            </a:endParaRPr>
          </a:p>
        </p:txBody>
      </p:sp>
      <p:grpSp>
        <p:nvGrpSpPr>
          <p:cNvPr id="57" name="object 57"/>
          <p:cNvGrpSpPr/>
          <p:nvPr/>
        </p:nvGrpSpPr>
        <p:grpSpPr>
          <a:xfrm>
            <a:off x="6447790" y="3759453"/>
            <a:ext cx="471805" cy="593725"/>
            <a:chOff x="6447790" y="3759453"/>
            <a:chExt cx="471805" cy="593725"/>
          </a:xfrm>
        </p:grpSpPr>
        <p:pic>
          <p:nvPicPr>
            <p:cNvPr id="58" name="object 58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6447790" y="3759453"/>
              <a:ext cx="157480" cy="155956"/>
            </a:xfrm>
            <a:prstGeom prst="rect">
              <a:avLst/>
            </a:prstGeom>
          </p:spPr>
        </p:pic>
        <p:pic>
          <p:nvPicPr>
            <p:cNvPr id="59" name="object 59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6761734" y="4196841"/>
              <a:ext cx="157480" cy="155956"/>
            </a:xfrm>
            <a:prstGeom prst="rect">
              <a:avLst/>
            </a:prstGeom>
          </p:spPr>
        </p:pic>
        <p:sp>
          <p:nvSpPr>
            <p:cNvPr id="60" name="object 60"/>
            <p:cNvSpPr/>
            <p:nvPr/>
          </p:nvSpPr>
          <p:spPr>
            <a:xfrm>
              <a:off x="6514338" y="3854957"/>
              <a:ext cx="299085" cy="323850"/>
            </a:xfrm>
            <a:custGeom>
              <a:avLst/>
              <a:gdLst/>
              <a:ahLst/>
              <a:cxnLst/>
              <a:rect l="l" t="t" r="r" b="b"/>
              <a:pathLst>
                <a:path w="299084" h="323850">
                  <a:moveTo>
                    <a:pt x="0" y="0"/>
                  </a:moveTo>
                  <a:lnTo>
                    <a:pt x="298577" y="323596"/>
                  </a:lnTo>
                </a:path>
              </a:pathLst>
            </a:custGeom>
            <a:ln w="28575">
              <a:solidFill>
                <a:srgbClr val="4471C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61" name="object 61"/>
          <p:cNvSpPr txBox="1"/>
          <p:nvPr/>
        </p:nvSpPr>
        <p:spPr>
          <a:xfrm>
            <a:off x="7811261" y="4375148"/>
            <a:ext cx="442595" cy="574040"/>
          </a:xfrm>
          <a:prstGeom prst="rect">
            <a:avLst/>
          </a:prstGeom>
        </p:spPr>
        <p:txBody>
          <a:bodyPr vert="horz" wrap="square" lIns="0" tIns="74930" rIns="0" bIns="0" rtlCol="0">
            <a:spAutoFit/>
          </a:bodyPr>
          <a:lstStyle/>
          <a:p>
            <a:pPr marL="12700" marR="5080" indent="57150">
              <a:lnSpc>
                <a:spcPct val="79600"/>
              </a:lnSpc>
              <a:spcBef>
                <a:spcPts val="590"/>
              </a:spcBef>
            </a:pPr>
            <a:r>
              <a:rPr sz="2000" b="1" spc="-5" dirty="0">
                <a:latin typeface="Calibri"/>
                <a:cs typeface="Calibri"/>
              </a:rPr>
              <a:t>D3 </a:t>
            </a:r>
            <a:r>
              <a:rPr sz="2000" b="1" dirty="0">
                <a:latin typeface="Calibri"/>
                <a:cs typeface="Calibri"/>
              </a:rPr>
              <a:t> R</a:t>
            </a:r>
            <a:r>
              <a:rPr sz="2000" b="1" spc="-10" dirty="0">
                <a:latin typeface="Calibri"/>
                <a:cs typeface="Calibri"/>
              </a:rPr>
              <a:t>E</a:t>
            </a:r>
            <a:r>
              <a:rPr sz="2000" b="1" dirty="0">
                <a:latin typeface="Calibri"/>
                <a:cs typeface="Calibri"/>
              </a:rPr>
              <a:t>V</a:t>
            </a:r>
            <a:endParaRPr sz="2000">
              <a:latin typeface="Calibri"/>
              <a:cs typeface="Calibri"/>
            </a:endParaRPr>
          </a:p>
        </p:txBody>
      </p:sp>
      <p:grpSp>
        <p:nvGrpSpPr>
          <p:cNvPr id="62" name="object 62"/>
          <p:cNvGrpSpPr/>
          <p:nvPr/>
        </p:nvGrpSpPr>
        <p:grpSpPr>
          <a:xfrm>
            <a:off x="7295133" y="3908804"/>
            <a:ext cx="607060" cy="537210"/>
            <a:chOff x="7295133" y="3908804"/>
            <a:chExt cx="607060" cy="537210"/>
          </a:xfrm>
        </p:grpSpPr>
        <p:sp>
          <p:nvSpPr>
            <p:cNvPr id="63" name="object 63"/>
            <p:cNvSpPr/>
            <p:nvPr/>
          </p:nvSpPr>
          <p:spPr>
            <a:xfrm>
              <a:off x="7350251" y="3915154"/>
              <a:ext cx="513715" cy="524510"/>
            </a:xfrm>
            <a:custGeom>
              <a:avLst/>
              <a:gdLst/>
              <a:ahLst/>
              <a:cxnLst/>
              <a:rect l="l" t="t" r="r" b="b"/>
              <a:pathLst>
                <a:path w="513715" h="524510">
                  <a:moveTo>
                    <a:pt x="513585" y="0"/>
                  </a:moveTo>
                  <a:lnTo>
                    <a:pt x="0" y="0"/>
                  </a:lnTo>
                  <a:lnTo>
                    <a:pt x="0" y="524257"/>
                  </a:lnTo>
                  <a:lnTo>
                    <a:pt x="513585" y="524257"/>
                  </a:lnTo>
                  <a:lnTo>
                    <a:pt x="513585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4" name="object 64"/>
            <p:cNvSpPr/>
            <p:nvPr/>
          </p:nvSpPr>
          <p:spPr>
            <a:xfrm>
              <a:off x="7350251" y="3915154"/>
              <a:ext cx="513715" cy="524510"/>
            </a:xfrm>
            <a:custGeom>
              <a:avLst/>
              <a:gdLst/>
              <a:ahLst/>
              <a:cxnLst/>
              <a:rect l="l" t="t" r="r" b="b"/>
              <a:pathLst>
                <a:path w="513715" h="524510">
                  <a:moveTo>
                    <a:pt x="0" y="524257"/>
                  </a:moveTo>
                  <a:lnTo>
                    <a:pt x="513585" y="524257"/>
                  </a:lnTo>
                  <a:lnTo>
                    <a:pt x="513585" y="0"/>
                  </a:lnTo>
                  <a:lnTo>
                    <a:pt x="0" y="0"/>
                  </a:lnTo>
                  <a:lnTo>
                    <a:pt x="0" y="524257"/>
                  </a:lnTo>
                  <a:close/>
                </a:path>
              </a:pathLst>
            </a:custGeom>
            <a:ln w="127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5" name="object 6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295133" y="4279138"/>
              <a:ext cx="155956" cy="157480"/>
            </a:xfrm>
            <a:prstGeom prst="rect">
              <a:avLst/>
            </a:prstGeom>
          </p:spPr>
        </p:pic>
        <p:pic>
          <p:nvPicPr>
            <p:cNvPr id="66" name="object 66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7746237" y="3949954"/>
              <a:ext cx="155956" cy="157480"/>
            </a:xfrm>
            <a:prstGeom prst="rect">
              <a:avLst/>
            </a:prstGeom>
          </p:spPr>
        </p:pic>
      </p:grpSp>
      <p:sp>
        <p:nvSpPr>
          <p:cNvPr id="67" name="object 67"/>
          <p:cNvSpPr txBox="1"/>
          <p:nvPr/>
        </p:nvSpPr>
        <p:spPr>
          <a:xfrm>
            <a:off x="6231128" y="2761614"/>
            <a:ext cx="442595" cy="33083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000" b="1" dirty="0">
                <a:latin typeface="Calibri"/>
                <a:cs typeface="Calibri"/>
              </a:rPr>
              <a:t>R</a:t>
            </a:r>
            <a:r>
              <a:rPr sz="2000" b="1" spc="-10" dirty="0">
                <a:latin typeface="Calibri"/>
                <a:cs typeface="Calibri"/>
              </a:rPr>
              <a:t>E</a:t>
            </a:r>
            <a:r>
              <a:rPr sz="2000" b="1" dirty="0">
                <a:latin typeface="Calibri"/>
                <a:cs typeface="Calibri"/>
              </a:rPr>
              <a:t>V</a:t>
            </a:r>
            <a:endParaRPr sz="2000">
              <a:latin typeface="Calibri"/>
              <a:cs typeface="Calibri"/>
            </a:endParaRPr>
          </a:p>
        </p:txBody>
      </p:sp>
      <p:grpSp>
        <p:nvGrpSpPr>
          <p:cNvPr id="68" name="object 68"/>
          <p:cNvGrpSpPr/>
          <p:nvPr/>
        </p:nvGrpSpPr>
        <p:grpSpPr>
          <a:xfrm>
            <a:off x="5240274" y="2302763"/>
            <a:ext cx="4538980" cy="3362325"/>
            <a:chOff x="5240274" y="2302763"/>
            <a:chExt cx="4538980" cy="3362325"/>
          </a:xfrm>
        </p:grpSpPr>
        <p:sp>
          <p:nvSpPr>
            <p:cNvPr id="69" name="object 69"/>
            <p:cNvSpPr/>
            <p:nvPr/>
          </p:nvSpPr>
          <p:spPr>
            <a:xfrm>
              <a:off x="6454140" y="3067811"/>
              <a:ext cx="620395" cy="396240"/>
            </a:xfrm>
            <a:custGeom>
              <a:avLst/>
              <a:gdLst/>
              <a:ahLst/>
              <a:cxnLst/>
              <a:rect l="l" t="t" r="r" b="b"/>
              <a:pathLst>
                <a:path w="620395" h="396239">
                  <a:moveTo>
                    <a:pt x="620265" y="0"/>
                  </a:moveTo>
                  <a:lnTo>
                    <a:pt x="0" y="0"/>
                  </a:lnTo>
                  <a:lnTo>
                    <a:pt x="0" y="396240"/>
                  </a:lnTo>
                  <a:lnTo>
                    <a:pt x="620265" y="396240"/>
                  </a:lnTo>
                  <a:lnTo>
                    <a:pt x="620265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0" name="object 70"/>
            <p:cNvSpPr/>
            <p:nvPr/>
          </p:nvSpPr>
          <p:spPr>
            <a:xfrm>
              <a:off x="6454140" y="3067811"/>
              <a:ext cx="620395" cy="396240"/>
            </a:xfrm>
            <a:custGeom>
              <a:avLst/>
              <a:gdLst/>
              <a:ahLst/>
              <a:cxnLst/>
              <a:rect l="l" t="t" r="r" b="b"/>
              <a:pathLst>
                <a:path w="620395" h="396239">
                  <a:moveTo>
                    <a:pt x="0" y="396240"/>
                  </a:moveTo>
                  <a:lnTo>
                    <a:pt x="620265" y="396240"/>
                  </a:lnTo>
                  <a:lnTo>
                    <a:pt x="620265" y="0"/>
                  </a:lnTo>
                  <a:lnTo>
                    <a:pt x="0" y="0"/>
                  </a:lnTo>
                  <a:lnTo>
                    <a:pt x="0" y="396240"/>
                  </a:lnTo>
                  <a:close/>
                </a:path>
              </a:pathLst>
            </a:custGeom>
            <a:ln w="127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71" name="object 71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6546850" y="3299205"/>
              <a:ext cx="155956" cy="155956"/>
            </a:xfrm>
            <a:prstGeom prst="rect">
              <a:avLst/>
            </a:prstGeom>
          </p:spPr>
        </p:pic>
        <p:pic>
          <p:nvPicPr>
            <p:cNvPr id="72" name="object 72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6918706" y="2988309"/>
              <a:ext cx="157480" cy="157480"/>
            </a:xfrm>
            <a:prstGeom prst="rect">
              <a:avLst/>
            </a:prstGeom>
          </p:spPr>
        </p:pic>
        <p:sp>
          <p:nvSpPr>
            <p:cNvPr id="73" name="object 73"/>
            <p:cNvSpPr/>
            <p:nvPr/>
          </p:nvSpPr>
          <p:spPr>
            <a:xfrm>
              <a:off x="5960364" y="2944494"/>
              <a:ext cx="3818890" cy="2720975"/>
            </a:xfrm>
            <a:custGeom>
              <a:avLst/>
              <a:gdLst/>
              <a:ahLst/>
              <a:cxnLst/>
              <a:rect l="l" t="t" r="r" b="b"/>
              <a:pathLst>
                <a:path w="3818890" h="2720975">
                  <a:moveTo>
                    <a:pt x="114300" y="849503"/>
                  </a:moveTo>
                  <a:lnTo>
                    <a:pt x="104775" y="830453"/>
                  </a:lnTo>
                  <a:lnTo>
                    <a:pt x="57150" y="735203"/>
                  </a:lnTo>
                  <a:lnTo>
                    <a:pt x="0" y="849503"/>
                  </a:lnTo>
                  <a:lnTo>
                    <a:pt x="38100" y="849503"/>
                  </a:lnTo>
                  <a:lnTo>
                    <a:pt x="38100" y="2643251"/>
                  </a:lnTo>
                  <a:lnTo>
                    <a:pt x="76200" y="2643251"/>
                  </a:lnTo>
                  <a:lnTo>
                    <a:pt x="76200" y="849503"/>
                  </a:lnTo>
                  <a:lnTo>
                    <a:pt x="114300" y="849503"/>
                  </a:lnTo>
                  <a:close/>
                </a:path>
                <a:path w="3818890" h="2720975">
                  <a:moveTo>
                    <a:pt x="996696" y="1985391"/>
                  </a:moveTo>
                  <a:lnTo>
                    <a:pt x="958596" y="1985391"/>
                  </a:lnTo>
                  <a:lnTo>
                    <a:pt x="958596" y="1611503"/>
                  </a:lnTo>
                  <a:lnTo>
                    <a:pt x="920496" y="1611503"/>
                  </a:lnTo>
                  <a:lnTo>
                    <a:pt x="920496" y="1985391"/>
                  </a:lnTo>
                  <a:lnTo>
                    <a:pt x="882396" y="1985391"/>
                  </a:lnTo>
                  <a:lnTo>
                    <a:pt x="939546" y="2099691"/>
                  </a:lnTo>
                  <a:lnTo>
                    <a:pt x="987171" y="2004441"/>
                  </a:lnTo>
                  <a:lnTo>
                    <a:pt x="996696" y="1985391"/>
                  </a:lnTo>
                  <a:close/>
                </a:path>
                <a:path w="3818890" h="2720975">
                  <a:moveTo>
                    <a:pt x="2001393" y="898525"/>
                  </a:moveTo>
                  <a:lnTo>
                    <a:pt x="1990051" y="833247"/>
                  </a:lnTo>
                  <a:lnTo>
                    <a:pt x="1979549" y="772668"/>
                  </a:lnTo>
                  <a:lnTo>
                    <a:pt x="1948827" y="795362"/>
                  </a:lnTo>
                  <a:lnTo>
                    <a:pt x="1361821" y="0"/>
                  </a:lnTo>
                  <a:lnTo>
                    <a:pt x="1331087" y="22606"/>
                  </a:lnTo>
                  <a:lnTo>
                    <a:pt x="1918233" y="817981"/>
                  </a:lnTo>
                  <a:lnTo>
                    <a:pt x="1887601" y="840613"/>
                  </a:lnTo>
                  <a:lnTo>
                    <a:pt x="2001393" y="898525"/>
                  </a:lnTo>
                  <a:close/>
                </a:path>
                <a:path w="3818890" h="2720975">
                  <a:moveTo>
                    <a:pt x="3808222" y="911987"/>
                  </a:moveTo>
                  <a:lnTo>
                    <a:pt x="3770122" y="892937"/>
                  </a:lnTo>
                  <a:lnTo>
                    <a:pt x="3693922" y="854837"/>
                  </a:lnTo>
                  <a:lnTo>
                    <a:pt x="3693922" y="892937"/>
                  </a:lnTo>
                  <a:lnTo>
                    <a:pt x="2224278" y="892937"/>
                  </a:lnTo>
                  <a:lnTo>
                    <a:pt x="2224278" y="931037"/>
                  </a:lnTo>
                  <a:lnTo>
                    <a:pt x="3693922" y="931037"/>
                  </a:lnTo>
                  <a:lnTo>
                    <a:pt x="3693922" y="969137"/>
                  </a:lnTo>
                  <a:lnTo>
                    <a:pt x="3770122" y="931037"/>
                  </a:lnTo>
                  <a:lnTo>
                    <a:pt x="3808222" y="911987"/>
                  </a:lnTo>
                  <a:close/>
                </a:path>
                <a:path w="3818890" h="2720975">
                  <a:moveTo>
                    <a:pt x="3818382" y="2648978"/>
                  </a:moveTo>
                  <a:lnTo>
                    <a:pt x="182156" y="2644165"/>
                  </a:lnTo>
                  <a:lnTo>
                    <a:pt x="182245" y="2606040"/>
                  </a:lnTo>
                  <a:lnTo>
                    <a:pt x="67818" y="2663063"/>
                  </a:lnTo>
                  <a:lnTo>
                    <a:pt x="181991" y="2720365"/>
                  </a:lnTo>
                  <a:lnTo>
                    <a:pt x="182067" y="2682265"/>
                  </a:lnTo>
                  <a:lnTo>
                    <a:pt x="3818382" y="2687078"/>
                  </a:lnTo>
                  <a:lnTo>
                    <a:pt x="3818382" y="2648978"/>
                  </a:lnTo>
                  <a:close/>
                </a:path>
              </a:pathLst>
            </a:custGeom>
            <a:solidFill>
              <a:srgbClr val="C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74" name="object 74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6003798" y="3624071"/>
              <a:ext cx="244729" cy="114300"/>
            </a:xfrm>
            <a:prstGeom prst="rect">
              <a:avLst/>
            </a:prstGeom>
          </p:spPr>
        </p:pic>
        <p:sp>
          <p:nvSpPr>
            <p:cNvPr id="75" name="object 75"/>
            <p:cNvSpPr/>
            <p:nvPr/>
          </p:nvSpPr>
          <p:spPr>
            <a:xfrm>
              <a:off x="5240274" y="2302763"/>
              <a:ext cx="4537710" cy="3305175"/>
            </a:xfrm>
            <a:custGeom>
              <a:avLst/>
              <a:gdLst/>
              <a:ahLst/>
              <a:cxnLst/>
              <a:rect l="l" t="t" r="r" b="b"/>
              <a:pathLst>
                <a:path w="4537709" h="3305175">
                  <a:moveTo>
                    <a:pt x="1600581" y="2685542"/>
                  </a:moveTo>
                  <a:lnTo>
                    <a:pt x="114376" y="2674010"/>
                  </a:lnTo>
                  <a:lnTo>
                    <a:pt x="114376" y="2673858"/>
                  </a:lnTo>
                  <a:lnTo>
                    <a:pt x="114681" y="2635885"/>
                  </a:lnTo>
                  <a:lnTo>
                    <a:pt x="0" y="2692146"/>
                  </a:lnTo>
                  <a:lnTo>
                    <a:pt x="113792" y="2750185"/>
                  </a:lnTo>
                  <a:lnTo>
                    <a:pt x="114084" y="2712110"/>
                  </a:lnTo>
                  <a:lnTo>
                    <a:pt x="1600327" y="2723642"/>
                  </a:lnTo>
                  <a:lnTo>
                    <a:pt x="1600581" y="2685542"/>
                  </a:lnTo>
                  <a:close/>
                </a:path>
                <a:path w="4537709" h="3305175">
                  <a:moveTo>
                    <a:pt x="1669923" y="2308352"/>
                  </a:moveTo>
                  <a:lnTo>
                    <a:pt x="1658581" y="2243074"/>
                  </a:lnTo>
                  <a:lnTo>
                    <a:pt x="1648079" y="2182495"/>
                  </a:lnTo>
                  <a:lnTo>
                    <a:pt x="1617357" y="2205190"/>
                  </a:lnTo>
                  <a:lnTo>
                    <a:pt x="1030351" y="1409827"/>
                  </a:lnTo>
                  <a:lnTo>
                    <a:pt x="999617" y="1432433"/>
                  </a:lnTo>
                  <a:lnTo>
                    <a:pt x="1586763" y="2227808"/>
                  </a:lnTo>
                  <a:lnTo>
                    <a:pt x="1556131" y="2250440"/>
                  </a:lnTo>
                  <a:lnTo>
                    <a:pt x="1669923" y="2308352"/>
                  </a:lnTo>
                  <a:close/>
                </a:path>
                <a:path w="4537709" h="3305175">
                  <a:moveTo>
                    <a:pt x="2060575" y="57912"/>
                  </a:moveTo>
                  <a:lnTo>
                    <a:pt x="1946656" y="0"/>
                  </a:lnTo>
                  <a:lnTo>
                    <a:pt x="1946402" y="38112"/>
                  </a:lnTo>
                  <a:lnTo>
                    <a:pt x="16891" y="25908"/>
                  </a:lnTo>
                  <a:lnTo>
                    <a:pt x="16637" y="64008"/>
                  </a:lnTo>
                  <a:lnTo>
                    <a:pt x="1946148" y="76212"/>
                  </a:lnTo>
                  <a:lnTo>
                    <a:pt x="1965198" y="76327"/>
                  </a:lnTo>
                  <a:lnTo>
                    <a:pt x="1975866" y="76314"/>
                  </a:lnTo>
                  <a:lnTo>
                    <a:pt x="1965198" y="76327"/>
                  </a:lnTo>
                  <a:lnTo>
                    <a:pt x="1946135" y="76327"/>
                  </a:lnTo>
                  <a:lnTo>
                    <a:pt x="1945894" y="114300"/>
                  </a:lnTo>
                  <a:lnTo>
                    <a:pt x="1975866" y="99568"/>
                  </a:lnTo>
                  <a:lnTo>
                    <a:pt x="1975866" y="439166"/>
                  </a:lnTo>
                  <a:lnTo>
                    <a:pt x="1937766" y="439166"/>
                  </a:lnTo>
                  <a:lnTo>
                    <a:pt x="1994916" y="553466"/>
                  </a:lnTo>
                  <a:lnTo>
                    <a:pt x="2042541" y="458216"/>
                  </a:lnTo>
                  <a:lnTo>
                    <a:pt x="2052066" y="439166"/>
                  </a:lnTo>
                  <a:lnTo>
                    <a:pt x="2013966" y="439166"/>
                  </a:lnTo>
                  <a:lnTo>
                    <a:pt x="2013966" y="80835"/>
                  </a:lnTo>
                  <a:lnTo>
                    <a:pt x="2023122" y="76327"/>
                  </a:lnTo>
                  <a:lnTo>
                    <a:pt x="2013966" y="76327"/>
                  </a:lnTo>
                  <a:lnTo>
                    <a:pt x="2023364" y="76212"/>
                  </a:lnTo>
                  <a:lnTo>
                    <a:pt x="2060575" y="57912"/>
                  </a:lnTo>
                  <a:close/>
                </a:path>
                <a:path w="4537709" h="3305175">
                  <a:moveTo>
                    <a:pt x="4537710" y="3190621"/>
                  </a:moveTo>
                  <a:lnTo>
                    <a:pt x="4499610" y="3190621"/>
                  </a:lnTo>
                  <a:lnTo>
                    <a:pt x="4499610" y="1602486"/>
                  </a:lnTo>
                  <a:lnTo>
                    <a:pt x="4461510" y="1602486"/>
                  </a:lnTo>
                  <a:lnTo>
                    <a:pt x="4461510" y="3190621"/>
                  </a:lnTo>
                  <a:lnTo>
                    <a:pt x="4423410" y="3190621"/>
                  </a:lnTo>
                  <a:lnTo>
                    <a:pt x="4480560" y="3304883"/>
                  </a:lnTo>
                  <a:lnTo>
                    <a:pt x="4528172" y="3209671"/>
                  </a:lnTo>
                  <a:lnTo>
                    <a:pt x="4537710" y="3190621"/>
                  </a:lnTo>
                  <a:close/>
                </a:path>
              </a:pathLst>
            </a:custGeom>
            <a:solidFill>
              <a:srgbClr val="C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6" name="object 76"/>
            <p:cNvSpPr/>
            <p:nvPr/>
          </p:nvSpPr>
          <p:spPr>
            <a:xfrm>
              <a:off x="5317998" y="2862833"/>
              <a:ext cx="399415" cy="480059"/>
            </a:xfrm>
            <a:custGeom>
              <a:avLst/>
              <a:gdLst/>
              <a:ahLst/>
              <a:cxnLst/>
              <a:rect l="l" t="t" r="r" b="b"/>
              <a:pathLst>
                <a:path w="399414" h="480060">
                  <a:moveTo>
                    <a:pt x="0" y="473710"/>
                  </a:moveTo>
                  <a:lnTo>
                    <a:pt x="17386" y="409153"/>
                  </a:lnTo>
                  <a:lnTo>
                    <a:pt x="34780" y="345672"/>
                  </a:lnTo>
                  <a:lnTo>
                    <a:pt x="52195" y="284339"/>
                  </a:lnTo>
                  <a:lnTo>
                    <a:pt x="69645" y="226230"/>
                  </a:lnTo>
                  <a:lnTo>
                    <a:pt x="87144" y="172420"/>
                  </a:lnTo>
                  <a:lnTo>
                    <a:pt x="104706" y="123982"/>
                  </a:lnTo>
                  <a:lnTo>
                    <a:pt x="122343" y="81992"/>
                  </a:lnTo>
                  <a:lnTo>
                    <a:pt x="140070" y="47525"/>
                  </a:lnTo>
                  <a:lnTo>
                    <a:pt x="175849" y="5454"/>
                  </a:lnTo>
                  <a:lnTo>
                    <a:pt x="193929" y="0"/>
                  </a:lnTo>
                  <a:lnTo>
                    <a:pt x="254091" y="75438"/>
                  </a:lnTo>
                  <a:lnTo>
                    <a:pt x="321564" y="240411"/>
                  </a:lnTo>
                  <a:lnTo>
                    <a:pt x="376558" y="405193"/>
                  </a:lnTo>
                  <a:lnTo>
                    <a:pt x="399288" y="480060"/>
                  </a:lnTo>
                </a:path>
              </a:pathLst>
            </a:custGeom>
            <a:ln w="38100">
              <a:solidFill>
                <a:srgbClr val="6F2F9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7" name="object 77"/>
          <p:cNvSpPr txBox="1"/>
          <p:nvPr/>
        </p:nvSpPr>
        <p:spPr>
          <a:xfrm>
            <a:off x="11431651" y="4595571"/>
            <a:ext cx="114300" cy="33147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000" b="1" dirty="0">
                <a:latin typeface="Calibri"/>
                <a:cs typeface="Calibri"/>
              </a:rPr>
              <a:t>t</a:t>
            </a:r>
            <a:endParaRPr sz="2000">
              <a:latin typeface="Calibri"/>
              <a:cs typeface="Calibri"/>
            </a:endParaRPr>
          </a:p>
        </p:txBody>
      </p:sp>
      <p:sp>
        <p:nvSpPr>
          <p:cNvPr id="78" name="object 78"/>
          <p:cNvSpPr txBox="1"/>
          <p:nvPr/>
        </p:nvSpPr>
        <p:spPr>
          <a:xfrm>
            <a:off x="10085323" y="5130493"/>
            <a:ext cx="103505" cy="33147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000" b="1" dirty="0">
                <a:latin typeface="Calibri"/>
                <a:cs typeface="Calibri"/>
              </a:rPr>
              <a:t>-</a:t>
            </a:r>
            <a:endParaRPr sz="2000">
              <a:latin typeface="Calibri"/>
              <a:cs typeface="Calibri"/>
            </a:endParaRPr>
          </a:p>
        </p:txBody>
      </p:sp>
      <p:sp>
        <p:nvSpPr>
          <p:cNvPr id="79" name="object 79"/>
          <p:cNvSpPr txBox="1"/>
          <p:nvPr/>
        </p:nvSpPr>
        <p:spPr>
          <a:xfrm>
            <a:off x="9975598" y="3952496"/>
            <a:ext cx="152400" cy="3308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dirty="0">
                <a:latin typeface="Calibri"/>
                <a:cs typeface="Calibri"/>
              </a:rPr>
              <a:t>+</a:t>
            </a:r>
            <a:endParaRPr sz="2000">
              <a:latin typeface="Calibri"/>
              <a:cs typeface="Calibri"/>
            </a:endParaRPr>
          </a:p>
        </p:txBody>
      </p:sp>
      <p:sp>
        <p:nvSpPr>
          <p:cNvPr id="80" name="object 80"/>
          <p:cNvSpPr/>
          <p:nvPr/>
        </p:nvSpPr>
        <p:spPr>
          <a:xfrm>
            <a:off x="0" y="6528816"/>
            <a:ext cx="12192000" cy="329565"/>
          </a:xfrm>
          <a:custGeom>
            <a:avLst/>
            <a:gdLst/>
            <a:ahLst/>
            <a:cxnLst/>
            <a:rect l="l" t="t" r="r" b="b"/>
            <a:pathLst>
              <a:path w="12192000" h="329565">
                <a:moveTo>
                  <a:pt x="12192000" y="0"/>
                </a:moveTo>
                <a:lnTo>
                  <a:pt x="0" y="0"/>
                </a:lnTo>
                <a:lnTo>
                  <a:pt x="0" y="329182"/>
                </a:lnTo>
                <a:lnTo>
                  <a:pt x="12192000" y="329182"/>
                </a:lnTo>
                <a:lnTo>
                  <a:pt x="1219200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718945704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537160" y="936116"/>
            <a:ext cx="6317615" cy="6965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4400" b="0" spc="-50" dirty="0">
                <a:latin typeface="Calibri Light"/>
                <a:cs typeface="Calibri Light"/>
              </a:rPr>
              <a:t>Operation</a:t>
            </a:r>
            <a:r>
              <a:rPr sz="4400" b="0" spc="-105" dirty="0">
                <a:latin typeface="Calibri Light"/>
                <a:cs typeface="Calibri Light"/>
              </a:rPr>
              <a:t> </a:t>
            </a:r>
            <a:r>
              <a:rPr sz="4400" b="0" spc="-15" dirty="0">
                <a:latin typeface="Calibri Light"/>
                <a:cs typeface="Calibri Light"/>
              </a:rPr>
              <a:t>of</a:t>
            </a:r>
            <a:r>
              <a:rPr sz="4400" b="0" spc="-70" dirty="0">
                <a:latin typeface="Calibri Light"/>
                <a:cs typeface="Calibri Light"/>
              </a:rPr>
              <a:t> </a:t>
            </a:r>
            <a:r>
              <a:rPr sz="4400" b="0" spc="-30" dirty="0">
                <a:latin typeface="Calibri Light"/>
                <a:cs typeface="Calibri Light"/>
              </a:rPr>
              <a:t>Bridge</a:t>
            </a:r>
            <a:r>
              <a:rPr sz="4400" b="0" spc="-105" dirty="0">
                <a:latin typeface="Calibri Light"/>
                <a:cs typeface="Calibri Light"/>
              </a:rPr>
              <a:t> </a:t>
            </a:r>
            <a:r>
              <a:rPr sz="4400" b="0" spc="-40" dirty="0">
                <a:latin typeface="Calibri Light"/>
                <a:cs typeface="Calibri Light"/>
              </a:rPr>
              <a:t>Rectifier</a:t>
            </a:r>
            <a:endParaRPr sz="4400">
              <a:latin typeface="Calibri Light"/>
              <a:cs typeface="Calibri Light"/>
            </a:endParaRPr>
          </a:p>
        </p:txBody>
      </p:sp>
      <p:grpSp>
        <p:nvGrpSpPr>
          <p:cNvPr id="3" name="object 3"/>
          <p:cNvGrpSpPr/>
          <p:nvPr/>
        </p:nvGrpSpPr>
        <p:grpSpPr>
          <a:xfrm>
            <a:off x="4835842" y="2202370"/>
            <a:ext cx="5052695" cy="3642995"/>
            <a:chOff x="4835842" y="2202370"/>
            <a:chExt cx="5052695" cy="3642995"/>
          </a:xfrm>
        </p:grpSpPr>
        <p:sp>
          <p:nvSpPr>
            <p:cNvPr id="4" name="object 4"/>
            <p:cNvSpPr/>
            <p:nvPr/>
          </p:nvSpPr>
          <p:spPr>
            <a:xfrm>
              <a:off x="6411594" y="3206495"/>
              <a:ext cx="370205" cy="361950"/>
            </a:xfrm>
            <a:custGeom>
              <a:avLst/>
              <a:gdLst/>
              <a:ahLst/>
              <a:cxnLst/>
              <a:rect l="l" t="t" r="r" b="b"/>
              <a:pathLst>
                <a:path w="370204" h="361950">
                  <a:moveTo>
                    <a:pt x="370205" y="0"/>
                  </a:moveTo>
                  <a:lnTo>
                    <a:pt x="0" y="4953"/>
                  </a:lnTo>
                  <a:lnTo>
                    <a:pt x="290576" y="361696"/>
                  </a:lnTo>
                  <a:lnTo>
                    <a:pt x="370205" y="0"/>
                  </a:lnTo>
                  <a:close/>
                </a:path>
              </a:pathLst>
            </a:custGeom>
            <a:solidFill>
              <a:srgbClr val="4471C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6411594" y="3206495"/>
              <a:ext cx="370205" cy="361950"/>
            </a:xfrm>
            <a:custGeom>
              <a:avLst/>
              <a:gdLst/>
              <a:ahLst/>
              <a:cxnLst/>
              <a:rect l="l" t="t" r="r" b="b"/>
              <a:pathLst>
                <a:path w="370204" h="361950">
                  <a:moveTo>
                    <a:pt x="0" y="4953"/>
                  </a:moveTo>
                  <a:lnTo>
                    <a:pt x="370205" y="0"/>
                  </a:lnTo>
                  <a:lnTo>
                    <a:pt x="290576" y="361696"/>
                  </a:lnTo>
                  <a:lnTo>
                    <a:pt x="0" y="4953"/>
                  </a:lnTo>
                  <a:close/>
                </a:path>
              </a:pathLst>
            </a:custGeom>
            <a:ln w="12700">
              <a:solidFill>
                <a:srgbClr val="2E528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6630161" y="3035045"/>
              <a:ext cx="261620" cy="252095"/>
            </a:xfrm>
            <a:custGeom>
              <a:avLst/>
              <a:gdLst/>
              <a:ahLst/>
              <a:cxnLst/>
              <a:rect l="l" t="t" r="r" b="b"/>
              <a:pathLst>
                <a:path w="261620" h="252095">
                  <a:moveTo>
                    <a:pt x="0" y="0"/>
                  </a:moveTo>
                  <a:lnTo>
                    <a:pt x="261112" y="251968"/>
                  </a:lnTo>
                </a:path>
              </a:pathLst>
            </a:custGeom>
            <a:ln w="38100">
              <a:solidFill>
                <a:srgbClr val="4471C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5017769" y="2216657"/>
              <a:ext cx="2214880" cy="2926080"/>
            </a:xfrm>
            <a:custGeom>
              <a:avLst/>
              <a:gdLst/>
              <a:ahLst/>
              <a:cxnLst/>
              <a:rect l="l" t="t" r="r" b="b"/>
              <a:pathLst>
                <a:path w="2214879" h="2926079">
                  <a:moveTo>
                    <a:pt x="1804416" y="904113"/>
                  </a:moveTo>
                  <a:lnTo>
                    <a:pt x="2214626" y="626364"/>
                  </a:lnTo>
                </a:path>
                <a:path w="2214879" h="2926079">
                  <a:moveTo>
                    <a:pt x="0" y="2926080"/>
                  </a:moveTo>
                  <a:lnTo>
                    <a:pt x="1971167" y="2926080"/>
                  </a:lnTo>
                </a:path>
                <a:path w="2214879" h="2926079">
                  <a:moveTo>
                    <a:pt x="0" y="2925953"/>
                  </a:moveTo>
                  <a:lnTo>
                    <a:pt x="0" y="2061972"/>
                  </a:lnTo>
                </a:path>
                <a:path w="2214879" h="2926079">
                  <a:moveTo>
                    <a:pt x="16764" y="1320038"/>
                  </a:moveTo>
                  <a:lnTo>
                    <a:pt x="16764" y="0"/>
                  </a:lnTo>
                </a:path>
              </a:pathLst>
            </a:custGeom>
            <a:ln w="28575">
              <a:solidFill>
                <a:srgbClr val="4471C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4850129" y="3548633"/>
              <a:ext cx="215265" cy="716280"/>
            </a:xfrm>
            <a:custGeom>
              <a:avLst/>
              <a:gdLst/>
              <a:ahLst/>
              <a:cxnLst/>
              <a:rect l="l" t="t" r="r" b="b"/>
              <a:pathLst>
                <a:path w="215264" h="716279">
                  <a:moveTo>
                    <a:pt x="181483" y="0"/>
                  </a:moveTo>
                  <a:lnTo>
                    <a:pt x="115746" y="14733"/>
                  </a:lnTo>
                  <a:lnTo>
                    <a:pt x="58594" y="30432"/>
                  </a:lnTo>
                  <a:lnTo>
                    <a:pt x="18659" y="48059"/>
                  </a:lnTo>
                  <a:lnTo>
                    <a:pt x="4572" y="68580"/>
                  </a:lnTo>
                  <a:lnTo>
                    <a:pt x="35302" y="98262"/>
                  </a:lnTo>
                  <a:lnTo>
                    <a:pt x="100679" y="134588"/>
                  </a:lnTo>
                  <a:lnTo>
                    <a:pt x="165627" y="165342"/>
                  </a:lnTo>
                  <a:lnTo>
                    <a:pt x="195072" y="178308"/>
                  </a:lnTo>
                </a:path>
                <a:path w="215264" h="716279">
                  <a:moveTo>
                    <a:pt x="181483" y="179832"/>
                  </a:moveTo>
                  <a:lnTo>
                    <a:pt x="115746" y="194565"/>
                  </a:lnTo>
                  <a:lnTo>
                    <a:pt x="58594" y="210264"/>
                  </a:lnTo>
                  <a:lnTo>
                    <a:pt x="18659" y="227891"/>
                  </a:lnTo>
                  <a:lnTo>
                    <a:pt x="4572" y="248412"/>
                  </a:lnTo>
                  <a:lnTo>
                    <a:pt x="35302" y="278094"/>
                  </a:lnTo>
                  <a:lnTo>
                    <a:pt x="100679" y="314420"/>
                  </a:lnTo>
                  <a:lnTo>
                    <a:pt x="165627" y="345174"/>
                  </a:lnTo>
                  <a:lnTo>
                    <a:pt x="195072" y="358140"/>
                  </a:lnTo>
                </a:path>
                <a:path w="215264" h="716279">
                  <a:moveTo>
                    <a:pt x="201295" y="359664"/>
                  </a:moveTo>
                  <a:lnTo>
                    <a:pt x="135558" y="374397"/>
                  </a:lnTo>
                  <a:lnTo>
                    <a:pt x="78406" y="390096"/>
                  </a:lnTo>
                  <a:lnTo>
                    <a:pt x="38471" y="407723"/>
                  </a:lnTo>
                  <a:lnTo>
                    <a:pt x="24384" y="428244"/>
                  </a:lnTo>
                  <a:lnTo>
                    <a:pt x="55114" y="457926"/>
                  </a:lnTo>
                  <a:lnTo>
                    <a:pt x="120491" y="494252"/>
                  </a:lnTo>
                  <a:lnTo>
                    <a:pt x="185439" y="525006"/>
                  </a:lnTo>
                  <a:lnTo>
                    <a:pt x="214884" y="537972"/>
                  </a:lnTo>
                </a:path>
                <a:path w="215264" h="716279">
                  <a:moveTo>
                    <a:pt x="176911" y="539496"/>
                  </a:moveTo>
                  <a:lnTo>
                    <a:pt x="111174" y="554112"/>
                  </a:lnTo>
                  <a:lnTo>
                    <a:pt x="54022" y="569658"/>
                  </a:lnTo>
                  <a:lnTo>
                    <a:pt x="14087" y="587109"/>
                  </a:lnTo>
                  <a:lnTo>
                    <a:pt x="0" y="607441"/>
                  </a:lnTo>
                  <a:lnTo>
                    <a:pt x="30730" y="636877"/>
                  </a:lnTo>
                  <a:lnTo>
                    <a:pt x="96107" y="672909"/>
                  </a:lnTo>
                  <a:lnTo>
                    <a:pt x="161055" y="703417"/>
                  </a:lnTo>
                  <a:lnTo>
                    <a:pt x="190500" y="716280"/>
                  </a:lnTo>
                </a:path>
              </a:pathLst>
            </a:custGeom>
            <a:ln w="28575">
              <a:solidFill>
                <a:srgbClr val="2E528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9682734" y="3923538"/>
              <a:ext cx="191135" cy="1907539"/>
            </a:xfrm>
            <a:custGeom>
              <a:avLst/>
              <a:gdLst/>
              <a:ahLst/>
              <a:cxnLst/>
              <a:rect l="l" t="t" r="r" b="b"/>
              <a:pathLst>
                <a:path w="191134" h="1907539">
                  <a:moveTo>
                    <a:pt x="6096" y="621792"/>
                  </a:moveTo>
                  <a:lnTo>
                    <a:pt x="183515" y="829945"/>
                  </a:lnTo>
                </a:path>
                <a:path w="191134" h="1907539">
                  <a:moveTo>
                    <a:pt x="183515" y="829056"/>
                  </a:moveTo>
                  <a:lnTo>
                    <a:pt x="6096" y="1009015"/>
                  </a:lnTo>
                </a:path>
                <a:path w="191134" h="1907539">
                  <a:moveTo>
                    <a:pt x="13716" y="958596"/>
                  </a:moveTo>
                  <a:lnTo>
                    <a:pt x="191135" y="1166749"/>
                  </a:lnTo>
                </a:path>
                <a:path w="191134" h="1907539">
                  <a:moveTo>
                    <a:pt x="183515" y="1170432"/>
                  </a:moveTo>
                  <a:lnTo>
                    <a:pt x="6096" y="1350391"/>
                  </a:lnTo>
                </a:path>
                <a:path w="191134" h="1907539">
                  <a:moveTo>
                    <a:pt x="102362" y="528828"/>
                  </a:moveTo>
                  <a:lnTo>
                    <a:pt x="0" y="624586"/>
                  </a:lnTo>
                </a:path>
                <a:path w="191134" h="1907539">
                  <a:moveTo>
                    <a:pt x="96012" y="540004"/>
                  </a:moveTo>
                  <a:lnTo>
                    <a:pt x="96012" y="0"/>
                  </a:lnTo>
                </a:path>
                <a:path w="191134" h="1907539">
                  <a:moveTo>
                    <a:pt x="13716" y="1907032"/>
                  </a:moveTo>
                  <a:lnTo>
                    <a:pt x="13716" y="1367028"/>
                  </a:lnTo>
                </a:path>
              </a:pathLst>
            </a:custGeom>
            <a:ln w="28575">
              <a:solidFill>
                <a:srgbClr val="4471C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0" name="object 10"/>
          <p:cNvSpPr/>
          <p:nvPr/>
        </p:nvSpPr>
        <p:spPr>
          <a:xfrm>
            <a:off x="4699254" y="3493770"/>
            <a:ext cx="43180" cy="756285"/>
          </a:xfrm>
          <a:custGeom>
            <a:avLst/>
            <a:gdLst/>
            <a:ahLst/>
            <a:cxnLst/>
            <a:rect l="l" t="t" r="r" b="b"/>
            <a:pathLst>
              <a:path w="43179" h="756285">
                <a:moveTo>
                  <a:pt x="0" y="756031"/>
                </a:moveTo>
                <a:lnTo>
                  <a:pt x="0" y="0"/>
                </a:lnTo>
              </a:path>
              <a:path w="43179" h="756285">
                <a:moveTo>
                  <a:pt x="42672" y="756031"/>
                </a:moveTo>
                <a:lnTo>
                  <a:pt x="42672" y="0"/>
                </a:lnTo>
              </a:path>
            </a:pathLst>
          </a:custGeom>
          <a:ln w="28575">
            <a:solidFill>
              <a:srgbClr val="4471C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11" name="object 11"/>
          <p:cNvGrpSpPr/>
          <p:nvPr/>
        </p:nvGrpSpPr>
        <p:grpSpPr>
          <a:xfrm>
            <a:off x="445199" y="2804922"/>
            <a:ext cx="4156075" cy="2486025"/>
            <a:chOff x="445199" y="2804922"/>
            <a:chExt cx="4156075" cy="2486025"/>
          </a:xfrm>
        </p:grpSpPr>
        <p:sp>
          <p:nvSpPr>
            <p:cNvPr id="12" name="object 12"/>
            <p:cNvSpPr/>
            <p:nvPr/>
          </p:nvSpPr>
          <p:spPr>
            <a:xfrm>
              <a:off x="2865882" y="2804922"/>
              <a:ext cx="1720850" cy="2380615"/>
            </a:xfrm>
            <a:custGeom>
              <a:avLst/>
              <a:gdLst/>
              <a:ahLst/>
              <a:cxnLst/>
              <a:rect l="l" t="t" r="r" b="b"/>
              <a:pathLst>
                <a:path w="1720850" h="2380615">
                  <a:moveTo>
                    <a:pt x="1546098" y="565404"/>
                  </a:moveTo>
                  <a:lnTo>
                    <a:pt x="1601260" y="570683"/>
                  </a:lnTo>
                  <a:lnTo>
                    <a:pt x="1649163" y="585386"/>
                  </a:lnTo>
                  <a:lnTo>
                    <a:pt x="1686933" y="607813"/>
                  </a:lnTo>
                  <a:lnTo>
                    <a:pt x="1711701" y="636263"/>
                  </a:lnTo>
                  <a:lnTo>
                    <a:pt x="1720596" y="669036"/>
                  </a:lnTo>
                </a:path>
                <a:path w="1720850" h="2380615">
                  <a:moveTo>
                    <a:pt x="1718945" y="672719"/>
                  </a:moveTo>
                  <a:lnTo>
                    <a:pt x="1673759" y="704522"/>
                  </a:lnTo>
                  <a:lnTo>
                    <a:pt x="1627878" y="724427"/>
                  </a:lnTo>
                  <a:lnTo>
                    <a:pt x="1584601" y="731871"/>
                  </a:lnTo>
                  <a:lnTo>
                    <a:pt x="1547224" y="726294"/>
                  </a:lnTo>
                  <a:lnTo>
                    <a:pt x="1519047" y="707136"/>
                  </a:lnTo>
                </a:path>
                <a:path w="1720850" h="2380615">
                  <a:moveTo>
                    <a:pt x="1546098" y="729996"/>
                  </a:moveTo>
                  <a:lnTo>
                    <a:pt x="1601260" y="735317"/>
                  </a:lnTo>
                  <a:lnTo>
                    <a:pt x="1649163" y="750137"/>
                  </a:lnTo>
                  <a:lnTo>
                    <a:pt x="1686933" y="772735"/>
                  </a:lnTo>
                  <a:lnTo>
                    <a:pt x="1711701" y="801392"/>
                  </a:lnTo>
                  <a:lnTo>
                    <a:pt x="1720596" y="834390"/>
                  </a:lnTo>
                </a:path>
                <a:path w="1720850" h="2380615">
                  <a:moveTo>
                    <a:pt x="1718945" y="838708"/>
                  </a:moveTo>
                  <a:lnTo>
                    <a:pt x="1673759" y="870511"/>
                  </a:lnTo>
                  <a:lnTo>
                    <a:pt x="1627878" y="890416"/>
                  </a:lnTo>
                  <a:lnTo>
                    <a:pt x="1584601" y="897860"/>
                  </a:lnTo>
                  <a:lnTo>
                    <a:pt x="1547224" y="892283"/>
                  </a:lnTo>
                  <a:lnTo>
                    <a:pt x="1519047" y="873125"/>
                  </a:lnTo>
                </a:path>
                <a:path w="1720850" h="2380615">
                  <a:moveTo>
                    <a:pt x="1540764" y="891540"/>
                  </a:moveTo>
                  <a:lnTo>
                    <a:pt x="1595701" y="896861"/>
                  </a:lnTo>
                  <a:lnTo>
                    <a:pt x="1643396" y="911681"/>
                  </a:lnTo>
                  <a:lnTo>
                    <a:pt x="1680996" y="934279"/>
                  </a:lnTo>
                  <a:lnTo>
                    <a:pt x="1705648" y="962936"/>
                  </a:lnTo>
                  <a:lnTo>
                    <a:pt x="1714500" y="995934"/>
                  </a:lnTo>
                </a:path>
                <a:path w="1720850" h="2380615">
                  <a:moveTo>
                    <a:pt x="1713230" y="1000633"/>
                  </a:moveTo>
                  <a:lnTo>
                    <a:pt x="1668057" y="1032449"/>
                  </a:lnTo>
                  <a:lnTo>
                    <a:pt x="1622208" y="1052377"/>
                  </a:lnTo>
                  <a:lnTo>
                    <a:pt x="1578968" y="1059840"/>
                  </a:lnTo>
                  <a:lnTo>
                    <a:pt x="1541623" y="1054257"/>
                  </a:lnTo>
                  <a:lnTo>
                    <a:pt x="1513459" y="1035050"/>
                  </a:lnTo>
                </a:path>
                <a:path w="1720850" h="2380615">
                  <a:moveTo>
                    <a:pt x="1546098" y="1042416"/>
                  </a:moveTo>
                  <a:lnTo>
                    <a:pt x="1601260" y="1047737"/>
                  </a:lnTo>
                  <a:lnTo>
                    <a:pt x="1649163" y="1062557"/>
                  </a:lnTo>
                  <a:lnTo>
                    <a:pt x="1686933" y="1085155"/>
                  </a:lnTo>
                  <a:lnTo>
                    <a:pt x="1711701" y="1113812"/>
                  </a:lnTo>
                  <a:lnTo>
                    <a:pt x="1720596" y="1146810"/>
                  </a:lnTo>
                </a:path>
                <a:path w="1720850" h="2380615">
                  <a:moveTo>
                    <a:pt x="1718945" y="1151382"/>
                  </a:moveTo>
                  <a:lnTo>
                    <a:pt x="1673759" y="1183185"/>
                  </a:lnTo>
                  <a:lnTo>
                    <a:pt x="1627878" y="1203090"/>
                  </a:lnTo>
                  <a:lnTo>
                    <a:pt x="1584601" y="1210534"/>
                  </a:lnTo>
                  <a:lnTo>
                    <a:pt x="1547224" y="1204957"/>
                  </a:lnTo>
                  <a:lnTo>
                    <a:pt x="1519047" y="1185799"/>
                  </a:lnTo>
                </a:path>
                <a:path w="1720850" h="2380615">
                  <a:moveTo>
                    <a:pt x="1546098" y="1222248"/>
                  </a:moveTo>
                  <a:lnTo>
                    <a:pt x="1601260" y="1227569"/>
                  </a:lnTo>
                  <a:lnTo>
                    <a:pt x="1649163" y="1242389"/>
                  </a:lnTo>
                  <a:lnTo>
                    <a:pt x="1686933" y="1264987"/>
                  </a:lnTo>
                  <a:lnTo>
                    <a:pt x="1711701" y="1293644"/>
                  </a:lnTo>
                  <a:lnTo>
                    <a:pt x="1720596" y="1326642"/>
                  </a:lnTo>
                </a:path>
                <a:path w="1720850" h="2380615">
                  <a:moveTo>
                    <a:pt x="1718945" y="1331341"/>
                  </a:moveTo>
                  <a:lnTo>
                    <a:pt x="1673759" y="1363157"/>
                  </a:lnTo>
                  <a:lnTo>
                    <a:pt x="1627878" y="1383085"/>
                  </a:lnTo>
                  <a:lnTo>
                    <a:pt x="1584601" y="1390548"/>
                  </a:lnTo>
                  <a:lnTo>
                    <a:pt x="1547224" y="1384965"/>
                  </a:lnTo>
                  <a:lnTo>
                    <a:pt x="1519047" y="1365758"/>
                  </a:lnTo>
                </a:path>
                <a:path w="1720850" h="2380615">
                  <a:moveTo>
                    <a:pt x="1540764" y="1385316"/>
                  </a:moveTo>
                  <a:lnTo>
                    <a:pt x="1595701" y="1390595"/>
                  </a:lnTo>
                  <a:lnTo>
                    <a:pt x="1643396" y="1405298"/>
                  </a:lnTo>
                  <a:lnTo>
                    <a:pt x="1680996" y="1427725"/>
                  </a:lnTo>
                  <a:lnTo>
                    <a:pt x="1705648" y="1456175"/>
                  </a:lnTo>
                  <a:lnTo>
                    <a:pt x="1714500" y="1488948"/>
                  </a:lnTo>
                </a:path>
                <a:path w="1720850" h="2380615">
                  <a:moveTo>
                    <a:pt x="1713230" y="1493393"/>
                  </a:moveTo>
                  <a:lnTo>
                    <a:pt x="1668057" y="1525196"/>
                  </a:lnTo>
                  <a:lnTo>
                    <a:pt x="1622208" y="1545101"/>
                  </a:lnTo>
                  <a:lnTo>
                    <a:pt x="1578968" y="1552545"/>
                  </a:lnTo>
                  <a:lnTo>
                    <a:pt x="1541623" y="1546968"/>
                  </a:lnTo>
                  <a:lnTo>
                    <a:pt x="1513459" y="1527810"/>
                  </a:lnTo>
                </a:path>
                <a:path w="1720850" h="2380615">
                  <a:moveTo>
                    <a:pt x="1554480" y="540004"/>
                  </a:moveTo>
                  <a:lnTo>
                    <a:pt x="1554480" y="0"/>
                  </a:lnTo>
                </a:path>
                <a:path w="1720850" h="2380615">
                  <a:moveTo>
                    <a:pt x="1540764" y="2380361"/>
                  </a:moveTo>
                  <a:lnTo>
                    <a:pt x="1540764" y="1516380"/>
                  </a:lnTo>
                </a:path>
                <a:path w="1720850" h="2380615">
                  <a:moveTo>
                    <a:pt x="0" y="2365248"/>
                  </a:moveTo>
                  <a:lnTo>
                    <a:pt x="1548003" y="2365248"/>
                  </a:lnTo>
                </a:path>
              </a:pathLst>
            </a:custGeom>
            <a:ln w="28575">
              <a:solidFill>
                <a:srgbClr val="4471C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459487" y="2931414"/>
              <a:ext cx="2407920" cy="2359025"/>
            </a:xfrm>
            <a:custGeom>
              <a:avLst/>
              <a:gdLst/>
              <a:ahLst/>
              <a:cxnLst/>
              <a:rect l="l" t="t" r="r" b="b"/>
              <a:pathLst>
                <a:path w="2407920" h="2359025">
                  <a:moveTo>
                    <a:pt x="0" y="0"/>
                  </a:moveTo>
                  <a:lnTo>
                    <a:pt x="0" y="2359025"/>
                  </a:lnTo>
                </a:path>
                <a:path w="2407920" h="2359025">
                  <a:moveTo>
                    <a:pt x="0" y="1124712"/>
                  </a:moveTo>
                  <a:lnTo>
                    <a:pt x="2407410" y="1124712"/>
                  </a:lnTo>
                </a:path>
              </a:pathLst>
            </a:custGeom>
            <a:ln w="28575">
              <a:solidFill>
                <a:srgbClr val="ED7C3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/>
            <p:nvPr/>
          </p:nvSpPr>
          <p:spPr>
            <a:xfrm>
              <a:off x="489967" y="2978658"/>
              <a:ext cx="1958339" cy="2074545"/>
            </a:xfrm>
            <a:custGeom>
              <a:avLst/>
              <a:gdLst/>
              <a:ahLst/>
              <a:cxnLst/>
              <a:rect l="l" t="t" r="r" b="b"/>
              <a:pathLst>
                <a:path w="1958339" h="2074545">
                  <a:moveTo>
                    <a:pt x="0" y="1040511"/>
                  </a:moveTo>
                  <a:lnTo>
                    <a:pt x="18846" y="977969"/>
                  </a:lnTo>
                  <a:lnTo>
                    <a:pt x="37695" y="915630"/>
                  </a:lnTo>
                  <a:lnTo>
                    <a:pt x="56549" y="853694"/>
                  </a:lnTo>
                  <a:lnTo>
                    <a:pt x="75412" y="792363"/>
                  </a:lnTo>
                  <a:lnTo>
                    <a:pt x="94286" y="731837"/>
                  </a:lnTo>
                  <a:lnTo>
                    <a:pt x="113173" y="672317"/>
                  </a:lnTo>
                  <a:lnTo>
                    <a:pt x="132076" y="614004"/>
                  </a:lnTo>
                  <a:lnTo>
                    <a:pt x="150999" y="557100"/>
                  </a:lnTo>
                  <a:lnTo>
                    <a:pt x="169943" y="501805"/>
                  </a:lnTo>
                  <a:lnTo>
                    <a:pt x="188911" y="448321"/>
                  </a:lnTo>
                  <a:lnTo>
                    <a:pt x="207907" y="396848"/>
                  </a:lnTo>
                  <a:lnTo>
                    <a:pt x="226932" y="347587"/>
                  </a:lnTo>
                  <a:lnTo>
                    <a:pt x="245989" y="300740"/>
                  </a:lnTo>
                  <a:lnTo>
                    <a:pt x="265082" y="256508"/>
                  </a:lnTo>
                  <a:lnTo>
                    <a:pt x="284212" y="215091"/>
                  </a:lnTo>
                  <a:lnTo>
                    <a:pt x="303383" y="176690"/>
                  </a:lnTo>
                  <a:lnTo>
                    <a:pt x="322597" y="141507"/>
                  </a:lnTo>
                  <a:lnTo>
                    <a:pt x="361166" y="81599"/>
                  </a:lnTo>
                  <a:lnTo>
                    <a:pt x="399940" y="36972"/>
                  </a:lnTo>
                  <a:lnTo>
                    <a:pt x="438940" y="9236"/>
                  </a:lnTo>
                  <a:lnTo>
                    <a:pt x="478189" y="0"/>
                  </a:lnTo>
                  <a:lnTo>
                    <a:pt x="626525" y="165800"/>
                  </a:lnTo>
                  <a:lnTo>
                    <a:pt x="792878" y="528208"/>
                  </a:lnTo>
                  <a:lnTo>
                    <a:pt x="928466" y="890164"/>
                  </a:lnTo>
                  <a:lnTo>
                    <a:pt x="984502" y="1054608"/>
                  </a:lnTo>
                </a:path>
                <a:path w="1958339" h="2074545">
                  <a:moveTo>
                    <a:pt x="1958338" y="1033653"/>
                  </a:moveTo>
                  <a:lnTo>
                    <a:pt x="1939487" y="1096194"/>
                  </a:lnTo>
                  <a:lnTo>
                    <a:pt x="1920633" y="1158533"/>
                  </a:lnTo>
                  <a:lnTo>
                    <a:pt x="1901776" y="1220469"/>
                  </a:lnTo>
                  <a:lnTo>
                    <a:pt x="1882911" y="1281800"/>
                  </a:lnTo>
                  <a:lnTo>
                    <a:pt x="1864036" y="1342327"/>
                  </a:lnTo>
                  <a:lnTo>
                    <a:pt x="1845149" y="1401846"/>
                  </a:lnTo>
                  <a:lnTo>
                    <a:pt x="1826246" y="1460159"/>
                  </a:lnTo>
                  <a:lnTo>
                    <a:pt x="1807325" y="1517063"/>
                  </a:lnTo>
                  <a:lnTo>
                    <a:pt x="1788383" y="1572358"/>
                  </a:lnTo>
                  <a:lnTo>
                    <a:pt x="1769417" y="1625842"/>
                  </a:lnTo>
                  <a:lnTo>
                    <a:pt x="1750425" y="1677315"/>
                  </a:lnTo>
                  <a:lnTo>
                    <a:pt x="1731403" y="1726576"/>
                  </a:lnTo>
                  <a:lnTo>
                    <a:pt x="1712349" y="1773423"/>
                  </a:lnTo>
                  <a:lnTo>
                    <a:pt x="1693260" y="1817655"/>
                  </a:lnTo>
                  <a:lnTo>
                    <a:pt x="1674134" y="1859072"/>
                  </a:lnTo>
                  <a:lnTo>
                    <a:pt x="1654967" y="1897473"/>
                  </a:lnTo>
                  <a:lnTo>
                    <a:pt x="1635756" y="1932656"/>
                  </a:lnTo>
                  <a:lnTo>
                    <a:pt x="1597195" y="1992565"/>
                  </a:lnTo>
                  <a:lnTo>
                    <a:pt x="1558427" y="2037191"/>
                  </a:lnTo>
                  <a:lnTo>
                    <a:pt x="1519431" y="2064927"/>
                  </a:lnTo>
                  <a:lnTo>
                    <a:pt x="1480183" y="2074164"/>
                  </a:lnTo>
                  <a:lnTo>
                    <a:pt x="1331843" y="1908363"/>
                  </a:lnTo>
                  <a:lnTo>
                    <a:pt x="1165477" y="1545955"/>
                  </a:lnTo>
                  <a:lnTo>
                    <a:pt x="1029877" y="1183999"/>
                  </a:lnTo>
                  <a:lnTo>
                    <a:pt x="973834" y="1019556"/>
                  </a:lnTo>
                </a:path>
              </a:pathLst>
            </a:custGeom>
            <a:ln w="38100">
              <a:solidFill>
                <a:srgbClr val="6F2F9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5" name="object 15"/>
          <p:cNvSpPr txBox="1"/>
          <p:nvPr/>
        </p:nvSpPr>
        <p:spPr>
          <a:xfrm>
            <a:off x="2853182" y="2435479"/>
            <a:ext cx="2005964" cy="33083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  <a:tabLst>
                <a:tab pos="1614805" algn="l"/>
              </a:tabLst>
            </a:pPr>
            <a:r>
              <a:rPr sz="2000" b="1" u="heavy" dirty="0">
                <a:uFill>
                  <a:solidFill>
                    <a:srgbClr val="4471C4"/>
                  </a:solidFill>
                </a:uFill>
                <a:latin typeface="Calibri"/>
                <a:cs typeface="Calibri"/>
              </a:rPr>
              <a:t> </a:t>
            </a:r>
            <a:r>
              <a:rPr sz="2000" u="heavy" dirty="0">
                <a:uFill>
                  <a:solidFill>
                    <a:srgbClr val="4471C4"/>
                  </a:solidFill>
                </a:uFill>
                <a:latin typeface="Times New Roman"/>
                <a:cs typeface="Times New Roman"/>
              </a:rPr>
              <a:t>	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45" dirty="0">
                <a:latin typeface="Times New Roman"/>
                <a:cs typeface="Times New Roman"/>
              </a:rPr>
              <a:t> </a:t>
            </a:r>
            <a:r>
              <a:rPr sz="2000" b="1" dirty="0">
                <a:latin typeface="Calibri"/>
                <a:cs typeface="Calibri"/>
              </a:rPr>
              <a:t>T1</a:t>
            </a:r>
            <a:endParaRPr sz="2000">
              <a:latin typeface="Calibri"/>
              <a:cs typeface="Calibri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9890506" y="4694301"/>
            <a:ext cx="276860" cy="3308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spc="-5" dirty="0">
                <a:latin typeface="Calibri"/>
                <a:cs typeface="Calibri"/>
              </a:rPr>
              <a:t>RL</a:t>
            </a:r>
            <a:endParaRPr sz="2000">
              <a:latin typeface="Calibri"/>
              <a:cs typeface="Calibri"/>
            </a:endParaRPr>
          </a:p>
        </p:txBody>
      </p:sp>
      <p:grpSp>
        <p:nvGrpSpPr>
          <p:cNvPr id="17" name="object 17"/>
          <p:cNvGrpSpPr/>
          <p:nvPr/>
        </p:nvGrpSpPr>
        <p:grpSpPr>
          <a:xfrm>
            <a:off x="4997386" y="2203894"/>
            <a:ext cx="4874260" cy="3667125"/>
            <a:chOff x="4997386" y="2203894"/>
            <a:chExt cx="4874260" cy="3667125"/>
          </a:xfrm>
        </p:grpSpPr>
        <p:sp>
          <p:nvSpPr>
            <p:cNvPr id="18" name="object 18"/>
            <p:cNvSpPr/>
            <p:nvPr/>
          </p:nvSpPr>
          <p:spPr>
            <a:xfrm>
              <a:off x="7279513" y="3074923"/>
              <a:ext cx="400685" cy="366395"/>
            </a:xfrm>
            <a:custGeom>
              <a:avLst/>
              <a:gdLst/>
              <a:ahLst/>
              <a:cxnLst/>
              <a:rect l="l" t="t" r="r" b="b"/>
              <a:pathLst>
                <a:path w="400684" h="366395">
                  <a:moveTo>
                    <a:pt x="400177" y="0"/>
                  </a:moveTo>
                  <a:lnTo>
                    <a:pt x="0" y="226949"/>
                  </a:lnTo>
                  <a:lnTo>
                    <a:pt x="343154" y="365887"/>
                  </a:lnTo>
                  <a:lnTo>
                    <a:pt x="400177" y="0"/>
                  </a:lnTo>
                  <a:close/>
                </a:path>
              </a:pathLst>
            </a:custGeom>
            <a:solidFill>
              <a:srgbClr val="4471C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19"/>
            <p:cNvSpPr/>
            <p:nvPr/>
          </p:nvSpPr>
          <p:spPr>
            <a:xfrm>
              <a:off x="7279513" y="3074923"/>
              <a:ext cx="400685" cy="366395"/>
            </a:xfrm>
            <a:custGeom>
              <a:avLst/>
              <a:gdLst/>
              <a:ahLst/>
              <a:cxnLst/>
              <a:rect l="l" t="t" r="r" b="b"/>
              <a:pathLst>
                <a:path w="400684" h="366395">
                  <a:moveTo>
                    <a:pt x="400177" y="0"/>
                  </a:moveTo>
                  <a:lnTo>
                    <a:pt x="343154" y="365887"/>
                  </a:lnTo>
                  <a:lnTo>
                    <a:pt x="0" y="226949"/>
                  </a:lnTo>
                  <a:lnTo>
                    <a:pt x="400177" y="0"/>
                  </a:lnTo>
                  <a:close/>
                </a:path>
              </a:pathLst>
            </a:custGeom>
            <a:ln w="12700">
              <a:solidFill>
                <a:srgbClr val="2E528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20"/>
            <p:cNvSpPr/>
            <p:nvPr/>
          </p:nvSpPr>
          <p:spPr>
            <a:xfrm>
              <a:off x="7446898" y="3370960"/>
              <a:ext cx="375920" cy="201295"/>
            </a:xfrm>
            <a:custGeom>
              <a:avLst/>
              <a:gdLst/>
              <a:ahLst/>
              <a:cxnLst/>
              <a:rect l="l" t="t" r="r" b="b"/>
              <a:pathLst>
                <a:path w="375920" h="201295">
                  <a:moveTo>
                    <a:pt x="375920" y="0"/>
                  </a:moveTo>
                  <a:lnTo>
                    <a:pt x="0" y="201041"/>
                  </a:lnTo>
                </a:path>
              </a:pathLst>
            </a:custGeom>
            <a:ln w="38100">
              <a:solidFill>
                <a:srgbClr val="4471C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" name="object 21"/>
            <p:cNvSpPr/>
            <p:nvPr/>
          </p:nvSpPr>
          <p:spPr>
            <a:xfrm>
              <a:off x="6334251" y="3874896"/>
              <a:ext cx="400685" cy="366395"/>
            </a:xfrm>
            <a:custGeom>
              <a:avLst/>
              <a:gdLst/>
              <a:ahLst/>
              <a:cxnLst/>
              <a:rect l="l" t="t" r="r" b="b"/>
              <a:pathLst>
                <a:path w="400684" h="366395">
                  <a:moveTo>
                    <a:pt x="400304" y="0"/>
                  </a:moveTo>
                  <a:lnTo>
                    <a:pt x="0" y="226949"/>
                  </a:lnTo>
                  <a:lnTo>
                    <a:pt x="343281" y="366014"/>
                  </a:lnTo>
                  <a:lnTo>
                    <a:pt x="400304" y="0"/>
                  </a:lnTo>
                  <a:close/>
                </a:path>
              </a:pathLst>
            </a:custGeom>
            <a:solidFill>
              <a:srgbClr val="4471C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object 22"/>
            <p:cNvSpPr/>
            <p:nvPr/>
          </p:nvSpPr>
          <p:spPr>
            <a:xfrm>
              <a:off x="6334251" y="3874896"/>
              <a:ext cx="400685" cy="366395"/>
            </a:xfrm>
            <a:custGeom>
              <a:avLst/>
              <a:gdLst/>
              <a:ahLst/>
              <a:cxnLst/>
              <a:rect l="l" t="t" r="r" b="b"/>
              <a:pathLst>
                <a:path w="400684" h="366395">
                  <a:moveTo>
                    <a:pt x="400304" y="0"/>
                  </a:moveTo>
                  <a:lnTo>
                    <a:pt x="343281" y="366014"/>
                  </a:lnTo>
                  <a:lnTo>
                    <a:pt x="0" y="226949"/>
                  </a:lnTo>
                  <a:lnTo>
                    <a:pt x="400304" y="0"/>
                  </a:lnTo>
                  <a:close/>
                </a:path>
              </a:pathLst>
            </a:custGeom>
            <a:ln w="12700">
              <a:solidFill>
                <a:srgbClr val="2E528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" name="object 23"/>
            <p:cNvSpPr/>
            <p:nvPr/>
          </p:nvSpPr>
          <p:spPr>
            <a:xfrm>
              <a:off x="6484111" y="4110227"/>
              <a:ext cx="375920" cy="201295"/>
            </a:xfrm>
            <a:custGeom>
              <a:avLst/>
              <a:gdLst/>
              <a:ahLst/>
              <a:cxnLst/>
              <a:rect l="l" t="t" r="r" b="b"/>
              <a:pathLst>
                <a:path w="375920" h="201295">
                  <a:moveTo>
                    <a:pt x="375920" y="0"/>
                  </a:moveTo>
                  <a:lnTo>
                    <a:pt x="0" y="201168"/>
                  </a:lnTo>
                </a:path>
              </a:pathLst>
            </a:custGeom>
            <a:ln w="38100">
              <a:solidFill>
                <a:srgbClr val="4471C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" name="object 24"/>
            <p:cNvSpPr/>
            <p:nvPr/>
          </p:nvSpPr>
          <p:spPr>
            <a:xfrm>
              <a:off x="7244079" y="4130166"/>
              <a:ext cx="370840" cy="361950"/>
            </a:xfrm>
            <a:custGeom>
              <a:avLst/>
              <a:gdLst/>
              <a:ahLst/>
              <a:cxnLst/>
              <a:rect l="l" t="t" r="r" b="b"/>
              <a:pathLst>
                <a:path w="370840" h="361950">
                  <a:moveTo>
                    <a:pt x="370332" y="0"/>
                  </a:moveTo>
                  <a:lnTo>
                    <a:pt x="0" y="4953"/>
                  </a:lnTo>
                  <a:lnTo>
                    <a:pt x="290576" y="361696"/>
                  </a:lnTo>
                  <a:lnTo>
                    <a:pt x="370332" y="0"/>
                  </a:lnTo>
                  <a:close/>
                </a:path>
              </a:pathLst>
            </a:custGeom>
            <a:solidFill>
              <a:srgbClr val="4471C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" name="object 25"/>
            <p:cNvSpPr/>
            <p:nvPr/>
          </p:nvSpPr>
          <p:spPr>
            <a:xfrm>
              <a:off x="7244079" y="4130166"/>
              <a:ext cx="370840" cy="361950"/>
            </a:xfrm>
            <a:custGeom>
              <a:avLst/>
              <a:gdLst/>
              <a:ahLst/>
              <a:cxnLst/>
              <a:rect l="l" t="t" r="r" b="b"/>
              <a:pathLst>
                <a:path w="370840" h="361950">
                  <a:moveTo>
                    <a:pt x="0" y="4953"/>
                  </a:moveTo>
                  <a:lnTo>
                    <a:pt x="370332" y="0"/>
                  </a:lnTo>
                  <a:lnTo>
                    <a:pt x="290576" y="361696"/>
                  </a:lnTo>
                  <a:lnTo>
                    <a:pt x="0" y="4953"/>
                  </a:lnTo>
                  <a:close/>
                </a:path>
              </a:pathLst>
            </a:custGeom>
            <a:ln w="12700">
              <a:solidFill>
                <a:srgbClr val="2E528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" name="object 26"/>
            <p:cNvSpPr/>
            <p:nvPr/>
          </p:nvSpPr>
          <p:spPr>
            <a:xfrm>
              <a:off x="7483601" y="3970781"/>
              <a:ext cx="261620" cy="337185"/>
            </a:xfrm>
            <a:custGeom>
              <a:avLst/>
              <a:gdLst/>
              <a:ahLst/>
              <a:cxnLst/>
              <a:rect l="l" t="t" r="r" b="b"/>
              <a:pathLst>
                <a:path w="261620" h="337185">
                  <a:moveTo>
                    <a:pt x="0" y="0"/>
                  </a:moveTo>
                  <a:lnTo>
                    <a:pt x="261112" y="337058"/>
                  </a:lnTo>
                </a:path>
              </a:pathLst>
            </a:custGeom>
            <a:ln w="38100">
              <a:solidFill>
                <a:srgbClr val="4471C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" name="object 27"/>
            <p:cNvSpPr/>
            <p:nvPr/>
          </p:nvSpPr>
          <p:spPr>
            <a:xfrm>
              <a:off x="6989826" y="4301489"/>
              <a:ext cx="439420" cy="325120"/>
            </a:xfrm>
            <a:custGeom>
              <a:avLst/>
              <a:gdLst/>
              <a:ahLst/>
              <a:cxnLst/>
              <a:rect l="l" t="t" r="r" b="b"/>
              <a:pathLst>
                <a:path w="439420" h="325120">
                  <a:moveTo>
                    <a:pt x="0" y="324866"/>
                  </a:moveTo>
                  <a:lnTo>
                    <a:pt x="439293" y="0"/>
                  </a:lnTo>
                </a:path>
              </a:pathLst>
            </a:custGeom>
            <a:ln w="28575">
              <a:solidFill>
                <a:srgbClr val="4471C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8" name="object 28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7854441" y="3771645"/>
              <a:ext cx="157480" cy="155956"/>
            </a:xfrm>
            <a:prstGeom prst="rect">
              <a:avLst/>
            </a:prstGeom>
          </p:spPr>
        </p:pic>
        <p:sp>
          <p:nvSpPr>
            <p:cNvPr id="29" name="object 29"/>
            <p:cNvSpPr/>
            <p:nvPr/>
          </p:nvSpPr>
          <p:spPr>
            <a:xfrm>
              <a:off x="5011673" y="2218181"/>
              <a:ext cx="2954020" cy="2930525"/>
            </a:xfrm>
            <a:custGeom>
              <a:avLst/>
              <a:gdLst/>
              <a:ahLst/>
              <a:cxnLst/>
              <a:rect l="l" t="t" r="r" b="b"/>
              <a:pathLst>
                <a:path w="2954020" h="2930525">
                  <a:moveTo>
                    <a:pt x="2609088" y="1904873"/>
                  </a:moveTo>
                  <a:lnTo>
                    <a:pt x="2953766" y="1618488"/>
                  </a:lnTo>
                </a:path>
                <a:path w="2954020" h="2930525">
                  <a:moveTo>
                    <a:pt x="1231392" y="1405001"/>
                  </a:moveTo>
                  <a:lnTo>
                    <a:pt x="1566672" y="1194816"/>
                  </a:lnTo>
                </a:path>
                <a:path w="2954020" h="2930525">
                  <a:moveTo>
                    <a:pt x="2174748" y="621792"/>
                  </a:moveTo>
                  <a:lnTo>
                    <a:pt x="2469261" y="971677"/>
                  </a:lnTo>
                </a:path>
                <a:path w="2954020" h="2930525">
                  <a:moveTo>
                    <a:pt x="2624328" y="1239012"/>
                  </a:moveTo>
                  <a:lnTo>
                    <a:pt x="2953639" y="1646682"/>
                  </a:lnTo>
                </a:path>
                <a:path w="2954020" h="2930525">
                  <a:moveTo>
                    <a:pt x="1655064" y="2036064"/>
                  </a:moveTo>
                  <a:lnTo>
                    <a:pt x="1949577" y="2385949"/>
                  </a:lnTo>
                </a:path>
                <a:path w="2954020" h="2930525">
                  <a:moveTo>
                    <a:pt x="1200912" y="1412748"/>
                  </a:moveTo>
                  <a:lnTo>
                    <a:pt x="1495425" y="1762633"/>
                  </a:lnTo>
                </a:path>
                <a:path w="2954020" h="2930525">
                  <a:moveTo>
                    <a:pt x="0" y="9144"/>
                  </a:moveTo>
                  <a:lnTo>
                    <a:pt x="2195957" y="9144"/>
                  </a:lnTo>
                </a:path>
                <a:path w="2954020" h="2930525">
                  <a:moveTo>
                    <a:pt x="2174748" y="625221"/>
                  </a:moveTo>
                  <a:lnTo>
                    <a:pt x="2174748" y="0"/>
                  </a:lnTo>
                </a:path>
                <a:path w="2954020" h="2930525">
                  <a:moveTo>
                    <a:pt x="1978152" y="2930525"/>
                  </a:moveTo>
                  <a:lnTo>
                    <a:pt x="1978152" y="2354580"/>
                  </a:lnTo>
                </a:path>
              </a:pathLst>
            </a:custGeom>
            <a:ln w="28575">
              <a:solidFill>
                <a:srgbClr val="4471C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0" name="object 30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9715246" y="3762501"/>
              <a:ext cx="155956" cy="157480"/>
            </a:xfrm>
            <a:prstGeom prst="rect">
              <a:avLst/>
            </a:prstGeom>
          </p:spPr>
        </p:pic>
        <p:sp>
          <p:nvSpPr>
            <p:cNvPr id="31" name="object 31"/>
            <p:cNvSpPr/>
            <p:nvPr/>
          </p:nvSpPr>
          <p:spPr>
            <a:xfrm>
              <a:off x="5798057" y="3620261"/>
              <a:ext cx="3967479" cy="215265"/>
            </a:xfrm>
            <a:custGeom>
              <a:avLst/>
              <a:gdLst/>
              <a:ahLst/>
              <a:cxnLst/>
              <a:rect l="l" t="t" r="r" b="b"/>
              <a:pathLst>
                <a:path w="3967479" h="215264">
                  <a:moveTo>
                    <a:pt x="2167128" y="214884"/>
                  </a:moveTo>
                  <a:lnTo>
                    <a:pt x="3967099" y="214884"/>
                  </a:lnTo>
                </a:path>
                <a:path w="3967479" h="215264">
                  <a:moveTo>
                    <a:pt x="0" y="0"/>
                  </a:moveTo>
                  <a:lnTo>
                    <a:pt x="395986" y="0"/>
                  </a:lnTo>
                </a:path>
              </a:pathLst>
            </a:custGeom>
            <a:ln w="28575">
              <a:solidFill>
                <a:srgbClr val="4471C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2" name="object 32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6146037" y="3530853"/>
              <a:ext cx="155956" cy="155956"/>
            </a:xfrm>
            <a:prstGeom prst="rect">
              <a:avLst/>
            </a:prstGeom>
          </p:spPr>
        </p:pic>
        <p:pic>
          <p:nvPicPr>
            <p:cNvPr id="33" name="object 33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9610090" y="5713224"/>
              <a:ext cx="157480" cy="157480"/>
            </a:xfrm>
            <a:prstGeom prst="rect">
              <a:avLst/>
            </a:prstGeom>
          </p:spPr>
        </p:pic>
        <p:sp>
          <p:nvSpPr>
            <p:cNvPr id="34" name="object 34"/>
            <p:cNvSpPr/>
            <p:nvPr/>
          </p:nvSpPr>
          <p:spPr>
            <a:xfrm>
              <a:off x="5811773" y="3605021"/>
              <a:ext cx="3924300" cy="2242185"/>
            </a:xfrm>
            <a:custGeom>
              <a:avLst/>
              <a:gdLst/>
              <a:ahLst/>
              <a:cxnLst/>
              <a:rect l="l" t="t" r="r" b="b"/>
              <a:pathLst>
                <a:path w="3924300" h="2242185">
                  <a:moveTo>
                    <a:pt x="0" y="2241805"/>
                  </a:moveTo>
                  <a:lnTo>
                    <a:pt x="3924046" y="2241805"/>
                  </a:lnTo>
                </a:path>
                <a:path w="3924300" h="2242185">
                  <a:moveTo>
                    <a:pt x="9144" y="2231997"/>
                  </a:moveTo>
                  <a:lnTo>
                    <a:pt x="9144" y="0"/>
                  </a:lnTo>
                </a:path>
              </a:pathLst>
            </a:custGeom>
            <a:ln w="28575">
              <a:solidFill>
                <a:srgbClr val="4471C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5" name="object 35"/>
            <p:cNvSpPr/>
            <p:nvPr/>
          </p:nvSpPr>
          <p:spPr>
            <a:xfrm>
              <a:off x="5130545" y="3009137"/>
              <a:ext cx="792480" cy="0"/>
            </a:xfrm>
            <a:custGeom>
              <a:avLst/>
              <a:gdLst/>
              <a:ahLst/>
              <a:cxnLst/>
              <a:rect l="l" t="t" r="r" b="b"/>
              <a:pathLst>
                <a:path w="792479">
                  <a:moveTo>
                    <a:pt x="0" y="0"/>
                  </a:moveTo>
                  <a:lnTo>
                    <a:pt x="791972" y="0"/>
                  </a:lnTo>
                </a:path>
              </a:pathLst>
            </a:custGeom>
            <a:ln w="28575">
              <a:solidFill>
                <a:srgbClr val="ED7C3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6" name="object 36"/>
            <p:cNvSpPr/>
            <p:nvPr/>
          </p:nvSpPr>
          <p:spPr>
            <a:xfrm>
              <a:off x="5125973" y="2553461"/>
              <a:ext cx="401320" cy="480059"/>
            </a:xfrm>
            <a:custGeom>
              <a:avLst/>
              <a:gdLst/>
              <a:ahLst/>
              <a:cxnLst/>
              <a:rect l="l" t="t" r="r" b="b"/>
              <a:pathLst>
                <a:path w="401320" h="480060">
                  <a:moveTo>
                    <a:pt x="0" y="473710"/>
                  </a:moveTo>
                  <a:lnTo>
                    <a:pt x="17427" y="409153"/>
                  </a:lnTo>
                  <a:lnTo>
                    <a:pt x="34872" y="345672"/>
                  </a:lnTo>
                  <a:lnTo>
                    <a:pt x="52348" y="284339"/>
                  </a:lnTo>
                  <a:lnTo>
                    <a:pt x="69866" y="226230"/>
                  </a:lnTo>
                  <a:lnTo>
                    <a:pt x="87439" y="172420"/>
                  </a:lnTo>
                  <a:lnTo>
                    <a:pt x="105078" y="123982"/>
                  </a:lnTo>
                  <a:lnTo>
                    <a:pt x="122796" y="81992"/>
                  </a:lnTo>
                  <a:lnTo>
                    <a:pt x="140604" y="47525"/>
                  </a:lnTo>
                  <a:lnTo>
                    <a:pt x="176539" y="5454"/>
                  </a:lnTo>
                  <a:lnTo>
                    <a:pt x="194691" y="0"/>
                  </a:lnTo>
                  <a:lnTo>
                    <a:pt x="255079" y="75438"/>
                  </a:lnTo>
                  <a:lnTo>
                    <a:pt x="322802" y="240411"/>
                  </a:lnTo>
                  <a:lnTo>
                    <a:pt x="377999" y="405193"/>
                  </a:lnTo>
                  <a:lnTo>
                    <a:pt x="400812" y="480060"/>
                  </a:lnTo>
                </a:path>
              </a:pathLst>
            </a:custGeom>
            <a:ln w="38100">
              <a:solidFill>
                <a:srgbClr val="6F2F9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7" name="object 37"/>
            <p:cNvSpPr/>
            <p:nvPr/>
          </p:nvSpPr>
          <p:spPr>
            <a:xfrm>
              <a:off x="5125973" y="2550413"/>
              <a:ext cx="0" cy="1296035"/>
            </a:xfrm>
            <a:custGeom>
              <a:avLst/>
              <a:gdLst/>
              <a:ahLst/>
              <a:cxnLst/>
              <a:rect l="l" t="t" r="r" b="b"/>
              <a:pathLst>
                <a:path h="1296035">
                  <a:moveTo>
                    <a:pt x="0" y="0"/>
                  </a:moveTo>
                  <a:lnTo>
                    <a:pt x="0" y="1296035"/>
                  </a:lnTo>
                </a:path>
              </a:pathLst>
            </a:custGeom>
            <a:ln w="28575">
              <a:solidFill>
                <a:srgbClr val="ED7C3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8" name="object 38"/>
            <p:cNvSpPr/>
            <p:nvPr/>
          </p:nvSpPr>
          <p:spPr>
            <a:xfrm>
              <a:off x="5518276" y="2938271"/>
              <a:ext cx="400050" cy="481965"/>
            </a:xfrm>
            <a:custGeom>
              <a:avLst/>
              <a:gdLst/>
              <a:ahLst/>
              <a:cxnLst/>
              <a:rect l="l" t="t" r="r" b="b"/>
              <a:pathLst>
                <a:path w="400050" h="481964">
                  <a:moveTo>
                    <a:pt x="399796" y="0"/>
                  </a:moveTo>
                  <a:lnTo>
                    <a:pt x="385241" y="65249"/>
                  </a:lnTo>
                  <a:lnTo>
                    <a:pt x="370632" y="129425"/>
                  </a:lnTo>
                  <a:lnTo>
                    <a:pt x="355906" y="191456"/>
                  </a:lnTo>
                  <a:lnTo>
                    <a:pt x="341003" y="250268"/>
                  </a:lnTo>
                  <a:lnTo>
                    <a:pt x="325862" y="304789"/>
                  </a:lnTo>
                  <a:lnTo>
                    <a:pt x="310420" y="353945"/>
                  </a:lnTo>
                  <a:lnTo>
                    <a:pt x="294617" y="396664"/>
                  </a:lnTo>
                  <a:lnTo>
                    <a:pt x="278392" y="431873"/>
                  </a:lnTo>
                  <a:lnTo>
                    <a:pt x="244428" y="475469"/>
                  </a:lnTo>
                  <a:lnTo>
                    <a:pt x="226568" y="481711"/>
                  </a:lnTo>
                  <a:lnTo>
                    <a:pt x="163038" y="408993"/>
                  </a:lnTo>
                  <a:lnTo>
                    <a:pt x="88280" y="247157"/>
                  </a:lnTo>
                  <a:lnTo>
                    <a:pt x="26025" y="84964"/>
                  </a:lnTo>
                  <a:lnTo>
                    <a:pt x="0" y="11176"/>
                  </a:lnTo>
                </a:path>
              </a:pathLst>
            </a:custGeom>
            <a:ln w="38100">
              <a:solidFill>
                <a:srgbClr val="6F2F9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9" name="object 39"/>
          <p:cNvSpPr txBox="1"/>
          <p:nvPr/>
        </p:nvSpPr>
        <p:spPr>
          <a:xfrm>
            <a:off x="294540" y="2435479"/>
            <a:ext cx="344805" cy="33083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000" b="1" spc="-5" dirty="0">
                <a:latin typeface="Calibri"/>
                <a:cs typeface="Calibri"/>
              </a:rPr>
              <a:t>vin</a:t>
            </a:r>
            <a:endParaRPr sz="2000">
              <a:latin typeface="Calibri"/>
              <a:cs typeface="Calibri"/>
            </a:endParaRPr>
          </a:p>
        </p:txBody>
      </p:sp>
      <p:sp>
        <p:nvSpPr>
          <p:cNvPr id="40" name="object 40"/>
          <p:cNvSpPr txBox="1"/>
          <p:nvPr/>
        </p:nvSpPr>
        <p:spPr>
          <a:xfrm>
            <a:off x="2786890" y="4108830"/>
            <a:ext cx="113664" cy="3308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dirty="0">
                <a:latin typeface="Calibri"/>
                <a:cs typeface="Calibri"/>
              </a:rPr>
              <a:t>t</a:t>
            </a:r>
            <a:endParaRPr sz="2000">
              <a:latin typeface="Calibri"/>
              <a:cs typeface="Calibri"/>
            </a:endParaRPr>
          </a:p>
        </p:txBody>
      </p:sp>
      <p:grpSp>
        <p:nvGrpSpPr>
          <p:cNvPr id="41" name="object 41"/>
          <p:cNvGrpSpPr/>
          <p:nvPr/>
        </p:nvGrpSpPr>
        <p:grpSpPr>
          <a:xfrm>
            <a:off x="10358628" y="4572761"/>
            <a:ext cx="1379220" cy="1021715"/>
            <a:chOff x="10358628" y="4572761"/>
            <a:chExt cx="1379220" cy="1021715"/>
          </a:xfrm>
        </p:grpSpPr>
        <p:sp>
          <p:nvSpPr>
            <p:cNvPr id="42" name="object 42"/>
            <p:cNvSpPr/>
            <p:nvPr/>
          </p:nvSpPr>
          <p:spPr>
            <a:xfrm>
              <a:off x="10377678" y="4572761"/>
              <a:ext cx="1360170" cy="1021715"/>
            </a:xfrm>
            <a:custGeom>
              <a:avLst/>
              <a:gdLst/>
              <a:ahLst/>
              <a:cxnLst/>
              <a:rect l="l" t="t" r="r" b="b"/>
              <a:pathLst>
                <a:path w="1360170" h="1021714">
                  <a:moveTo>
                    <a:pt x="0" y="0"/>
                  </a:moveTo>
                  <a:lnTo>
                    <a:pt x="0" y="1021637"/>
                  </a:lnTo>
                </a:path>
                <a:path w="1360170" h="1021714">
                  <a:moveTo>
                    <a:pt x="0" y="569976"/>
                  </a:moveTo>
                  <a:lnTo>
                    <a:pt x="1359789" y="569976"/>
                  </a:lnTo>
                </a:path>
              </a:pathLst>
            </a:custGeom>
            <a:ln w="28575">
              <a:solidFill>
                <a:srgbClr val="ED7C3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3" name="object 43"/>
            <p:cNvSpPr/>
            <p:nvPr/>
          </p:nvSpPr>
          <p:spPr>
            <a:xfrm>
              <a:off x="10377678" y="4648961"/>
              <a:ext cx="809625" cy="494030"/>
            </a:xfrm>
            <a:custGeom>
              <a:avLst/>
              <a:gdLst/>
              <a:ahLst/>
              <a:cxnLst/>
              <a:rect l="l" t="t" r="r" b="b"/>
              <a:pathLst>
                <a:path w="809625" h="494029">
                  <a:moveTo>
                    <a:pt x="0" y="487426"/>
                  </a:moveTo>
                  <a:lnTo>
                    <a:pt x="17427" y="422869"/>
                  </a:lnTo>
                  <a:lnTo>
                    <a:pt x="34872" y="359388"/>
                  </a:lnTo>
                  <a:lnTo>
                    <a:pt x="52348" y="298055"/>
                  </a:lnTo>
                  <a:lnTo>
                    <a:pt x="69866" y="239946"/>
                  </a:lnTo>
                  <a:lnTo>
                    <a:pt x="87439" y="186136"/>
                  </a:lnTo>
                  <a:lnTo>
                    <a:pt x="105078" y="137698"/>
                  </a:lnTo>
                  <a:lnTo>
                    <a:pt x="122796" y="95708"/>
                  </a:lnTo>
                  <a:lnTo>
                    <a:pt x="140604" y="61241"/>
                  </a:lnTo>
                  <a:lnTo>
                    <a:pt x="176539" y="19170"/>
                  </a:lnTo>
                  <a:lnTo>
                    <a:pt x="194691" y="13716"/>
                  </a:lnTo>
                  <a:lnTo>
                    <a:pt x="255079" y="89154"/>
                  </a:lnTo>
                  <a:lnTo>
                    <a:pt x="322802" y="254127"/>
                  </a:lnTo>
                  <a:lnTo>
                    <a:pt x="377999" y="418909"/>
                  </a:lnTo>
                  <a:lnTo>
                    <a:pt x="400812" y="493776"/>
                  </a:lnTo>
                </a:path>
                <a:path w="809625" h="494029">
                  <a:moveTo>
                    <a:pt x="409956" y="473710"/>
                  </a:moveTo>
                  <a:lnTo>
                    <a:pt x="427342" y="409153"/>
                  </a:lnTo>
                  <a:lnTo>
                    <a:pt x="444736" y="345672"/>
                  </a:lnTo>
                  <a:lnTo>
                    <a:pt x="462151" y="284339"/>
                  </a:lnTo>
                  <a:lnTo>
                    <a:pt x="479602" y="226230"/>
                  </a:lnTo>
                  <a:lnTo>
                    <a:pt x="497100" y="172420"/>
                  </a:lnTo>
                  <a:lnTo>
                    <a:pt x="514662" y="123982"/>
                  </a:lnTo>
                  <a:lnTo>
                    <a:pt x="532299" y="81992"/>
                  </a:lnTo>
                  <a:lnTo>
                    <a:pt x="550026" y="47525"/>
                  </a:lnTo>
                  <a:lnTo>
                    <a:pt x="585805" y="5454"/>
                  </a:lnTo>
                  <a:lnTo>
                    <a:pt x="603885" y="0"/>
                  </a:lnTo>
                  <a:lnTo>
                    <a:pt x="664047" y="75438"/>
                  </a:lnTo>
                  <a:lnTo>
                    <a:pt x="731520" y="240411"/>
                  </a:lnTo>
                  <a:lnTo>
                    <a:pt x="786514" y="405193"/>
                  </a:lnTo>
                  <a:lnTo>
                    <a:pt x="809244" y="480060"/>
                  </a:lnTo>
                </a:path>
              </a:pathLst>
            </a:custGeom>
            <a:ln w="38100">
              <a:solidFill>
                <a:srgbClr val="6F2F9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44" name="object 44"/>
          <p:cNvSpPr txBox="1"/>
          <p:nvPr/>
        </p:nvSpPr>
        <p:spPr>
          <a:xfrm>
            <a:off x="10133203" y="4120641"/>
            <a:ext cx="504825" cy="3308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spc="-25" dirty="0">
                <a:latin typeface="Calibri"/>
                <a:cs typeface="Calibri"/>
              </a:rPr>
              <a:t>v</a:t>
            </a:r>
            <a:r>
              <a:rPr sz="2000" b="1" dirty="0">
                <a:latin typeface="Calibri"/>
                <a:cs typeface="Calibri"/>
              </a:rPr>
              <a:t>out</a:t>
            </a:r>
            <a:endParaRPr sz="2000">
              <a:latin typeface="Calibri"/>
              <a:cs typeface="Calibri"/>
            </a:endParaRPr>
          </a:p>
        </p:txBody>
      </p:sp>
      <p:sp>
        <p:nvSpPr>
          <p:cNvPr id="45" name="object 45"/>
          <p:cNvSpPr txBox="1"/>
          <p:nvPr/>
        </p:nvSpPr>
        <p:spPr>
          <a:xfrm>
            <a:off x="5135627" y="2149854"/>
            <a:ext cx="382270" cy="33083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000" b="1" dirty="0">
                <a:latin typeface="Calibri"/>
                <a:cs typeface="Calibri"/>
              </a:rPr>
              <a:t>A</a:t>
            </a:r>
            <a:r>
              <a:rPr sz="2000" b="1" spc="434" dirty="0">
                <a:latin typeface="Calibri"/>
                <a:cs typeface="Calibri"/>
              </a:rPr>
              <a:t> </a:t>
            </a:r>
            <a:r>
              <a:rPr sz="2000" b="1" dirty="0">
                <a:latin typeface="Calibri"/>
                <a:cs typeface="Calibri"/>
              </a:rPr>
              <a:t>-</a:t>
            </a:r>
            <a:endParaRPr sz="2000">
              <a:latin typeface="Calibri"/>
              <a:cs typeface="Calibri"/>
            </a:endParaRPr>
          </a:p>
        </p:txBody>
      </p:sp>
      <p:sp>
        <p:nvSpPr>
          <p:cNvPr id="46" name="object 46"/>
          <p:cNvSpPr txBox="1"/>
          <p:nvPr/>
        </p:nvSpPr>
        <p:spPr>
          <a:xfrm>
            <a:off x="5111621" y="4732780"/>
            <a:ext cx="382270" cy="3308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dirty="0">
                <a:latin typeface="Calibri"/>
                <a:cs typeface="Calibri"/>
              </a:rPr>
              <a:t>B</a:t>
            </a:r>
            <a:r>
              <a:rPr sz="2000" b="1" spc="145" dirty="0">
                <a:latin typeface="Calibri"/>
                <a:cs typeface="Calibri"/>
              </a:rPr>
              <a:t> </a:t>
            </a:r>
            <a:r>
              <a:rPr sz="3000" b="1" baseline="2777" dirty="0">
                <a:latin typeface="Calibri"/>
                <a:cs typeface="Calibri"/>
              </a:rPr>
              <a:t>+</a:t>
            </a:r>
            <a:endParaRPr sz="3000" baseline="2777">
              <a:latin typeface="Calibri"/>
              <a:cs typeface="Calibri"/>
            </a:endParaRPr>
          </a:p>
        </p:txBody>
      </p:sp>
      <p:sp>
        <p:nvSpPr>
          <p:cNvPr id="47" name="object 47"/>
          <p:cNvSpPr txBox="1"/>
          <p:nvPr/>
        </p:nvSpPr>
        <p:spPr>
          <a:xfrm>
            <a:off x="5964683" y="2544314"/>
            <a:ext cx="533400" cy="588645"/>
          </a:xfrm>
          <a:prstGeom prst="rect">
            <a:avLst/>
          </a:prstGeom>
        </p:spPr>
        <p:txBody>
          <a:bodyPr vert="horz" wrap="square" lIns="0" tIns="60960" rIns="0" bIns="0" rtlCol="0">
            <a:spAutoFit/>
          </a:bodyPr>
          <a:lstStyle/>
          <a:p>
            <a:pPr marL="142240" marR="5080" indent="-130175">
              <a:lnSpc>
                <a:spcPts val="2030"/>
              </a:lnSpc>
              <a:spcBef>
                <a:spcPts val="480"/>
              </a:spcBef>
            </a:pPr>
            <a:r>
              <a:rPr sz="2000" b="1" dirty="0">
                <a:latin typeface="Calibri"/>
                <a:cs typeface="Calibri"/>
              </a:rPr>
              <a:t>FWD 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b="1" spc="-5" dirty="0">
                <a:latin typeface="Calibri"/>
                <a:cs typeface="Calibri"/>
              </a:rPr>
              <a:t>D4</a:t>
            </a:r>
            <a:endParaRPr sz="2000">
              <a:latin typeface="Calibri"/>
              <a:cs typeface="Calibri"/>
            </a:endParaRPr>
          </a:p>
        </p:txBody>
      </p:sp>
      <p:sp>
        <p:nvSpPr>
          <p:cNvPr id="48" name="object 48"/>
          <p:cNvSpPr txBox="1"/>
          <p:nvPr/>
        </p:nvSpPr>
        <p:spPr>
          <a:xfrm>
            <a:off x="7666103" y="4420868"/>
            <a:ext cx="533400" cy="586740"/>
          </a:xfrm>
          <a:prstGeom prst="rect">
            <a:avLst/>
          </a:prstGeom>
        </p:spPr>
        <p:txBody>
          <a:bodyPr vert="horz" wrap="square" lIns="0" tIns="62865" rIns="0" bIns="0" rtlCol="0">
            <a:spAutoFit/>
          </a:bodyPr>
          <a:lstStyle/>
          <a:p>
            <a:pPr marL="12700" marR="5080" indent="62865">
              <a:lnSpc>
                <a:spcPts val="2010"/>
              </a:lnSpc>
              <a:spcBef>
                <a:spcPts val="495"/>
              </a:spcBef>
            </a:pPr>
            <a:r>
              <a:rPr sz="2000" b="1" spc="-5" dirty="0">
                <a:latin typeface="Calibri"/>
                <a:cs typeface="Calibri"/>
              </a:rPr>
              <a:t>D3 </a:t>
            </a:r>
            <a:r>
              <a:rPr sz="2000" b="1" dirty="0">
                <a:latin typeface="Calibri"/>
                <a:cs typeface="Calibri"/>
              </a:rPr>
              <a:t> FWD</a:t>
            </a:r>
            <a:endParaRPr sz="2000">
              <a:latin typeface="Calibri"/>
              <a:cs typeface="Calibri"/>
            </a:endParaRPr>
          </a:p>
        </p:txBody>
      </p:sp>
      <p:grpSp>
        <p:nvGrpSpPr>
          <p:cNvPr id="49" name="object 49"/>
          <p:cNvGrpSpPr/>
          <p:nvPr/>
        </p:nvGrpSpPr>
        <p:grpSpPr>
          <a:xfrm>
            <a:off x="6280911" y="2917697"/>
            <a:ext cx="1532255" cy="1691639"/>
            <a:chOff x="6280911" y="2917697"/>
            <a:chExt cx="1532255" cy="1691639"/>
          </a:xfrm>
        </p:grpSpPr>
        <p:sp>
          <p:nvSpPr>
            <p:cNvPr id="50" name="object 50"/>
            <p:cNvSpPr/>
            <p:nvPr/>
          </p:nvSpPr>
          <p:spPr>
            <a:xfrm>
              <a:off x="6287261" y="2924047"/>
              <a:ext cx="775335" cy="753110"/>
            </a:xfrm>
            <a:custGeom>
              <a:avLst/>
              <a:gdLst/>
              <a:ahLst/>
              <a:cxnLst/>
              <a:rect l="l" t="t" r="r" b="b"/>
              <a:pathLst>
                <a:path w="775334" h="753110">
                  <a:moveTo>
                    <a:pt x="294005" y="0"/>
                  </a:moveTo>
                  <a:lnTo>
                    <a:pt x="0" y="361950"/>
                  </a:lnTo>
                  <a:lnTo>
                    <a:pt x="481457" y="752983"/>
                  </a:lnTo>
                  <a:lnTo>
                    <a:pt x="775335" y="391160"/>
                  </a:lnTo>
                  <a:lnTo>
                    <a:pt x="294005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1" name="object 51"/>
            <p:cNvSpPr/>
            <p:nvPr/>
          </p:nvSpPr>
          <p:spPr>
            <a:xfrm>
              <a:off x="6287261" y="2924047"/>
              <a:ext cx="775335" cy="753110"/>
            </a:xfrm>
            <a:custGeom>
              <a:avLst/>
              <a:gdLst/>
              <a:ahLst/>
              <a:cxnLst/>
              <a:rect l="l" t="t" r="r" b="b"/>
              <a:pathLst>
                <a:path w="775334" h="753110">
                  <a:moveTo>
                    <a:pt x="294005" y="0"/>
                  </a:moveTo>
                  <a:lnTo>
                    <a:pt x="775335" y="391160"/>
                  </a:lnTo>
                  <a:lnTo>
                    <a:pt x="481457" y="752983"/>
                  </a:lnTo>
                  <a:lnTo>
                    <a:pt x="0" y="361950"/>
                  </a:lnTo>
                  <a:lnTo>
                    <a:pt x="294005" y="0"/>
                  </a:lnTo>
                  <a:close/>
                </a:path>
              </a:pathLst>
            </a:custGeom>
            <a:ln w="127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2" name="object 52"/>
            <p:cNvSpPr/>
            <p:nvPr/>
          </p:nvSpPr>
          <p:spPr>
            <a:xfrm>
              <a:off x="7166736" y="3866260"/>
              <a:ext cx="640080" cy="736600"/>
            </a:xfrm>
            <a:custGeom>
              <a:avLst/>
              <a:gdLst/>
              <a:ahLst/>
              <a:cxnLst/>
              <a:rect l="l" t="t" r="r" b="b"/>
              <a:pathLst>
                <a:path w="640079" h="736600">
                  <a:moveTo>
                    <a:pt x="444119" y="0"/>
                  </a:moveTo>
                  <a:lnTo>
                    <a:pt x="0" y="147955"/>
                  </a:lnTo>
                  <a:lnTo>
                    <a:pt x="195961" y="736346"/>
                  </a:lnTo>
                  <a:lnTo>
                    <a:pt x="640080" y="588518"/>
                  </a:lnTo>
                  <a:lnTo>
                    <a:pt x="444119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3" name="object 53"/>
            <p:cNvSpPr/>
            <p:nvPr/>
          </p:nvSpPr>
          <p:spPr>
            <a:xfrm>
              <a:off x="7166736" y="3866260"/>
              <a:ext cx="640080" cy="736600"/>
            </a:xfrm>
            <a:custGeom>
              <a:avLst/>
              <a:gdLst/>
              <a:ahLst/>
              <a:cxnLst/>
              <a:rect l="l" t="t" r="r" b="b"/>
              <a:pathLst>
                <a:path w="640079" h="736600">
                  <a:moveTo>
                    <a:pt x="444119" y="0"/>
                  </a:moveTo>
                  <a:lnTo>
                    <a:pt x="640080" y="588518"/>
                  </a:lnTo>
                  <a:lnTo>
                    <a:pt x="195961" y="736346"/>
                  </a:lnTo>
                  <a:lnTo>
                    <a:pt x="0" y="147955"/>
                  </a:lnTo>
                  <a:lnTo>
                    <a:pt x="444119" y="0"/>
                  </a:lnTo>
                  <a:close/>
                </a:path>
              </a:pathLst>
            </a:custGeom>
            <a:ln w="127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4" name="object 5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6362445" y="3408933"/>
              <a:ext cx="155956" cy="157480"/>
            </a:xfrm>
            <a:prstGeom prst="rect">
              <a:avLst/>
            </a:prstGeom>
          </p:spPr>
        </p:pic>
        <p:pic>
          <p:nvPicPr>
            <p:cNvPr id="55" name="object 5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6796785" y="3012693"/>
              <a:ext cx="155956" cy="157480"/>
            </a:xfrm>
            <a:prstGeom prst="rect">
              <a:avLst/>
            </a:prstGeom>
          </p:spPr>
        </p:pic>
        <p:pic>
          <p:nvPicPr>
            <p:cNvPr id="56" name="object 56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7206741" y="4283709"/>
              <a:ext cx="155956" cy="155956"/>
            </a:xfrm>
            <a:prstGeom prst="rect">
              <a:avLst/>
            </a:prstGeom>
          </p:spPr>
        </p:pic>
        <p:pic>
          <p:nvPicPr>
            <p:cNvPr id="57" name="object 57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7572502" y="4012437"/>
              <a:ext cx="157480" cy="157480"/>
            </a:xfrm>
            <a:prstGeom prst="rect">
              <a:avLst/>
            </a:prstGeom>
          </p:spPr>
        </p:pic>
        <p:sp>
          <p:nvSpPr>
            <p:cNvPr id="58" name="object 58"/>
            <p:cNvSpPr/>
            <p:nvPr/>
          </p:nvSpPr>
          <p:spPr>
            <a:xfrm>
              <a:off x="6358889" y="3111245"/>
              <a:ext cx="1310640" cy="1367790"/>
            </a:xfrm>
            <a:custGeom>
              <a:avLst/>
              <a:gdLst/>
              <a:ahLst/>
              <a:cxnLst/>
              <a:rect l="l" t="t" r="r" b="b"/>
              <a:pathLst>
                <a:path w="1310640" h="1367789">
                  <a:moveTo>
                    <a:pt x="0" y="421132"/>
                  </a:moveTo>
                  <a:lnTo>
                    <a:pt x="508762" y="0"/>
                  </a:lnTo>
                </a:path>
                <a:path w="1310640" h="1367789">
                  <a:moveTo>
                    <a:pt x="801624" y="1367536"/>
                  </a:moveTo>
                  <a:lnTo>
                    <a:pt x="1310386" y="946404"/>
                  </a:lnTo>
                </a:path>
              </a:pathLst>
            </a:custGeom>
            <a:ln w="28575">
              <a:solidFill>
                <a:srgbClr val="4471C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9" name="object 59"/>
          <p:cNvSpPr txBox="1"/>
          <p:nvPr/>
        </p:nvSpPr>
        <p:spPr>
          <a:xfrm>
            <a:off x="7975854" y="3024886"/>
            <a:ext cx="895985" cy="33083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  <a:tabLst>
                <a:tab pos="465455" algn="l"/>
              </a:tabLst>
            </a:pPr>
            <a:r>
              <a:rPr sz="2000" b="1" spc="-5" dirty="0">
                <a:latin typeface="Calibri"/>
                <a:cs typeface="Calibri"/>
              </a:rPr>
              <a:t>D</a:t>
            </a:r>
            <a:r>
              <a:rPr sz="2000" b="1" dirty="0">
                <a:latin typeface="Calibri"/>
                <a:cs typeface="Calibri"/>
              </a:rPr>
              <a:t>1</a:t>
            </a:r>
            <a:r>
              <a:rPr sz="2000" dirty="0">
                <a:latin typeface="Times New Roman"/>
                <a:cs typeface="Times New Roman"/>
              </a:rPr>
              <a:t>	</a:t>
            </a:r>
            <a:r>
              <a:rPr sz="2000" b="1" dirty="0">
                <a:latin typeface="Calibri"/>
                <a:cs typeface="Calibri"/>
              </a:rPr>
              <a:t>R</a:t>
            </a:r>
            <a:r>
              <a:rPr sz="2000" b="1" spc="-10" dirty="0">
                <a:latin typeface="Calibri"/>
                <a:cs typeface="Calibri"/>
              </a:rPr>
              <a:t>E</a:t>
            </a:r>
            <a:r>
              <a:rPr sz="2000" b="1" dirty="0">
                <a:latin typeface="Calibri"/>
                <a:cs typeface="Calibri"/>
              </a:rPr>
              <a:t>V</a:t>
            </a:r>
            <a:endParaRPr sz="2000">
              <a:latin typeface="Calibri"/>
              <a:cs typeface="Calibri"/>
            </a:endParaRPr>
          </a:p>
        </p:txBody>
      </p:sp>
      <p:sp>
        <p:nvSpPr>
          <p:cNvPr id="60" name="object 60"/>
          <p:cNvSpPr txBox="1"/>
          <p:nvPr/>
        </p:nvSpPr>
        <p:spPr>
          <a:xfrm>
            <a:off x="6017514" y="4173094"/>
            <a:ext cx="442595" cy="578485"/>
          </a:xfrm>
          <a:prstGeom prst="rect">
            <a:avLst/>
          </a:prstGeom>
        </p:spPr>
        <p:txBody>
          <a:bodyPr vert="horz" wrap="square" lIns="0" tIns="68580" rIns="0" bIns="0" rtlCol="0">
            <a:spAutoFit/>
          </a:bodyPr>
          <a:lstStyle/>
          <a:p>
            <a:pPr marL="12700" marR="5080" indent="34290">
              <a:lnSpc>
                <a:spcPts val="1950"/>
              </a:lnSpc>
              <a:spcBef>
                <a:spcPts val="540"/>
              </a:spcBef>
            </a:pPr>
            <a:r>
              <a:rPr sz="2000" b="1" spc="-5" dirty="0">
                <a:latin typeface="Calibri"/>
                <a:cs typeface="Calibri"/>
              </a:rPr>
              <a:t>D2 </a:t>
            </a:r>
            <a:r>
              <a:rPr sz="2000" b="1" dirty="0">
                <a:latin typeface="Calibri"/>
                <a:cs typeface="Calibri"/>
              </a:rPr>
              <a:t> R</a:t>
            </a:r>
            <a:r>
              <a:rPr sz="2000" b="1" spc="-10" dirty="0">
                <a:latin typeface="Calibri"/>
                <a:cs typeface="Calibri"/>
              </a:rPr>
              <a:t>E</a:t>
            </a:r>
            <a:r>
              <a:rPr sz="2000" b="1" dirty="0">
                <a:latin typeface="Calibri"/>
                <a:cs typeface="Calibri"/>
              </a:rPr>
              <a:t>V</a:t>
            </a:r>
            <a:endParaRPr sz="2000">
              <a:latin typeface="Calibri"/>
              <a:cs typeface="Calibri"/>
            </a:endParaRPr>
          </a:p>
        </p:txBody>
      </p:sp>
      <p:grpSp>
        <p:nvGrpSpPr>
          <p:cNvPr id="61" name="object 61"/>
          <p:cNvGrpSpPr/>
          <p:nvPr/>
        </p:nvGrpSpPr>
        <p:grpSpPr>
          <a:xfrm>
            <a:off x="5505450" y="2237993"/>
            <a:ext cx="4133850" cy="3472815"/>
            <a:chOff x="5505450" y="2237993"/>
            <a:chExt cx="4133850" cy="3472815"/>
          </a:xfrm>
        </p:grpSpPr>
        <p:sp>
          <p:nvSpPr>
            <p:cNvPr id="62" name="object 62"/>
            <p:cNvSpPr/>
            <p:nvPr/>
          </p:nvSpPr>
          <p:spPr>
            <a:xfrm>
              <a:off x="6221348" y="3673601"/>
              <a:ext cx="855344" cy="850900"/>
            </a:xfrm>
            <a:custGeom>
              <a:avLst/>
              <a:gdLst/>
              <a:ahLst/>
              <a:cxnLst/>
              <a:rect l="l" t="t" r="r" b="b"/>
              <a:pathLst>
                <a:path w="855345" h="850900">
                  <a:moveTo>
                    <a:pt x="373634" y="0"/>
                  </a:moveTo>
                  <a:lnTo>
                    <a:pt x="0" y="459867"/>
                  </a:lnTo>
                  <a:lnTo>
                    <a:pt x="481330" y="850900"/>
                  </a:lnTo>
                  <a:lnTo>
                    <a:pt x="854964" y="391033"/>
                  </a:lnTo>
                  <a:lnTo>
                    <a:pt x="373634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3" name="object 63"/>
            <p:cNvSpPr/>
            <p:nvPr/>
          </p:nvSpPr>
          <p:spPr>
            <a:xfrm>
              <a:off x="6221348" y="3673601"/>
              <a:ext cx="855344" cy="850900"/>
            </a:xfrm>
            <a:custGeom>
              <a:avLst/>
              <a:gdLst/>
              <a:ahLst/>
              <a:cxnLst/>
              <a:rect l="l" t="t" r="r" b="b"/>
              <a:pathLst>
                <a:path w="855345" h="850900">
                  <a:moveTo>
                    <a:pt x="373634" y="0"/>
                  </a:moveTo>
                  <a:lnTo>
                    <a:pt x="854964" y="391033"/>
                  </a:lnTo>
                  <a:lnTo>
                    <a:pt x="481330" y="850900"/>
                  </a:lnTo>
                  <a:lnTo>
                    <a:pt x="0" y="459867"/>
                  </a:lnTo>
                  <a:lnTo>
                    <a:pt x="373634" y="0"/>
                  </a:lnTo>
                  <a:close/>
                </a:path>
              </a:pathLst>
            </a:custGeom>
            <a:ln w="127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4" name="object 6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6377685" y="3806697"/>
              <a:ext cx="155956" cy="157480"/>
            </a:xfrm>
            <a:prstGeom prst="rect">
              <a:avLst/>
            </a:prstGeom>
          </p:spPr>
        </p:pic>
        <p:pic>
          <p:nvPicPr>
            <p:cNvPr id="65" name="object 6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6682485" y="4271517"/>
              <a:ext cx="155956" cy="157480"/>
            </a:xfrm>
            <a:prstGeom prst="rect">
              <a:avLst/>
            </a:prstGeom>
          </p:spPr>
        </p:pic>
        <p:sp>
          <p:nvSpPr>
            <p:cNvPr id="66" name="object 66"/>
            <p:cNvSpPr/>
            <p:nvPr/>
          </p:nvSpPr>
          <p:spPr>
            <a:xfrm>
              <a:off x="7055992" y="2858007"/>
              <a:ext cx="855344" cy="850900"/>
            </a:xfrm>
            <a:custGeom>
              <a:avLst/>
              <a:gdLst/>
              <a:ahLst/>
              <a:cxnLst/>
              <a:rect l="l" t="t" r="r" b="b"/>
              <a:pathLst>
                <a:path w="855345" h="850900">
                  <a:moveTo>
                    <a:pt x="373634" y="0"/>
                  </a:moveTo>
                  <a:lnTo>
                    <a:pt x="0" y="459867"/>
                  </a:lnTo>
                  <a:lnTo>
                    <a:pt x="481330" y="850900"/>
                  </a:lnTo>
                  <a:lnTo>
                    <a:pt x="854964" y="391033"/>
                  </a:lnTo>
                  <a:lnTo>
                    <a:pt x="373634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7" name="object 67"/>
            <p:cNvSpPr/>
            <p:nvPr/>
          </p:nvSpPr>
          <p:spPr>
            <a:xfrm>
              <a:off x="7055992" y="2858007"/>
              <a:ext cx="855344" cy="850900"/>
            </a:xfrm>
            <a:custGeom>
              <a:avLst/>
              <a:gdLst/>
              <a:ahLst/>
              <a:cxnLst/>
              <a:rect l="l" t="t" r="r" b="b"/>
              <a:pathLst>
                <a:path w="855345" h="850900">
                  <a:moveTo>
                    <a:pt x="373634" y="0"/>
                  </a:moveTo>
                  <a:lnTo>
                    <a:pt x="854964" y="391033"/>
                  </a:lnTo>
                  <a:lnTo>
                    <a:pt x="481330" y="850900"/>
                  </a:lnTo>
                  <a:lnTo>
                    <a:pt x="0" y="459867"/>
                  </a:lnTo>
                  <a:lnTo>
                    <a:pt x="373634" y="0"/>
                  </a:lnTo>
                  <a:close/>
                </a:path>
              </a:pathLst>
            </a:custGeom>
            <a:ln w="127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8" name="object 68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7305801" y="3017265"/>
              <a:ext cx="155956" cy="155956"/>
            </a:xfrm>
            <a:prstGeom prst="rect">
              <a:avLst/>
            </a:prstGeom>
          </p:spPr>
        </p:pic>
        <p:pic>
          <p:nvPicPr>
            <p:cNvPr id="69" name="object 69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7593838" y="3399789"/>
              <a:ext cx="157480" cy="157480"/>
            </a:xfrm>
            <a:prstGeom prst="rect">
              <a:avLst/>
            </a:prstGeom>
          </p:spPr>
        </p:pic>
        <p:sp>
          <p:nvSpPr>
            <p:cNvPr id="70" name="object 70"/>
            <p:cNvSpPr/>
            <p:nvPr/>
          </p:nvSpPr>
          <p:spPr>
            <a:xfrm>
              <a:off x="5505450" y="2237993"/>
              <a:ext cx="4133850" cy="3472815"/>
            </a:xfrm>
            <a:custGeom>
              <a:avLst/>
              <a:gdLst/>
              <a:ahLst/>
              <a:cxnLst/>
              <a:rect l="l" t="t" r="r" b="b"/>
              <a:pathLst>
                <a:path w="4133850" h="3472815">
                  <a:moveTo>
                    <a:pt x="1411986" y="66294"/>
                  </a:moveTo>
                  <a:lnTo>
                    <a:pt x="114300" y="66294"/>
                  </a:lnTo>
                  <a:lnTo>
                    <a:pt x="114300" y="28194"/>
                  </a:lnTo>
                  <a:lnTo>
                    <a:pt x="0" y="85344"/>
                  </a:lnTo>
                  <a:lnTo>
                    <a:pt x="114300" y="142494"/>
                  </a:lnTo>
                  <a:lnTo>
                    <a:pt x="114300" y="104394"/>
                  </a:lnTo>
                  <a:lnTo>
                    <a:pt x="1411986" y="104394"/>
                  </a:lnTo>
                  <a:lnTo>
                    <a:pt x="1411986" y="66294"/>
                  </a:lnTo>
                  <a:close/>
                </a:path>
                <a:path w="4133850" h="3472815">
                  <a:moveTo>
                    <a:pt x="1422273" y="2831592"/>
                  </a:moveTo>
                  <a:lnTo>
                    <a:pt x="1384173" y="2812542"/>
                  </a:lnTo>
                  <a:lnTo>
                    <a:pt x="1307973" y="2774442"/>
                  </a:lnTo>
                  <a:lnTo>
                    <a:pt x="1307973" y="2812542"/>
                  </a:lnTo>
                  <a:lnTo>
                    <a:pt x="416509" y="2812542"/>
                  </a:lnTo>
                  <a:lnTo>
                    <a:pt x="423176" y="1574380"/>
                  </a:lnTo>
                  <a:lnTo>
                    <a:pt x="461391" y="1574546"/>
                  </a:lnTo>
                  <a:lnTo>
                    <a:pt x="451802" y="1555115"/>
                  </a:lnTo>
                  <a:lnTo>
                    <a:pt x="420281" y="1491234"/>
                  </a:lnTo>
                  <a:lnTo>
                    <a:pt x="572389" y="1491234"/>
                  </a:lnTo>
                  <a:lnTo>
                    <a:pt x="572389" y="1529334"/>
                  </a:lnTo>
                  <a:lnTo>
                    <a:pt x="648589" y="1491234"/>
                  </a:lnTo>
                  <a:lnTo>
                    <a:pt x="686689" y="1472184"/>
                  </a:lnTo>
                  <a:lnTo>
                    <a:pt x="648589" y="1453134"/>
                  </a:lnTo>
                  <a:lnTo>
                    <a:pt x="572389" y="1415034"/>
                  </a:lnTo>
                  <a:lnTo>
                    <a:pt x="572389" y="1453134"/>
                  </a:lnTo>
                  <a:lnTo>
                    <a:pt x="362712" y="1453134"/>
                  </a:lnTo>
                  <a:lnTo>
                    <a:pt x="362712" y="1491234"/>
                  </a:lnTo>
                  <a:lnTo>
                    <a:pt x="389039" y="1491234"/>
                  </a:lnTo>
                  <a:lnTo>
                    <a:pt x="347091" y="1574038"/>
                  </a:lnTo>
                  <a:lnTo>
                    <a:pt x="385076" y="1574215"/>
                  </a:lnTo>
                  <a:lnTo>
                    <a:pt x="378409" y="2812542"/>
                  </a:lnTo>
                  <a:lnTo>
                    <a:pt x="36576" y="2812542"/>
                  </a:lnTo>
                  <a:lnTo>
                    <a:pt x="36576" y="2850642"/>
                  </a:lnTo>
                  <a:lnTo>
                    <a:pt x="378206" y="2850642"/>
                  </a:lnTo>
                  <a:lnTo>
                    <a:pt x="375666" y="3322955"/>
                  </a:lnTo>
                  <a:lnTo>
                    <a:pt x="413766" y="3323209"/>
                  </a:lnTo>
                  <a:lnTo>
                    <a:pt x="416306" y="2850642"/>
                  </a:lnTo>
                  <a:lnTo>
                    <a:pt x="1307973" y="2850642"/>
                  </a:lnTo>
                  <a:lnTo>
                    <a:pt x="1307973" y="2888742"/>
                  </a:lnTo>
                  <a:lnTo>
                    <a:pt x="1384173" y="2850642"/>
                  </a:lnTo>
                  <a:lnTo>
                    <a:pt x="1422273" y="2831592"/>
                  </a:lnTo>
                  <a:close/>
                </a:path>
                <a:path w="4133850" h="3472815">
                  <a:moveTo>
                    <a:pt x="1471803" y="2550922"/>
                  </a:moveTo>
                  <a:lnTo>
                    <a:pt x="1462151" y="2533015"/>
                  </a:lnTo>
                  <a:lnTo>
                    <a:pt x="1411224" y="2438400"/>
                  </a:lnTo>
                  <a:lnTo>
                    <a:pt x="1357503" y="2554351"/>
                  </a:lnTo>
                  <a:lnTo>
                    <a:pt x="1395666" y="2553208"/>
                  </a:lnTo>
                  <a:lnTo>
                    <a:pt x="1403096" y="2798953"/>
                  </a:lnTo>
                  <a:lnTo>
                    <a:pt x="1441196" y="2797810"/>
                  </a:lnTo>
                  <a:lnTo>
                    <a:pt x="1433766" y="2552065"/>
                  </a:lnTo>
                  <a:lnTo>
                    <a:pt x="1471803" y="2550922"/>
                  </a:lnTo>
                  <a:close/>
                </a:path>
                <a:path w="4133850" h="3472815">
                  <a:moveTo>
                    <a:pt x="1630426" y="113284"/>
                  </a:moveTo>
                  <a:lnTo>
                    <a:pt x="1620799" y="94869"/>
                  </a:lnTo>
                  <a:lnTo>
                    <a:pt x="1571244" y="0"/>
                  </a:lnTo>
                  <a:lnTo>
                    <a:pt x="1516126" y="115316"/>
                  </a:lnTo>
                  <a:lnTo>
                    <a:pt x="1554302" y="114642"/>
                  </a:lnTo>
                  <a:lnTo>
                    <a:pt x="1563116" y="604901"/>
                  </a:lnTo>
                  <a:lnTo>
                    <a:pt x="1601216" y="604139"/>
                  </a:lnTo>
                  <a:lnTo>
                    <a:pt x="1592402" y="113969"/>
                  </a:lnTo>
                  <a:lnTo>
                    <a:pt x="1630426" y="113284"/>
                  </a:lnTo>
                  <a:close/>
                </a:path>
                <a:path w="4133850" h="3472815">
                  <a:moveTo>
                    <a:pt x="1656715" y="781812"/>
                  </a:moveTo>
                  <a:lnTo>
                    <a:pt x="1532128" y="810260"/>
                  </a:lnTo>
                  <a:lnTo>
                    <a:pt x="1556397" y="839762"/>
                  </a:lnTo>
                  <a:lnTo>
                    <a:pt x="842899" y="1426591"/>
                  </a:lnTo>
                  <a:lnTo>
                    <a:pt x="867029" y="1456055"/>
                  </a:lnTo>
                  <a:lnTo>
                    <a:pt x="1580540" y="869099"/>
                  </a:lnTo>
                  <a:lnTo>
                    <a:pt x="1604772" y="898525"/>
                  </a:lnTo>
                  <a:lnTo>
                    <a:pt x="1636306" y="827659"/>
                  </a:lnTo>
                  <a:lnTo>
                    <a:pt x="1656715" y="781812"/>
                  </a:lnTo>
                  <a:close/>
                </a:path>
                <a:path w="4133850" h="3472815">
                  <a:moveTo>
                    <a:pt x="2283079" y="1569720"/>
                  </a:moveTo>
                  <a:lnTo>
                    <a:pt x="2158492" y="1598168"/>
                  </a:lnTo>
                  <a:lnTo>
                    <a:pt x="2182761" y="1627670"/>
                  </a:lnTo>
                  <a:lnTo>
                    <a:pt x="1469263" y="2214499"/>
                  </a:lnTo>
                  <a:lnTo>
                    <a:pt x="1493393" y="2243963"/>
                  </a:lnTo>
                  <a:lnTo>
                    <a:pt x="2206904" y="1657007"/>
                  </a:lnTo>
                  <a:lnTo>
                    <a:pt x="2231136" y="1686433"/>
                  </a:lnTo>
                  <a:lnTo>
                    <a:pt x="2262670" y="1615567"/>
                  </a:lnTo>
                  <a:lnTo>
                    <a:pt x="2283079" y="1569720"/>
                  </a:lnTo>
                  <a:close/>
                </a:path>
                <a:path w="4133850" h="3472815">
                  <a:moveTo>
                    <a:pt x="3843401" y="3396234"/>
                  </a:moveTo>
                  <a:lnTo>
                    <a:pt x="530352" y="3396234"/>
                  </a:lnTo>
                  <a:lnTo>
                    <a:pt x="530352" y="3358134"/>
                  </a:lnTo>
                  <a:lnTo>
                    <a:pt x="416052" y="3415284"/>
                  </a:lnTo>
                  <a:lnTo>
                    <a:pt x="530352" y="3472434"/>
                  </a:lnTo>
                  <a:lnTo>
                    <a:pt x="530352" y="3434334"/>
                  </a:lnTo>
                  <a:lnTo>
                    <a:pt x="3843401" y="3434334"/>
                  </a:lnTo>
                  <a:lnTo>
                    <a:pt x="3843401" y="3396234"/>
                  </a:lnTo>
                  <a:close/>
                </a:path>
                <a:path w="4133850" h="3472815">
                  <a:moveTo>
                    <a:pt x="4133850" y="3301111"/>
                  </a:moveTo>
                  <a:lnTo>
                    <a:pt x="4095750" y="3301111"/>
                  </a:lnTo>
                  <a:lnTo>
                    <a:pt x="4095750" y="1712976"/>
                  </a:lnTo>
                  <a:lnTo>
                    <a:pt x="4061079" y="1712976"/>
                  </a:lnTo>
                  <a:lnTo>
                    <a:pt x="4026027" y="1695450"/>
                  </a:lnTo>
                  <a:lnTo>
                    <a:pt x="3949827" y="1657350"/>
                  </a:lnTo>
                  <a:lnTo>
                    <a:pt x="3949827" y="1695450"/>
                  </a:lnTo>
                  <a:lnTo>
                    <a:pt x="2516124" y="1695450"/>
                  </a:lnTo>
                  <a:lnTo>
                    <a:pt x="2516124" y="1733550"/>
                  </a:lnTo>
                  <a:lnTo>
                    <a:pt x="3949827" y="1733550"/>
                  </a:lnTo>
                  <a:lnTo>
                    <a:pt x="3949827" y="1771650"/>
                  </a:lnTo>
                  <a:lnTo>
                    <a:pt x="4026027" y="1733550"/>
                  </a:lnTo>
                  <a:lnTo>
                    <a:pt x="4057650" y="1717738"/>
                  </a:lnTo>
                  <a:lnTo>
                    <a:pt x="4057650" y="3301111"/>
                  </a:lnTo>
                  <a:lnTo>
                    <a:pt x="4019550" y="3301111"/>
                  </a:lnTo>
                  <a:lnTo>
                    <a:pt x="4076700" y="3415373"/>
                  </a:lnTo>
                  <a:lnTo>
                    <a:pt x="4124312" y="3320161"/>
                  </a:lnTo>
                  <a:lnTo>
                    <a:pt x="4133850" y="3301111"/>
                  </a:lnTo>
                  <a:close/>
                </a:path>
              </a:pathLst>
            </a:custGeom>
            <a:solidFill>
              <a:srgbClr val="C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1" name="object 71"/>
          <p:cNvSpPr txBox="1"/>
          <p:nvPr/>
        </p:nvSpPr>
        <p:spPr>
          <a:xfrm>
            <a:off x="9835642" y="3998214"/>
            <a:ext cx="152400" cy="3308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dirty="0">
                <a:latin typeface="Calibri"/>
                <a:cs typeface="Calibri"/>
              </a:rPr>
              <a:t>+</a:t>
            </a:r>
            <a:endParaRPr sz="2000">
              <a:latin typeface="Calibri"/>
              <a:cs typeface="Calibri"/>
            </a:endParaRPr>
          </a:p>
        </p:txBody>
      </p:sp>
      <p:sp>
        <p:nvSpPr>
          <p:cNvPr id="72" name="object 72"/>
          <p:cNvSpPr txBox="1"/>
          <p:nvPr/>
        </p:nvSpPr>
        <p:spPr>
          <a:xfrm>
            <a:off x="9879581" y="5205421"/>
            <a:ext cx="103505" cy="33147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000" b="1" dirty="0">
                <a:latin typeface="Calibri"/>
                <a:cs typeface="Calibri"/>
              </a:rPr>
              <a:t>-</a:t>
            </a:r>
            <a:endParaRPr sz="2000">
              <a:latin typeface="Calibri"/>
              <a:cs typeface="Calibri"/>
            </a:endParaRPr>
          </a:p>
        </p:txBody>
      </p:sp>
      <p:sp>
        <p:nvSpPr>
          <p:cNvPr id="73" name="object 73"/>
          <p:cNvSpPr txBox="1"/>
          <p:nvPr/>
        </p:nvSpPr>
        <p:spPr>
          <a:xfrm>
            <a:off x="11345926" y="5106416"/>
            <a:ext cx="113664" cy="3308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dirty="0">
                <a:latin typeface="Calibri"/>
                <a:cs typeface="Calibri"/>
              </a:rPr>
              <a:t>t</a:t>
            </a:r>
            <a:endParaRPr sz="2000">
              <a:latin typeface="Calibri"/>
              <a:cs typeface="Calibri"/>
            </a:endParaRPr>
          </a:p>
        </p:txBody>
      </p:sp>
      <p:sp>
        <p:nvSpPr>
          <p:cNvPr id="74" name="object 74"/>
          <p:cNvSpPr/>
          <p:nvPr/>
        </p:nvSpPr>
        <p:spPr>
          <a:xfrm>
            <a:off x="0" y="6528816"/>
            <a:ext cx="12192000" cy="329565"/>
          </a:xfrm>
          <a:custGeom>
            <a:avLst/>
            <a:gdLst/>
            <a:ahLst/>
            <a:cxnLst/>
            <a:rect l="l" t="t" r="r" b="b"/>
            <a:pathLst>
              <a:path w="12192000" h="329565">
                <a:moveTo>
                  <a:pt x="12192000" y="0"/>
                </a:moveTo>
                <a:lnTo>
                  <a:pt x="0" y="0"/>
                </a:lnTo>
                <a:lnTo>
                  <a:pt x="0" y="329182"/>
                </a:lnTo>
                <a:lnTo>
                  <a:pt x="12192000" y="329182"/>
                </a:lnTo>
                <a:lnTo>
                  <a:pt x="1219200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925471554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object 7"/>
          <p:cNvSpPr/>
          <p:nvPr/>
        </p:nvSpPr>
        <p:spPr>
          <a:xfrm>
            <a:off x="0" y="6528816"/>
            <a:ext cx="12192000" cy="329565"/>
          </a:xfrm>
          <a:custGeom>
            <a:avLst/>
            <a:gdLst/>
            <a:ahLst/>
            <a:cxnLst/>
            <a:rect l="l" t="t" r="r" b="b"/>
            <a:pathLst>
              <a:path w="12192000" h="329565">
                <a:moveTo>
                  <a:pt x="12192000" y="0"/>
                </a:moveTo>
                <a:lnTo>
                  <a:pt x="0" y="0"/>
                </a:lnTo>
                <a:lnTo>
                  <a:pt x="0" y="329182"/>
                </a:lnTo>
                <a:lnTo>
                  <a:pt x="12192000" y="329182"/>
                </a:lnTo>
                <a:lnTo>
                  <a:pt x="1219200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5"/>
          <p:cNvSpPr txBox="1">
            <a:spLocks noGrp="1"/>
          </p:cNvSpPr>
          <p:nvPr>
            <p:ph type="title"/>
          </p:nvPr>
        </p:nvSpPr>
        <p:spPr>
          <a:xfrm>
            <a:off x="612140" y="1069594"/>
            <a:ext cx="709866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330" dirty="0"/>
              <a:t>OPERATION</a:t>
            </a:r>
            <a:r>
              <a:rPr b="0" spc="55" dirty="0">
                <a:latin typeface="Times New Roman"/>
                <a:cs typeface="Times New Roman"/>
              </a:rPr>
              <a:t> </a:t>
            </a:r>
            <a:r>
              <a:rPr spc="-265" dirty="0"/>
              <a:t>OF</a:t>
            </a:r>
            <a:r>
              <a:rPr b="0" spc="70" dirty="0">
                <a:latin typeface="Times New Roman"/>
                <a:cs typeface="Times New Roman"/>
              </a:rPr>
              <a:t> </a:t>
            </a:r>
            <a:r>
              <a:rPr spc="-365" dirty="0"/>
              <a:t>BRI</a:t>
            </a:r>
            <a:r>
              <a:rPr spc="-430" dirty="0"/>
              <a:t>D</a:t>
            </a:r>
            <a:r>
              <a:rPr spc="-235" dirty="0"/>
              <a:t>G</a:t>
            </a:r>
            <a:r>
              <a:rPr spc="-190" dirty="0"/>
              <a:t>E</a:t>
            </a:r>
            <a:r>
              <a:rPr b="0" spc="40" dirty="0">
                <a:latin typeface="Times New Roman"/>
                <a:cs typeface="Times New Roman"/>
              </a:rPr>
              <a:t> </a:t>
            </a:r>
            <a:r>
              <a:rPr spc="-380" dirty="0"/>
              <a:t>RECTIF</a:t>
            </a:r>
            <a:r>
              <a:rPr spc="-290" dirty="0"/>
              <a:t>I</a:t>
            </a:r>
            <a:r>
              <a:rPr spc="-170" dirty="0"/>
              <a:t>ER</a:t>
            </a:r>
          </a:p>
        </p:txBody>
      </p:sp>
      <p:sp>
        <p:nvSpPr>
          <p:cNvPr id="19" name="object 6"/>
          <p:cNvSpPr txBox="1"/>
          <p:nvPr/>
        </p:nvSpPr>
        <p:spPr>
          <a:xfrm>
            <a:off x="1077564" y="1730735"/>
            <a:ext cx="10360025" cy="4586605"/>
          </a:xfrm>
          <a:prstGeom prst="rect">
            <a:avLst/>
          </a:prstGeom>
        </p:spPr>
        <p:txBody>
          <a:bodyPr vert="horz" wrap="square" lIns="0" tIns="154305" rIns="0" bIns="0" rtlCol="0">
            <a:spAutoFit/>
          </a:bodyPr>
          <a:lstStyle/>
          <a:p>
            <a:pPr marL="355600" indent="-343535">
              <a:lnSpc>
                <a:spcPct val="100000"/>
              </a:lnSpc>
              <a:spcBef>
                <a:spcPts val="1215"/>
              </a:spcBef>
              <a:buChar char="-"/>
              <a:tabLst>
                <a:tab pos="354965" algn="l"/>
                <a:tab pos="356235" algn="l"/>
              </a:tabLst>
            </a:pPr>
            <a:r>
              <a:rPr sz="2000" spc="-20" dirty="0">
                <a:latin typeface="Times New Roman"/>
                <a:cs typeface="Times New Roman"/>
              </a:rPr>
              <a:t>Avoids</a:t>
            </a:r>
            <a:r>
              <a:rPr sz="2000" spc="-45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2</a:t>
            </a:r>
            <a:r>
              <a:rPr sz="2000" spc="-1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separate</a:t>
            </a:r>
            <a:r>
              <a:rPr sz="2000" spc="-45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secondary</a:t>
            </a:r>
            <a:r>
              <a:rPr sz="2000" spc="-45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windings</a:t>
            </a:r>
          </a:p>
          <a:p>
            <a:pPr marL="355600" indent="-343535">
              <a:lnSpc>
                <a:spcPct val="100000"/>
              </a:lnSpc>
              <a:spcBef>
                <a:spcPts val="1115"/>
              </a:spcBef>
              <a:buChar char="-"/>
              <a:tabLst>
                <a:tab pos="354965" algn="l"/>
                <a:tab pos="356235" algn="l"/>
              </a:tabLst>
            </a:pPr>
            <a:r>
              <a:rPr sz="2000" spc="5" dirty="0">
                <a:latin typeface="Times New Roman"/>
                <a:cs typeface="Times New Roman"/>
              </a:rPr>
              <a:t>240V</a:t>
            </a:r>
            <a:r>
              <a:rPr sz="2000" spc="-6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Main </a:t>
            </a:r>
            <a:r>
              <a:rPr sz="2000" dirty="0">
                <a:latin typeface="Times New Roman"/>
                <a:cs typeface="Times New Roman"/>
              </a:rPr>
              <a:t>voltage</a:t>
            </a:r>
            <a:r>
              <a:rPr sz="2000" spc="-2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is</a:t>
            </a:r>
            <a:r>
              <a:rPr sz="2000" spc="5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applied</a:t>
            </a:r>
            <a:r>
              <a:rPr sz="2000" spc="-2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to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primary</a:t>
            </a:r>
            <a:r>
              <a:rPr sz="2000" spc="-15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of the</a:t>
            </a:r>
            <a:r>
              <a:rPr sz="2000" spc="-20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step-down</a:t>
            </a:r>
            <a:r>
              <a:rPr sz="2000" spc="-3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transformer</a:t>
            </a:r>
            <a:r>
              <a:rPr sz="2000" spc="-25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(T1).</a:t>
            </a:r>
          </a:p>
          <a:p>
            <a:pPr marL="355600" indent="-343535">
              <a:lnSpc>
                <a:spcPct val="100000"/>
              </a:lnSpc>
              <a:spcBef>
                <a:spcPts val="1120"/>
              </a:spcBef>
              <a:buChar char="-"/>
              <a:tabLst>
                <a:tab pos="354965" algn="l"/>
                <a:tab pos="356235" algn="l"/>
              </a:tabLst>
            </a:pPr>
            <a:r>
              <a:rPr sz="2000" dirty="0">
                <a:latin typeface="Times New Roman"/>
                <a:cs typeface="Times New Roman"/>
              </a:rPr>
              <a:t>The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secondary</a:t>
            </a:r>
            <a:r>
              <a:rPr sz="2000" spc="-40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winding</a:t>
            </a:r>
            <a:r>
              <a:rPr sz="2000" spc="-40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provides</a:t>
            </a:r>
            <a:r>
              <a:rPr sz="2000" spc="-40" dirty="0">
                <a:latin typeface="Times New Roman"/>
                <a:cs typeface="Times New Roman"/>
              </a:rPr>
              <a:t> </a:t>
            </a:r>
            <a:r>
              <a:rPr sz="2000" spc="-20" dirty="0">
                <a:latin typeface="Times New Roman"/>
                <a:cs typeface="Times New Roman"/>
              </a:rPr>
              <a:t>12Vrms</a:t>
            </a:r>
            <a:r>
              <a:rPr sz="2000" spc="-30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of</a:t>
            </a:r>
            <a:r>
              <a:rPr sz="2000" spc="-25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20:1</a:t>
            </a:r>
          </a:p>
          <a:p>
            <a:pPr marL="355600" marR="5715" indent="-343535">
              <a:lnSpc>
                <a:spcPct val="105000"/>
              </a:lnSpc>
              <a:spcBef>
                <a:spcPts val="1005"/>
              </a:spcBef>
              <a:buChar char="-"/>
              <a:tabLst>
                <a:tab pos="354965" algn="l"/>
                <a:tab pos="356235" algn="l"/>
              </a:tabLst>
            </a:pPr>
            <a:r>
              <a:rPr sz="2000" dirty="0">
                <a:latin typeface="Times New Roman"/>
                <a:cs typeface="Times New Roman"/>
              </a:rPr>
              <a:t>On </a:t>
            </a:r>
            <a:r>
              <a:rPr sz="2000" spc="-5" dirty="0">
                <a:latin typeface="Times New Roman"/>
                <a:cs typeface="Times New Roman"/>
              </a:rPr>
              <a:t>positive half cycles, point </a:t>
            </a:r>
            <a:r>
              <a:rPr sz="2000" dirty="0">
                <a:latin typeface="Times New Roman"/>
                <a:cs typeface="Times New Roman"/>
              </a:rPr>
              <a:t>A </a:t>
            </a:r>
            <a:r>
              <a:rPr sz="2000" spc="-5" dirty="0">
                <a:latin typeface="Times New Roman"/>
                <a:cs typeface="Times New Roman"/>
              </a:rPr>
              <a:t>will </a:t>
            </a:r>
            <a:r>
              <a:rPr sz="2000" dirty="0">
                <a:latin typeface="Times New Roman"/>
                <a:cs typeface="Times New Roman"/>
              </a:rPr>
              <a:t>be </a:t>
            </a:r>
            <a:r>
              <a:rPr sz="2000" spc="-10" dirty="0">
                <a:latin typeface="Times New Roman"/>
                <a:cs typeface="Times New Roman"/>
              </a:rPr>
              <a:t>positive </a:t>
            </a:r>
            <a:r>
              <a:rPr sz="2000" spc="-5" dirty="0">
                <a:latin typeface="Times New Roman"/>
                <a:cs typeface="Times New Roman"/>
              </a:rPr>
              <a:t>with respect to B. D1 and </a:t>
            </a:r>
            <a:r>
              <a:rPr sz="2000" dirty="0">
                <a:latin typeface="Times New Roman"/>
                <a:cs typeface="Times New Roman"/>
              </a:rPr>
              <a:t>D2 </a:t>
            </a:r>
            <a:r>
              <a:rPr sz="2000" spc="-5" dirty="0">
                <a:latin typeface="Times New Roman"/>
                <a:cs typeface="Times New Roman"/>
              </a:rPr>
              <a:t>will conduct and D3 </a:t>
            </a:r>
            <a:r>
              <a:rPr sz="2000" spc="-484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and</a:t>
            </a:r>
            <a:r>
              <a:rPr sz="2000" spc="-15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D4</a:t>
            </a:r>
            <a:r>
              <a:rPr sz="2000" spc="-5" dirty="0">
                <a:latin typeface="Times New Roman"/>
                <a:cs typeface="Times New Roman"/>
              </a:rPr>
              <a:t> will</a:t>
            </a:r>
            <a:r>
              <a:rPr sz="2000" spc="-20" dirty="0">
                <a:latin typeface="Times New Roman"/>
                <a:cs typeface="Times New Roman"/>
              </a:rPr>
              <a:t> </a:t>
            </a:r>
            <a:r>
              <a:rPr sz="2000" spc="5" dirty="0">
                <a:latin typeface="Times New Roman"/>
                <a:cs typeface="Times New Roman"/>
              </a:rPr>
              <a:t>not</a:t>
            </a:r>
            <a:r>
              <a:rPr sz="2000" spc="-25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conduct</a:t>
            </a:r>
          </a:p>
          <a:p>
            <a:pPr marL="355600" indent="-343535">
              <a:lnSpc>
                <a:spcPct val="100000"/>
              </a:lnSpc>
              <a:spcBef>
                <a:spcPts val="1120"/>
              </a:spcBef>
              <a:buChar char="-"/>
              <a:tabLst>
                <a:tab pos="354965" algn="l"/>
                <a:tab pos="356235" algn="l"/>
              </a:tabLst>
            </a:pPr>
            <a:r>
              <a:rPr sz="2000" dirty="0">
                <a:latin typeface="Times New Roman"/>
                <a:cs typeface="Times New Roman"/>
              </a:rPr>
              <a:t>On</a:t>
            </a:r>
            <a:r>
              <a:rPr sz="2000" spc="13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negative</a:t>
            </a:r>
            <a:r>
              <a:rPr sz="2000" spc="13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half</a:t>
            </a:r>
            <a:r>
              <a:rPr sz="2000" spc="13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cycles,</a:t>
            </a:r>
            <a:r>
              <a:rPr sz="2000" spc="12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point</a:t>
            </a:r>
            <a:r>
              <a:rPr sz="2000" spc="145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B</a:t>
            </a:r>
            <a:r>
              <a:rPr sz="2000" spc="12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will</a:t>
            </a:r>
            <a:r>
              <a:rPr sz="2000" spc="120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be</a:t>
            </a:r>
            <a:r>
              <a:rPr sz="2000" spc="13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positive</a:t>
            </a:r>
            <a:r>
              <a:rPr sz="2000" spc="130" dirty="0">
                <a:latin typeface="Times New Roman"/>
                <a:cs typeface="Times New Roman"/>
              </a:rPr>
              <a:t> </a:t>
            </a:r>
            <a:r>
              <a:rPr sz="2000" spc="-10" dirty="0">
                <a:latin typeface="Times New Roman"/>
                <a:cs typeface="Times New Roman"/>
              </a:rPr>
              <a:t>with</a:t>
            </a:r>
            <a:r>
              <a:rPr sz="2000" spc="12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respect</a:t>
            </a:r>
            <a:r>
              <a:rPr sz="2000" spc="130" dirty="0">
                <a:latin typeface="Times New Roman"/>
                <a:cs typeface="Times New Roman"/>
              </a:rPr>
              <a:t> </a:t>
            </a:r>
            <a:r>
              <a:rPr sz="2000" spc="-10" dirty="0">
                <a:latin typeface="Times New Roman"/>
                <a:cs typeface="Times New Roman"/>
              </a:rPr>
              <a:t>to</a:t>
            </a:r>
            <a:r>
              <a:rPr sz="2000" spc="135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A,</a:t>
            </a:r>
            <a:r>
              <a:rPr sz="2000" spc="135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D3</a:t>
            </a:r>
            <a:r>
              <a:rPr sz="2000" spc="13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and</a:t>
            </a:r>
            <a:r>
              <a:rPr sz="2000" spc="135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D4</a:t>
            </a:r>
            <a:r>
              <a:rPr sz="2000" spc="13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will</a:t>
            </a:r>
            <a:r>
              <a:rPr sz="2000" spc="13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conduct</a:t>
            </a:r>
            <a:r>
              <a:rPr sz="2000" spc="125" dirty="0">
                <a:latin typeface="Times New Roman"/>
                <a:cs typeface="Times New Roman"/>
              </a:rPr>
              <a:t> </a:t>
            </a:r>
            <a:r>
              <a:rPr sz="2000" spc="-10" dirty="0">
                <a:latin typeface="Times New Roman"/>
                <a:cs typeface="Times New Roman"/>
              </a:rPr>
              <a:t>and</a:t>
            </a:r>
            <a:endParaRPr sz="2000" dirty="0">
              <a:latin typeface="Times New Roman"/>
              <a:cs typeface="Times New Roman"/>
            </a:endParaRPr>
          </a:p>
          <a:p>
            <a:pPr marL="355600">
              <a:lnSpc>
                <a:spcPct val="100000"/>
              </a:lnSpc>
              <a:spcBef>
                <a:spcPts val="120"/>
              </a:spcBef>
            </a:pPr>
            <a:r>
              <a:rPr sz="2000" dirty="0">
                <a:latin typeface="Times New Roman"/>
                <a:cs typeface="Times New Roman"/>
              </a:rPr>
              <a:t>D1</a:t>
            </a:r>
            <a:r>
              <a:rPr sz="2000" spc="-15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and</a:t>
            </a:r>
            <a:r>
              <a:rPr sz="2000" spc="-20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D2</a:t>
            </a:r>
            <a:r>
              <a:rPr sz="2000" spc="-15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will</a:t>
            </a:r>
            <a:r>
              <a:rPr sz="2000" spc="-25" dirty="0">
                <a:latin typeface="Times New Roman"/>
                <a:cs typeface="Times New Roman"/>
              </a:rPr>
              <a:t> </a:t>
            </a:r>
            <a:r>
              <a:rPr sz="2000" spc="5" dirty="0">
                <a:latin typeface="Times New Roman"/>
                <a:cs typeface="Times New Roman"/>
              </a:rPr>
              <a:t>not</a:t>
            </a:r>
            <a:r>
              <a:rPr sz="2000" spc="-35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conduct.</a:t>
            </a:r>
          </a:p>
          <a:p>
            <a:pPr marL="355600" indent="-343535">
              <a:lnSpc>
                <a:spcPct val="100000"/>
              </a:lnSpc>
              <a:spcBef>
                <a:spcPts val="1885"/>
              </a:spcBef>
              <a:buChar char="-"/>
              <a:tabLst>
                <a:tab pos="354965" algn="l"/>
                <a:tab pos="356235" algn="l"/>
              </a:tabLst>
            </a:pPr>
            <a:r>
              <a:rPr sz="2000" dirty="0">
                <a:latin typeface="Times New Roman"/>
                <a:cs typeface="Times New Roman"/>
              </a:rPr>
              <a:t>The</a:t>
            </a:r>
            <a:r>
              <a:rPr sz="2000" spc="-5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current</a:t>
            </a:r>
            <a:r>
              <a:rPr sz="2000" spc="-3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is </a:t>
            </a:r>
            <a:r>
              <a:rPr sz="2000" dirty="0">
                <a:latin typeface="Times New Roman"/>
                <a:cs typeface="Times New Roman"/>
              </a:rPr>
              <a:t>routed</a:t>
            </a:r>
            <a:r>
              <a:rPr sz="2000" spc="-35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through</a:t>
            </a:r>
            <a:r>
              <a:rPr sz="2000" spc="-30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the</a:t>
            </a:r>
            <a:r>
              <a:rPr sz="2000" spc="-20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load </a:t>
            </a:r>
            <a:r>
              <a:rPr sz="2000" spc="-5" dirty="0">
                <a:latin typeface="Times New Roman"/>
                <a:cs typeface="Times New Roman"/>
              </a:rPr>
              <a:t>in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the</a:t>
            </a:r>
            <a:r>
              <a:rPr sz="2000" spc="-10" dirty="0">
                <a:latin typeface="Times New Roman"/>
                <a:cs typeface="Times New Roman"/>
              </a:rPr>
              <a:t> same</a:t>
            </a:r>
            <a:r>
              <a:rPr sz="2000" spc="15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direction</a:t>
            </a:r>
            <a:r>
              <a:rPr sz="2000" spc="-25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on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successive</a:t>
            </a:r>
            <a:r>
              <a:rPr sz="2000" spc="-20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half</a:t>
            </a:r>
            <a:r>
              <a:rPr sz="2000" spc="-1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cycles.</a:t>
            </a:r>
            <a:endParaRPr sz="2000" dirty="0">
              <a:latin typeface="Times New Roman"/>
              <a:cs typeface="Times New Roman"/>
            </a:endParaRPr>
          </a:p>
          <a:p>
            <a:pPr marL="355600" indent="-343535">
              <a:lnSpc>
                <a:spcPts val="2365"/>
              </a:lnSpc>
              <a:spcBef>
                <a:spcPts val="935"/>
              </a:spcBef>
              <a:buChar char="-"/>
              <a:tabLst>
                <a:tab pos="354965" algn="l"/>
                <a:tab pos="356235" algn="l"/>
              </a:tabLst>
            </a:pPr>
            <a:r>
              <a:rPr sz="2000" spc="-10" dirty="0">
                <a:latin typeface="Times New Roman"/>
                <a:cs typeface="Times New Roman"/>
              </a:rPr>
              <a:t>Similar</a:t>
            </a:r>
            <a:r>
              <a:rPr sz="2000" spc="200" dirty="0">
                <a:latin typeface="Times New Roman"/>
                <a:cs typeface="Times New Roman"/>
              </a:rPr>
              <a:t> </a:t>
            </a:r>
            <a:r>
              <a:rPr sz="2000" spc="-10" dirty="0">
                <a:latin typeface="Times New Roman"/>
                <a:cs typeface="Times New Roman"/>
              </a:rPr>
              <a:t>to</a:t>
            </a:r>
            <a:r>
              <a:rPr sz="2000" spc="2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bi-phase</a:t>
            </a:r>
            <a:r>
              <a:rPr sz="2000" spc="170" dirty="0">
                <a:latin typeface="Times New Roman"/>
                <a:cs typeface="Times New Roman"/>
              </a:rPr>
              <a:t> </a:t>
            </a:r>
            <a:r>
              <a:rPr sz="2000" spc="-15" dirty="0">
                <a:latin typeface="Times New Roman"/>
                <a:cs typeface="Times New Roman"/>
              </a:rPr>
              <a:t>rectifier,</a:t>
            </a:r>
            <a:r>
              <a:rPr sz="2000" spc="19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the</a:t>
            </a:r>
            <a:r>
              <a:rPr sz="2000" spc="19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switching</a:t>
            </a:r>
            <a:r>
              <a:rPr sz="2000" spc="204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action</a:t>
            </a:r>
            <a:r>
              <a:rPr sz="2000" spc="19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of</a:t>
            </a:r>
            <a:r>
              <a:rPr sz="2000" spc="195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the</a:t>
            </a:r>
            <a:r>
              <a:rPr sz="2000" spc="18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two</a:t>
            </a:r>
            <a:r>
              <a:rPr sz="2000" spc="2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diodes</a:t>
            </a:r>
            <a:r>
              <a:rPr sz="2000" spc="185" dirty="0">
                <a:latin typeface="Times New Roman"/>
                <a:cs typeface="Times New Roman"/>
              </a:rPr>
              <a:t> </a:t>
            </a:r>
            <a:r>
              <a:rPr sz="2000" spc="-10" dirty="0">
                <a:latin typeface="Times New Roman"/>
                <a:cs typeface="Times New Roman"/>
              </a:rPr>
              <a:t>results</a:t>
            </a:r>
            <a:r>
              <a:rPr sz="2000" spc="204" dirty="0">
                <a:latin typeface="Times New Roman"/>
                <a:cs typeface="Times New Roman"/>
              </a:rPr>
              <a:t> </a:t>
            </a:r>
            <a:r>
              <a:rPr sz="2000" spc="-10" dirty="0">
                <a:latin typeface="Times New Roman"/>
                <a:cs typeface="Times New Roman"/>
              </a:rPr>
              <a:t>in</a:t>
            </a:r>
            <a:r>
              <a:rPr sz="2000" spc="195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a</a:t>
            </a:r>
            <a:r>
              <a:rPr sz="2000" spc="19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pulsating</a:t>
            </a:r>
            <a:r>
              <a:rPr sz="2000" spc="19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output</a:t>
            </a:r>
            <a:endParaRPr sz="2000" dirty="0">
              <a:latin typeface="Times New Roman"/>
              <a:cs typeface="Times New Roman"/>
            </a:endParaRPr>
          </a:p>
          <a:p>
            <a:pPr marL="355600">
              <a:lnSpc>
                <a:spcPts val="2365"/>
              </a:lnSpc>
            </a:pPr>
            <a:r>
              <a:rPr sz="2000" dirty="0">
                <a:latin typeface="Times New Roman"/>
                <a:cs typeface="Times New Roman"/>
              </a:rPr>
              <a:t>voltage</a:t>
            </a:r>
            <a:r>
              <a:rPr sz="2000" spc="-40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being</a:t>
            </a:r>
            <a:r>
              <a:rPr sz="2000" spc="-25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developed</a:t>
            </a:r>
            <a:r>
              <a:rPr sz="2000" spc="-45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across</a:t>
            </a:r>
            <a:r>
              <a:rPr sz="2000" spc="-35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(RL)</a:t>
            </a:r>
          </a:p>
          <a:p>
            <a:pPr marL="355600" indent="-343535">
              <a:lnSpc>
                <a:spcPct val="100000"/>
              </a:lnSpc>
              <a:spcBef>
                <a:spcPts val="925"/>
              </a:spcBef>
              <a:buChar char="-"/>
              <a:tabLst>
                <a:tab pos="354965" algn="l"/>
                <a:tab pos="356235" algn="l"/>
              </a:tabLst>
            </a:pPr>
            <a:r>
              <a:rPr sz="2000" dirty="0">
                <a:latin typeface="Times New Roman"/>
                <a:cs typeface="Times New Roman"/>
              </a:rPr>
              <a:t>The</a:t>
            </a:r>
            <a:r>
              <a:rPr sz="2000" spc="-5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peak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voltage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is approximately</a:t>
            </a:r>
            <a:r>
              <a:rPr sz="2000" spc="-25" dirty="0">
                <a:latin typeface="Times New Roman"/>
                <a:cs typeface="Times New Roman"/>
              </a:rPr>
              <a:t> </a:t>
            </a:r>
            <a:r>
              <a:rPr sz="2000" spc="5" dirty="0">
                <a:latin typeface="Times New Roman"/>
                <a:cs typeface="Times New Roman"/>
              </a:rPr>
              <a:t>16.3V</a:t>
            </a:r>
            <a:r>
              <a:rPr sz="2000" spc="-60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(i.e</a:t>
            </a:r>
            <a:r>
              <a:rPr sz="2000" spc="-20" dirty="0">
                <a:latin typeface="Times New Roman"/>
                <a:cs typeface="Times New Roman"/>
              </a:rPr>
              <a:t> </a:t>
            </a:r>
            <a:r>
              <a:rPr sz="2000" spc="5" dirty="0">
                <a:latin typeface="Times New Roman"/>
                <a:cs typeface="Times New Roman"/>
              </a:rPr>
              <a:t>17V</a:t>
            </a:r>
            <a:r>
              <a:rPr sz="2000" spc="-5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less </a:t>
            </a:r>
            <a:r>
              <a:rPr sz="2000" dirty="0">
                <a:latin typeface="Times New Roman"/>
                <a:cs typeface="Times New Roman"/>
              </a:rPr>
              <a:t>the</a:t>
            </a:r>
            <a:r>
              <a:rPr sz="2000" spc="-5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0.7V</a:t>
            </a:r>
            <a:r>
              <a:rPr sz="2000" spc="-50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forward</a:t>
            </a:r>
            <a:r>
              <a:rPr sz="2000" spc="-35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threshold</a:t>
            </a:r>
            <a:r>
              <a:rPr sz="2000" spc="-30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voltage)</a:t>
            </a:r>
          </a:p>
        </p:txBody>
      </p:sp>
    </p:spTree>
    <p:extLst>
      <p:ext uri="{BB962C8B-B14F-4D97-AF65-F5344CB8AC3E}">
        <p14:creationId xmlns:p14="http://schemas.microsoft.com/office/powerpoint/2010/main" val="425655159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ject 7"/>
          <p:cNvSpPr/>
          <p:nvPr/>
        </p:nvSpPr>
        <p:spPr>
          <a:xfrm>
            <a:off x="0" y="6528816"/>
            <a:ext cx="12192000" cy="329565"/>
          </a:xfrm>
          <a:custGeom>
            <a:avLst/>
            <a:gdLst/>
            <a:ahLst/>
            <a:cxnLst/>
            <a:rect l="l" t="t" r="r" b="b"/>
            <a:pathLst>
              <a:path w="12192000" h="329565">
                <a:moveTo>
                  <a:pt x="12192000" y="0"/>
                </a:moveTo>
                <a:lnTo>
                  <a:pt x="0" y="0"/>
                </a:lnTo>
                <a:lnTo>
                  <a:pt x="0" y="329182"/>
                </a:lnTo>
                <a:lnTo>
                  <a:pt x="12192000" y="329182"/>
                </a:lnTo>
                <a:lnTo>
                  <a:pt x="1219200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2"/>
          <p:cNvSpPr txBox="1">
            <a:spLocks noGrp="1"/>
          </p:cNvSpPr>
          <p:nvPr>
            <p:ph type="title"/>
          </p:nvPr>
        </p:nvSpPr>
        <p:spPr>
          <a:xfrm>
            <a:off x="732537" y="1187322"/>
            <a:ext cx="1009332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434" dirty="0"/>
              <a:t>BR</a:t>
            </a:r>
            <a:r>
              <a:rPr spc="-290" dirty="0"/>
              <a:t>I</a:t>
            </a:r>
            <a:r>
              <a:rPr spc="-285" dirty="0"/>
              <a:t>DG</a:t>
            </a:r>
            <a:r>
              <a:rPr spc="-229" dirty="0"/>
              <a:t>E</a:t>
            </a:r>
            <a:r>
              <a:rPr b="0" spc="45" dirty="0">
                <a:latin typeface="Times New Roman"/>
                <a:cs typeface="Times New Roman"/>
              </a:rPr>
              <a:t> </a:t>
            </a:r>
            <a:r>
              <a:rPr spc="-380" dirty="0"/>
              <a:t>RECTIF</a:t>
            </a:r>
            <a:r>
              <a:rPr spc="-290" dirty="0"/>
              <a:t>I</a:t>
            </a:r>
            <a:r>
              <a:rPr spc="-170" dirty="0"/>
              <a:t>ER</a:t>
            </a:r>
            <a:r>
              <a:rPr b="0" spc="45" dirty="0">
                <a:latin typeface="Times New Roman"/>
                <a:cs typeface="Times New Roman"/>
              </a:rPr>
              <a:t> </a:t>
            </a:r>
            <a:r>
              <a:rPr spc="-545" dirty="0"/>
              <a:t>WITH</a:t>
            </a:r>
            <a:r>
              <a:rPr b="0" spc="55" dirty="0">
                <a:latin typeface="Times New Roman"/>
                <a:cs typeface="Times New Roman"/>
              </a:rPr>
              <a:t> </a:t>
            </a:r>
            <a:r>
              <a:rPr spc="-280" dirty="0"/>
              <a:t>RESERVOIR</a:t>
            </a:r>
            <a:r>
              <a:rPr b="0" spc="55" dirty="0">
                <a:latin typeface="Times New Roman"/>
                <a:cs typeface="Times New Roman"/>
              </a:rPr>
              <a:t> </a:t>
            </a:r>
            <a:r>
              <a:rPr spc="-265" dirty="0"/>
              <a:t>CAPAC</a:t>
            </a:r>
            <a:r>
              <a:rPr spc="-185" dirty="0"/>
              <a:t>I</a:t>
            </a:r>
            <a:r>
              <a:rPr spc="-405" dirty="0"/>
              <a:t>TOR</a:t>
            </a:r>
          </a:p>
        </p:txBody>
      </p:sp>
      <p:pic>
        <p:nvPicPr>
          <p:cNvPr id="10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99874" y="2636558"/>
            <a:ext cx="6384122" cy="2749181"/>
          </a:xfrm>
          <a:prstGeom prst="rect">
            <a:avLst/>
          </a:prstGeom>
        </p:spPr>
      </p:pic>
      <p:pic>
        <p:nvPicPr>
          <p:cNvPr id="11" name="object 4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7161276" y="2636520"/>
            <a:ext cx="5071871" cy="3142485"/>
          </a:xfrm>
          <a:prstGeom prst="rect">
            <a:avLst/>
          </a:prstGeom>
        </p:spPr>
      </p:pic>
      <p:sp>
        <p:nvSpPr>
          <p:cNvPr id="12" name="object 5"/>
          <p:cNvSpPr/>
          <p:nvPr/>
        </p:nvSpPr>
        <p:spPr>
          <a:xfrm>
            <a:off x="152400" y="6681216"/>
            <a:ext cx="12192000" cy="329565"/>
          </a:xfrm>
          <a:custGeom>
            <a:avLst/>
            <a:gdLst/>
            <a:ahLst/>
            <a:cxnLst/>
            <a:rect l="l" t="t" r="r" b="b"/>
            <a:pathLst>
              <a:path w="12192000" h="329565">
                <a:moveTo>
                  <a:pt x="12192000" y="0"/>
                </a:moveTo>
                <a:lnTo>
                  <a:pt x="0" y="0"/>
                </a:lnTo>
                <a:lnTo>
                  <a:pt x="0" y="329182"/>
                </a:lnTo>
                <a:lnTo>
                  <a:pt x="12192000" y="329182"/>
                </a:lnTo>
                <a:lnTo>
                  <a:pt x="1219200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4128442227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644450" y="1131536"/>
            <a:ext cx="5262574" cy="68993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65" dirty="0">
                <a:latin typeface="Arial"/>
                <a:cs typeface="Arial"/>
              </a:rPr>
              <a:t>Voltage</a:t>
            </a:r>
            <a:r>
              <a:rPr spc="-170" dirty="0">
                <a:latin typeface="Arial"/>
                <a:cs typeface="Arial"/>
              </a:rPr>
              <a:t> </a:t>
            </a:r>
            <a:r>
              <a:rPr spc="-160" dirty="0">
                <a:latin typeface="Arial"/>
                <a:cs typeface="Arial"/>
              </a:rPr>
              <a:t>Regulator?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916937" y="2081526"/>
            <a:ext cx="10359390" cy="2396490"/>
          </a:xfrm>
          <a:prstGeom prst="rect">
            <a:avLst/>
          </a:prstGeom>
        </p:spPr>
        <p:txBody>
          <a:bodyPr vert="horz" wrap="square" lIns="0" tIns="61594" rIns="0" bIns="0" rtlCol="0">
            <a:spAutoFit/>
          </a:bodyPr>
          <a:lstStyle/>
          <a:p>
            <a:pPr marL="12700" marR="5080" algn="just">
              <a:lnSpc>
                <a:spcPct val="90000"/>
              </a:lnSpc>
              <a:spcBef>
                <a:spcPts val="484"/>
              </a:spcBef>
            </a:pPr>
            <a:r>
              <a:rPr sz="3200" dirty="0">
                <a:latin typeface="Times New Roman"/>
                <a:cs typeface="Times New Roman"/>
              </a:rPr>
              <a:t>A </a:t>
            </a:r>
            <a:r>
              <a:rPr sz="3200" spc="-5" dirty="0">
                <a:latin typeface="Times New Roman"/>
                <a:cs typeface="Times New Roman"/>
              </a:rPr>
              <a:t>voltage regulator provides </a:t>
            </a:r>
            <a:r>
              <a:rPr sz="3200" dirty="0">
                <a:latin typeface="Times New Roman"/>
                <a:cs typeface="Times New Roman"/>
              </a:rPr>
              <a:t>a constant DC output </a:t>
            </a:r>
            <a:r>
              <a:rPr sz="3200" spc="-5" dirty="0">
                <a:latin typeface="Times New Roman"/>
                <a:cs typeface="Times New Roman"/>
              </a:rPr>
              <a:t>voltage that </a:t>
            </a:r>
            <a:r>
              <a:rPr sz="3200" dirty="0">
                <a:latin typeface="Times New Roman"/>
                <a:cs typeface="Times New Roman"/>
              </a:rPr>
              <a:t> </a:t>
            </a:r>
            <a:r>
              <a:rPr sz="3200" spc="-5" dirty="0">
                <a:latin typeface="Times New Roman"/>
                <a:cs typeface="Times New Roman"/>
              </a:rPr>
              <a:t>is </a:t>
            </a:r>
            <a:r>
              <a:rPr sz="3200" dirty="0">
                <a:latin typeface="Times New Roman"/>
                <a:cs typeface="Times New Roman"/>
              </a:rPr>
              <a:t>independent of AC line voltage variations, load </a:t>
            </a:r>
            <a:r>
              <a:rPr sz="3200" spc="-5" dirty="0">
                <a:latin typeface="Times New Roman"/>
                <a:cs typeface="Times New Roman"/>
              </a:rPr>
              <a:t>current </a:t>
            </a:r>
            <a:r>
              <a:rPr sz="3200" dirty="0">
                <a:latin typeface="Times New Roman"/>
                <a:cs typeface="Times New Roman"/>
              </a:rPr>
              <a:t>and </a:t>
            </a:r>
            <a:r>
              <a:rPr sz="3200" spc="5" dirty="0">
                <a:latin typeface="Times New Roman"/>
                <a:cs typeface="Times New Roman"/>
              </a:rPr>
              <a:t> </a:t>
            </a:r>
            <a:r>
              <a:rPr sz="3200" dirty="0">
                <a:latin typeface="Times New Roman"/>
                <a:cs typeface="Times New Roman"/>
              </a:rPr>
              <a:t>temperature.</a:t>
            </a:r>
            <a:endParaRPr sz="3200">
              <a:latin typeface="Times New Roman"/>
              <a:cs typeface="Times New Roman"/>
            </a:endParaRPr>
          </a:p>
          <a:p>
            <a:pPr marL="12700" marR="6350" algn="just">
              <a:lnSpc>
                <a:spcPts val="3460"/>
              </a:lnSpc>
              <a:spcBef>
                <a:spcPts val="1045"/>
              </a:spcBef>
            </a:pPr>
            <a:r>
              <a:rPr sz="3200" dirty="0">
                <a:latin typeface="Times New Roman"/>
                <a:cs typeface="Times New Roman"/>
              </a:rPr>
              <a:t>The </a:t>
            </a:r>
            <a:r>
              <a:rPr sz="3200" spc="-5" dirty="0">
                <a:latin typeface="Times New Roman"/>
                <a:cs typeface="Times New Roman"/>
              </a:rPr>
              <a:t>input to </a:t>
            </a:r>
            <a:r>
              <a:rPr sz="3200" dirty="0">
                <a:latin typeface="Times New Roman"/>
                <a:cs typeface="Times New Roman"/>
              </a:rPr>
              <a:t>a voltage </a:t>
            </a:r>
            <a:r>
              <a:rPr sz="3200" spc="-5" dirty="0">
                <a:latin typeface="Times New Roman"/>
                <a:cs typeface="Times New Roman"/>
              </a:rPr>
              <a:t>regulator comes from the filtered output </a:t>
            </a:r>
            <a:r>
              <a:rPr sz="3200" dirty="0">
                <a:latin typeface="Times New Roman"/>
                <a:cs typeface="Times New Roman"/>
              </a:rPr>
              <a:t> of</a:t>
            </a:r>
            <a:r>
              <a:rPr sz="3200" spc="-5" dirty="0">
                <a:latin typeface="Times New Roman"/>
                <a:cs typeface="Times New Roman"/>
              </a:rPr>
              <a:t> </a:t>
            </a:r>
            <a:r>
              <a:rPr sz="3200" dirty="0">
                <a:latin typeface="Times New Roman"/>
                <a:cs typeface="Times New Roman"/>
              </a:rPr>
              <a:t>a</a:t>
            </a:r>
            <a:r>
              <a:rPr sz="3200" spc="-5" dirty="0">
                <a:latin typeface="Times New Roman"/>
                <a:cs typeface="Times New Roman"/>
              </a:rPr>
              <a:t> </a:t>
            </a:r>
            <a:r>
              <a:rPr sz="3200" dirty="0">
                <a:latin typeface="Times New Roman"/>
                <a:cs typeface="Times New Roman"/>
              </a:rPr>
              <a:t>rectifier</a:t>
            </a:r>
            <a:r>
              <a:rPr sz="3200" spc="-30" dirty="0">
                <a:latin typeface="Times New Roman"/>
                <a:cs typeface="Times New Roman"/>
              </a:rPr>
              <a:t> </a:t>
            </a:r>
            <a:r>
              <a:rPr sz="3200" dirty="0">
                <a:latin typeface="Times New Roman"/>
                <a:cs typeface="Times New Roman"/>
              </a:rPr>
              <a:t>derived</a:t>
            </a:r>
            <a:r>
              <a:rPr sz="3200" spc="-20" dirty="0">
                <a:latin typeface="Times New Roman"/>
                <a:cs typeface="Times New Roman"/>
              </a:rPr>
              <a:t> </a:t>
            </a:r>
            <a:r>
              <a:rPr sz="3200" dirty="0">
                <a:latin typeface="Times New Roman"/>
                <a:cs typeface="Times New Roman"/>
              </a:rPr>
              <a:t>from</a:t>
            </a:r>
            <a:r>
              <a:rPr sz="3200" spc="-20" dirty="0">
                <a:latin typeface="Times New Roman"/>
                <a:cs typeface="Times New Roman"/>
              </a:rPr>
              <a:t> </a:t>
            </a:r>
            <a:r>
              <a:rPr sz="3200" dirty="0">
                <a:latin typeface="Times New Roman"/>
                <a:cs typeface="Times New Roman"/>
              </a:rPr>
              <a:t>an</a:t>
            </a:r>
            <a:r>
              <a:rPr sz="3200" spc="-185" dirty="0">
                <a:latin typeface="Times New Roman"/>
                <a:cs typeface="Times New Roman"/>
              </a:rPr>
              <a:t> </a:t>
            </a:r>
            <a:r>
              <a:rPr sz="3200" dirty="0">
                <a:latin typeface="Times New Roman"/>
                <a:cs typeface="Times New Roman"/>
              </a:rPr>
              <a:t>AC</a:t>
            </a:r>
            <a:r>
              <a:rPr sz="3200" spc="-5" dirty="0">
                <a:latin typeface="Times New Roman"/>
                <a:cs typeface="Times New Roman"/>
              </a:rPr>
              <a:t> </a:t>
            </a:r>
            <a:r>
              <a:rPr sz="3200" dirty="0">
                <a:latin typeface="Times New Roman"/>
                <a:cs typeface="Times New Roman"/>
              </a:rPr>
              <a:t>voltage.</a:t>
            </a:r>
            <a:endParaRPr sz="32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0" y="6528816"/>
            <a:ext cx="12192000" cy="329565"/>
          </a:xfrm>
          <a:custGeom>
            <a:avLst/>
            <a:gdLst/>
            <a:ahLst/>
            <a:cxnLst/>
            <a:rect l="l" t="t" r="r" b="b"/>
            <a:pathLst>
              <a:path w="12192000" h="329565">
                <a:moveTo>
                  <a:pt x="12192000" y="0"/>
                </a:moveTo>
                <a:lnTo>
                  <a:pt x="0" y="0"/>
                </a:lnTo>
                <a:lnTo>
                  <a:pt x="0" y="329182"/>
                </a:lnTo>
                <a:lnTo>
                  <a:pt x="12192000" y="329182"/>
                </a:lnTo>
                <a:lnTo>
                  <a:pt x="1219200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375716406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63094" y="882218"/>
            <a:ext cx="3695700" cy="5746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245" dirty="0"/>
              <a:t>Voltage</a:t>
            </a:r>
            <a:r>
              <a:rPr b="0" spc="30" dirty="0">
                <a:latin typeface="Times New Roman"/>
                <a:cs typeface="Times New Roman"/>
              </a:rPr>
              <a:t> </a:t>
            </a:r>
            <a:r>
              <a:rPr spc="-254" dirty="0"/>
              <a:t>Regula</a:t>
            </a:r>
            <a:r>
              <a:rPr spc="-180" dirty="0"/>
              <a:t>t</a:t>
            </a:r>
            <a:r>
              <a:rPr spc="-145" dirty="0"/>
              <a:t>or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701749" y="1373253"/>
            <a:ext cx="5318125" cy="3663950"/>
          </a:xfrm>
          <a:prstGeom prst="rect">
            <a:avLst/>
          </a:prstGeom>
        </p:spPr>
        <p:txBody>
          <a:bodyPr vert="horz" wrap="square" lIns="0" tIns="165100" rIns="0" bIns="0" rtlCol="0">
            <a:spAutoFit/>
          </a:bodyPr>
          <a:lstStyle/>
          <a:p>
            <a:pPr marL="355600" indent="-342900" algn="just">
              <a:lnSpc>
                <a:spcPct val="100000"/>
              </a:lnSpc>
              <a:spcBef>
                <a:spcPts val="1300"/>
              </a:spcBef>
              <a:buChar char="-"/>
              <a:tabLst>
                <a:tab pos="355600" algn="l"/>
              </a:tabLst>
            </a:pPr>
            <a:r>
              <a:rPr sz="2400" spc="-5" dirty="0">
                <a:latin typeface="Times New Roman"/>
                <a:cs typeface="Times New Roman"/>
              </a:rPr>
              <a:t>Rs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limits</a:t>
            </a:r>
            <a:r>
              <a:rPr sz="2400" spc="-1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the</a:t>
            </a:r>
            <a:r>
              <a:rPr sz="2400" spc="-2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Zener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current</a:t>
            </a:r>
            <a:r>
              <a:rPr sz="2400" spc="-2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to</a:t>
            </a:r>
            <a:r>
              <a:rPr sz="2400" spc="-2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safe limit</a:t>
            </a:r>
            <a:endParaRPr sz="2400">
              <a:latin typeface="Times New Roman"/>
              <a:cs typeface="Times New Roman"/>
            </a:endParaRPr>
          </a:p>
          <a:p>
            <a:pPr marL="355600" marR="5080" indent="-342900" algn="just">
              <a:lnSpc>
                <a:spcPct val="106900"/>
              </a:lnSpc>
              <a:spcBef>
                <a:spcPts val="1000"/>
              </a:spcBef>
              <a:buChar char="-"/>
              <a:tabLst>
                <a:tab pos="355600" algn="l"/>
              </a:tabLst>
            </a:pPr>
            <a:r>
              <a:rPr sz="2400" dirty="0">
                <a:latin typeface="Times New Roman"/>
                <a:cs typeface="Times New Roman"/>
              </a:rPr>
              <a:t>The</a:t>
            </a:r>
            <a:r>
              <a:rPr sz="2400" spc="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source</a:t>
            </a:r>
            <a:r>
              <a:rPr sz="2400" dirty="0">
                <a:latin typeface="Times New Roman"/>
                <a:cs typeface="Times New Roman"/>
              </a:rPr>
              <a:t> current</a:t>
            </a:r>
            <a:r>
              <a:rPr sz="2400" spc="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is</a:t>
            </a:r>
            <a:r>
              <a:rPr sz="2400" spc="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divided</a:t>
            </a:r>
            <a:r>
              <a:rPr sz="240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as</a:t>
            </a:r>
            <a:r>
              <a:rPr sz="2400" dirty="0">
                <a:latin typeface="Times New Roman"/>
                <a:cs typeface="Times New Roman"/>
              </a:rPr>
              <a:t> Iz </a:t>
            </a:r>
            <a:r>
              <a:rPr sz="2400" spc="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(current </a:t>
            </a:r>
            <a:r>
              <a:rPr sz="2400" dirty="0">
                <a:latin typeface="Times New Roman"/>
                <a:cs typeface="Times New Roman"/>
              </a:rPr>
              <a:t>through Zener) and IL </a:t>
            </a:r>
            <a:r>
              <a:rPr sz="2400" spc="-5" dirty="0">
                <a:latin typeface="Times New Roman"/>
                <a:cs typeface="Times New Roman"/>
              </a:rPr>
              <a:t>(current </a:t>
            </a:r>
            <a:r>
              <a:rPr sz="2400" dirty="0">
                <a:latin typeface="Times New Roman"/>
                <a:cs typeface="Times New Roman"/>
              </a:rPr>
              <a:t> through</a:t>
            </a:r>
            <a:r>
              <a:rPr sz="2400" spc="-1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RL)</a:t>
            </a:r>
            <a:endParaRPr sz="2400">
              <a:latin typeface="Times New Roman"/>
              <a:cs typeface="Times New Roman"/>
            </a:endParaRPr>
          </a:p>
          <a:p>
            <a:pPr marL="355600" marR="6985" indent="-342900" algn="just">
              <a:lnSpc>
                <a:spcPct val="107100"/>
              </a:lnSpc>
              <a:spcBef>
                <a:spcPts val="994"/>
              </a:spcBef>
              <a:buChar char="-"/>
              <a:tabLst>
                <a:tab pos="355600" algn="l"/>
              </a:tabLst>
            </a:pPr>
            <a:r>
              <a:rPr sz="2400" dirty="0">
                <a:latin typeface="Times New Roman"/>
                <a:cs typeface="Times New Roman"/>
              </a:rPr>
              <a:t>It</a:t>
            </a:r>
            <a:r>
              <a:rPr sz="2400" spc="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is</a:t>
            </a:r>
            <a:r>
              <a:rPr sz="2400" spc="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usual</a:t>
            </a:r>
            <a:r>
              <a:rPr sz="2400" spc="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to</a:t>
            </a:r>
            <a:r>
              <a:rPr sz="2400" spc="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allow</a:t>
            </a:r>
            <a:r>
              <a:rPr sz="240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2-5mA </a:t>
            </a:r>
            <a:r>
              <a:rPr sz="2400" dirty="0">
                <a:latin typeface="Times New Roman"/>
                <a:cs typeface="Times New Roman"/>
              </a:rPr>
              <a:t>to</a:t>
            </a:r>
            <a:r>
              <a:rPr sz="2400" spc="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ensure </a:t>
            </a:r>
            <a:r>
              <a:rPr sz="2400" spc="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Zener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diode</a:t>
            </a:r>
            <a:r>
              <a:rPr sz="2400" spc="-2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conducts</a:t>
            </a:r>
            <a:endParaRPr sz="2400">
              <a:latin typeface="Times New Roman"/>
              <a:cs typeface="Times New Roman"/>
            </a:endParaRPr>
          </a:p>
          <a:p>
            <a:pPr marL="355600" indent="-342900" algn="just">
              <a:lnSpc>
                <a:spcPct val="100000"/>
              </a:lnSpc>
              <a:spcBef>
                <a:spcPts val="1200"/>
              </a:spcBef>
              <a:buChar char="-"/>
              <a:tabLst>
                <a:tab pos="355600" algn="l"/>
              </a:tabLst>
            </a:pPr>
            <a:r>
              <a:rPr sz="2400" dirty="0">
                <a:latin typeface="Times New Roman"/>
                <a:cs typeface="Times New Roman"/>
              </a:rPr>
              <a:t>The</a:t>
            </a:r>
            <a:r>
              <a:rPr sz="2400" spc="69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output</a:t>
            </a:r>
            <a:r>
              <a:rPr sz="2400" spc="67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voltage</a:t>
            </a:r>
            <a:r>
              <a:rPr sz="2400" spc="68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is</a:t>
            </a:r>
            <a:r>
              <a:rPr sz="2400" spc="67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equal</a:t>
            </a:r>
            <a:r>
              <a:rPr sz="2400" spc="68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to</a:t>
            </a:r>
            <a:r>
              <a:rPr sz="2400" spc="68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Zener</a:t>
            </a:r>
            <a:endParaRPr sz="2400">
              <a:latin typeface="Times New Roman"/>
              <a:cs typeface="Times New Roman"/>
            </a:endParaRPr>
          </a:p>
          <a:p>
            <a:pPr marL="355600" algn="just">
              <a:lnSpc>
                <a:spcPct val="100000"/>
              </a:lnSpc>
              <a:spcBef>
                <a:spcPts val="204"/>
              </a:spcBef>
            </a:pPr>
            <a:r>
              <a:rPr sz="2400" dirty="0">
                <a:latin typeface="Times New Roman"/>
                <a:cs typeface="Times New Roman"/>
              </a:rPr>
              <a:t>breakdown</a:t>
            </a:r>
            <a:r>
              <a:rPr sz="2400" spc="-4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voltage.</a:t>
            </a:r>
            <a:endParaRPr sz="2400">
              <a:latin typeface="Times New Roman"/>
              <a:cs typeface="Times New Roman"/>
            </a:endParaRPr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438900" y="1941576"/>
            <a:ext cx="5472684" cy="3546347"/>
          </a:xfrm>
          <a:prstGeom prst="rect">
            <a:avLst/>
          </a:prstGeom>
        </p:spPr>
      </p:pic>
      <p:sp>
        <p:nvSpPr>
          <p:cNvPr id="5" name="object 5"/>
          <p:cNvSpPr/>
          <p:nvPr/>
        </p:nvSpPr>
        <p:spPr>
          <a:xfrm>
            <a:off x="0" y="6528816"/>
            <a:ext cx="12192000" cy="329565"/>
          </a:xfrm>
          <a:custGeom>
            <a:avLst/>
            <a:gdLst/>
            <a:ahLst/>
            <a:cxnLst/>
            <a:rect l="l" t="t" r="r" b="b"/>
            <a:pathLst>
              <a:path w="12192000" h="329565">
                <a:moveTo>
                  <a:pt x="12192000" y="0"/>
                </a:moveTo>
                <a:lnTo>
                  <a:pt x="0" y="0"/>
                </a:lnTo>
                <a:lnTo>
                  <a:pt x="0" y="329182"/>
                </a:lnTo>
                <a:lnTo>
                  <a:pt x="12192000" y="329182"/>
                </a:lnTo>
                <a:lnTo>
                  <a:pt x="1219200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137021786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916939" y="1610079"/>
            <a:ext cx="9624060" cy="6781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41300" marR="5080" indent="-229235">
              <a:lnSpc>
                <a:spcPct val="107000"/>
              </a:lnSpc>
              <a:spcBef>
                <a:spcPts val="100"/>
              </a:spcBef>
              <a:buFont typeface="Arial MT"/>
              <a:buChar char="•"/>
              <a:tabLst>
                <a:tab pos="241300" algn="l"/>
                <a:tab pos="241935" algn="l"/>
              </a:tabLst>
            </a:pPr>
            <a:r>
              <a:rPr sz="2000" dirty="0">
                <a:latin typeface="Times New Roman"/>
                <a:cs typeface="Times New Roman"/>
              </a:rPr>
              <a:t>The </a:t>
            </a:r>
            <a:r>
              <a:rPr sz="2000" spc="-5" dirty="0">
                <a:latin typeface="Times New Roman"/>
                <a:cs typeface="Times New Roman"/>
              </a:rPr>
              <a:t>ratio</a:t>
            </a:r>
            <a:r>
              <a:rPr sz="2000" spc="-15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of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Rs</a:t>
            </a:r>
            <a:r>
              <a:rPr sz="2000" spc="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to</a:t>
            </a:r>
            <a:r>
              <a:rPr sz="2000" spc="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RL</a:t>
            </a:r>
            <a:r>
              <a:rPr sz="2000" spc="-70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is</a:t>
            </a:r>
            <a:r>
              <a:rPr sz="2000" spc="-5" dirty="0">
                <a:latin typeface="Times New Roman"/>
                <a:cs typeface="Times New Roman"/>
              </a:rPr>
              <a:t> significant</a:t>
            </a:r>
            <a:r>
              <a:rPr sz="2000" spc="-45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as</a:t>
            </a:r>
            <a:r>
              <a:rPr sz="2000" spc="5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the</a:t>
            </a:r>
            <a:r>
              <a:rPr sz="2000" spc="-15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input</a:t>
            </a:r>
            <a:r>
              <a:rPr sz="2000" spc="-15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voltage</a:t>
            </a:r>
            <a:r>
              <a:rPr sz="2000" spc="-25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is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voltage</a:t>
            </a:r>
            <a:r>
              <a:rPr sz="2000" spc="-25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divided</a:t>
            </a:r>
            <a:r>
              <a:rPr sz="2000" spc="-30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by</a:t>
            </a:r>
            <a:r>
              <a:rPr sz="2000" spc="-5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them</a:t>
            </a:r>
            <a:r>
              <a:rPr sz="2000" spc="-20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and</a:t>
            </a:r>
            <a:r>
              <a:rPr sz="2000" spc="5" dirty="0">
                <a:latin typeface="Times New Roman"/>
                <a:cs typeface="Times New Roman"/>
              </a:rPr>
              <a:t> </a:t>
            </a:r>
            <a:r>
              <a:rPr sz="2000" spc="-10" dirty="0">
                <a:latin typeface="Times New Roman"/>
                <a:cs typeface="Times New Roman"/>
              </a:rPr>
              <a:t>made </a:t>
            </a:r>
            <a:r>
              <a:rPr sz="2000" spc="-484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available</a:t>
            </a:r>
            <a:r>
              <a:rPr sz="2000" spc="-30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as</a:t>
            </a:r>
            <a:r>
              <a:rPr sz="2000" spc="-50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Vz</a:t>
            </a:r>
            <a:endParaRPr sz="2000">
              <a:latin typeface="Times New Roman"/>
              <a:cs typeface="Times New Roman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4885054" y="2481201"/>
            <a:ext cx="1195070" cy="33083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05"/>
              </a:spcBef>
            </a:pPr>
            <a:r>
              <a:rPr sz="2000" spc="-200" dirty="0">
                <a:latin typeface="Cambria Math"/>
                <a:cs typeface="Cambria Math"/>
              </a:rPr>
              <a:t>𝑉</a:t>
            </a:r>
            <a:r>
              <a:rPr sz="2175" spc="-300" baseline="-15325" dirty="0">
                <a:latin typeface="Cambria Math"/>
                <a:cs typeface="Cambria Math"/>
              </a:rPr>
              <a:t>𝑧</a:t>
            </a:r>
            <a:r>
              <a:rPr sz="2175" spc="315" baseline="-15325" dirty="0">
                <a:latin typeface="Cambria Math"/>
                <a:cs typeface="Cambria Math"/>
              </a:rPr>
              <a:t> </a:t>
            </a:r>
            <a:r>
              <a:rPr sz="2000" dirty="0">
                <a:latin typeface="Cambria Math"/>
                <a:cs typeface="Cambria Math"/>
              </a:rPr>
              <a:t>=</a:t>
            </a:r>
            <a:r>
              <a:rPr sz="2000" spc="85" dirty="0">
                <a:latin typeface="Cambria Math"/>
                <a:cs typeface="Cambria Math"/>
              </a:rPr>
              <a:t> </a:t>
            </a:r>
            <a:r>
              <a:rPr sz="2000" spc="-70" dirty="0">
                <a:latin typeface="Cambria Math"/>
                <a:cs typeface="Cambria Math"/>
              </a:rPr>
              <a:t>𝑉</a:t>
            </a:r>
            <a:r>
              <a:rPr sz="2175" spc="-104" baseline="-15325" dirty="0">
                <a:latin typeface="Cambria Math"/>
                <a:cs typeface="Cambria Math"/>
              </a:rPr>
              <a:t>𝐼𝑁</a:t>
            </a:r>
            <a:r>
              <a:rPr sz="2175" spc="330" baseline="-15325" dirty="0">
                <a:latin typeface="Cambria Math"/>
                <a:cs typeface="Cambria Math"/>
              </a:rPr>
              <a:t> </a:t>
            </a:r>
            <a:r>
              <a:rPr sz="2000" dirty="0">
                <a:latin typeface="Cambria Math"/>
                <a:cs typeface="Cambria Math"/>
              </a:rPr>
              <a:t>𝑋</a:t>
            </a:r>
            <a:endParaRPr sz="2000">
              <a:latin typeface="Cambria Math"/>
              <a:cs typeface="Cambria Math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6143244" y="2667127"/>
            <a:ext cx="896619" cy="17145"/>
          </a:xfrm>
          <a:custGeom>
            <a:avLst/>
            <a:gdLst/>
            <a:ahLst/>
            <a:cxnLst/>
            <a:rect l="l" t="t" r="r" b="b"/>
            <a:pathLst>
              <a:path w="896620" h="17144">
                <a:moveTo>
                  <a:pt x="896114" y="0"/>
                </a:moveTo>
                <a:lnTo>
                  <a:pt x="0" y="0"/>
                </a:lnTo>
                <a:lnTo>
                  <a:pt x="0" y="16762"/>
                </a:lnTo>
                <a:lnTo>
                  <a:pt x="896114" y="16762"/>
                </a:lnTo>
                <a:lnTo>
                  <a:pt x="896114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/>
          <p:nvPr/>
        </p:nvSpPr>
        <p:spPr>
          <a:xfrm>
            <a:off x="6416928" y="2289175"/>
            <a:ext cx="335280" cy="33083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05"/>
              </a:spcBef>
            </a:pPr>
            <a:r>
              <a:rPr sz="2000" spc="-10" dirty="0">
                <a:latin typeface="Cambria Math"/>
                <a:cs typeface="Cambria Math"/>
              </a:rPr>
              <a:t>𝑅</a:t>
            </a:r>
            <a:r>
              <a:rPr sz="2175" spc="-15" baseline="-15325" dirty="0">
                <a:latin typeface="Cambria Math"/>
                <a:cs typeface="Cambria Math"/>
              </a:rPr>
              <a:t>𝐿</a:t>
            </a:r>
            <a:endParaRPr sz="2175" baseline="-15325">
              <a:latin typeface="Cambria Math"/>
              <a:cs typeface="Cambria Math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6106033" y="2651584"/>
            <a:ext cx="957580" cy="33147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05"/>
              </a:spcBef>
            </a:pPr>
            <a:r>
              <a:rPr sz="2000" spc="-5" dirty="0">
                <a:latin typeface="Cambria Math"/>
                <a:cs typeface="Cambria Math"/>
              </a:rPr>
              <a:t>𝑅</a:t>
            </a:r>
            <a:r>
              <a:rPr sz="2175" spc="-7" baseline="-15325" dirty="0">
                <a:latin typeface="Cambria Math"/>
                <a:cs typeface="Cambria Math"/>
              </a:rPr>
              <a:t>𝐿</a:t>
            </a:r>
            <a:r>
              <a:rPr sz="2175" spc="322" baseline="-15325" dirty="0">
                <a:latin typeface="Cambria Math"/>
                <a:cs typeface="Cambria Math"/>
              </a:rPr>
              <a:t> </a:t>
            </a:r>
            <a:r>
              <a:rPr sz="2000" dirty="0">
                <a:latin typeface="Cambria Math"/>
                <a:cs typeface="Cambria Math"/>
              </a:rPr>
              <a:t>+</a:t>
            </a:r>
            <a:r>
              <a:rPr sz="2000" spc="400" dirty="0">
                <a:latin typeface="Cambria Math"/>
                <a:cs typeface="Cambria Math"/>
              </a:rPr>
              <a:t> </a:t>
            </a:r>
            <a:r>
              <a:rPr sz="2000" spc="-5" dirty="0">
                <a:latin typeface="Cambria Math"/>
                <a:cs typeface="Cambria Math"/>
              </a:rPr>
              <a:t>𝑅</a:t>
            </a:r>
            <a:r>
              <a:rPr sz="2175" spc="-7" baseline="-15325" dirty="0">
                <a:latin typeface="Cambria Math"/>
                <a:cs typeface="Cambria Math"/>
              </a:rPr>
              <a:t>𝑠</a:t>
            </a:r>
            <a:endParaRPr sz="2175" baseline="-15325">
              <a:latin typeface="Cambria Math"/>
              <a:cs typeface="Cambria Math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1167183" y="3077339"/>
            <a:ext cx="5639435" cy="89217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383665">
              <a:lnSpc>
                <a:spcPct val="100000"/>
              </a:lnSpc>
              <a:spcBef>
                <a:spcPts val="105"/>
              </a:spcBef>
            </a:pPr>
            <a:r>
              <a:rPr sz="2000" dirty="0">
                <a:latin typeface="Times New Roman"/>
                <a:cs typeface="Times New Roman"/>
              </a:rPr>
              <a:t>Where</a:t>
            </a:r>
            <a:r>
              <a:rPr sz="2000" spc="-85" dirty="0">
                <a:latin typeface="Times New Roman"/>
                <a:cs typeface="Times New Roman"/>
              </a:rPr>
              <a:t> </a:t>
            </a:r>
            <a:r>
              <a:rPr sz="2000" spc="10" dirty="0">
                <a:latin typeface="Times New Roman"/>
                <a:cs typeface="Times New Roman"/>
              </a:rPr>
              <a:t>V</a:t>
            </a:r>
            <a:r>
              <a:rPr sz="1950" spc="15" baseline="-21367" dirty="0">
                <a:latin typeface="Times New Roman"/>
                <a:cs typeface="Times New Roman"/>
              </a:rPr>
              <a:t>IN</a:t>
            </a:r>
            <a:r>
              <a:rPr sz="1950" spc="262" baseline="-21367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is</a:t>
            </a:r>
            <a:r>
              <a:rPr sz="2000" spc="-5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unregulated</a:t>
            </a:r>
            <a:r>
              <a:rPr sz="2000" spc="-45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input</a:t>
            </a:r>
            <a:r>
              <a:rPr sz="2000" spc="-40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voltage</a:t>
            </a:r>
            <a:endParaRPr sz="2000">
              <a:latin typeface="Times New Roman"/>
              <a:cs typeface="Times New Roman"/>
            </a:endParaRPr>
          </a:p>
          <a:p>
            <a:pPr marL="50800">
              <a:lnSpc>
                <a:spcPct val="100000"/>
              </a:lnSpc>
              <a:spcBef>
                <a:spcPts val="2014"/>
              </a:spcBef>
              <a:tabLst>
                <a:tab pos="5438140" algn="l"/>
              </a:tabLst>
            </a:pPr>
            <a:r>
              <a:rPr sz="2000" dirty="0">
                <a:latin typeface="Times New Roman"/>
                <a:cs typeface="Times New Roman"/>
              </a:rPr>
              <a:t>The</a:t>
            </a:r>
            <a:r>
              <a:rPr sz="2000" spc="10" dirty="0">
                <a:latin typeface="Times New Roman"/>
                <a:cs typeface="Times New Roman"/>
              </a:rPr>
              <a:t> </a:t>
            </a:r>
            <a:r>
              <a:rPr sz="2000" spc="-10" dirty="0">
                <a:latin typeface="Times New Roman"/>
                <a:cs typeface="Times New Roman"/>
              </a:rPr>
              <a:t>maximum</a:t>
            </a:r>
            <a:r>
              <a:rPr sz="2000" spc="5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value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of</a:t>
            </a:r>
            <a:r>
              <a:rPr sz="2000" spc="10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Rs</a:t>
            </a:r>
            <a:r>
              <a:rPr sz="2000" spc="-5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can</a:t>
            </a:r>
            <a:r>
              <a:rPr sz="2000" spc="5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be</a:t>
            </a:r>
            <a:r>
              <a:rPr sz="2000" spc="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calculated </a:t>
            </a:r>
            <a:r>
              <a:rPr sz="2000" dirty="0">
                <a:latin typeface="Times New Roman"/>
                <a:cs typeface="Times New Roman"/>
              </a:rPr>
              <a:t>from	</a:t>
            </a:r>
            <a:r>
              <a:rPr sz="2000" dirty="0">
                <a:latin typeface="Cambria Math"/>
                <a:cs typeface="Cambria Math"/>
              </a:rPr>
              <a:t>𝑅</a:t>
            </a:r>
            <a:endParaRPr sz="2000">
              <a:latin typeface="Cambria Math"/>
              <a:cs typeface="Cambria Math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6750181" y="3758565"/>
            <a:ext cx="1332865" cy="248920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  <a:tabLst>
                <a:tab pos="1217930" algn="l"/>
              </a:tabLst>
            </a:pPr>
            <a:r>
              <a:rPr sz="1450" spc="114" dirty="0">
                <a:latin typeface="Cambria Math"/>
                <a:cs typeface="Cambria Math"/>
              </a:rPr>
              <a:t>𝑠</a:t>
            </a:r>
            <a:r>
              <a:rPr sz="1450" spc="5" dirty="0">
                <a:latin typeface="Cambria Math"/>
                <a:cs typeface="Cambria Math"/>
              </a:rPr>
              <a:t>(</a:t>
            </a:r>
            <a:r>
              <a:rPr sz="1450" spc="175" dirty="0">
                <a:latin typeface="Cambria Math"/>
                <a:cs typeface="Cambria Math"/>
              </a:rPr>
              <a:t>𝑚𝑎</a:t>
            </a:r>
            <a:r>
              <a:rPr sz="1450" spc="195" dirty="0">
                <a:latin typeface="Cambria Math"/>
                <a:cs typeface="Cambria Math"/>
              </a:rPr>
              <a:t>𝑥</a:t>
            </a:r>
            <a:r>
              <a:rPr sz="1450" spc="5" dirty="0">
                <a:latin typeface="Cambria Math"/>
                <a:cs typeface="Cambria Math"/>
              </a:rPr>
              <a:t>)</a:t>
            </a:r>
            <a:r>
              <a:rPr sz="1450" dirty="0">
                <a:latin typeface="Cambria Math"/>
                <a:cs typeface="Cambria Math"/>
              </a:rPr>
              <a:t>	</a:t>
            </a:r>
            <a:r>
              <a:rPr sz="1450" spc="55" dirty="0">
                <a:latin typeface="Cambria Math"/>
                <a:cs typeface="Cambria Math"/>
              </a:rPr>
              <a:t>𝐿</a:t>
            </a:r>
            <a:endParaRPr sz="1450">
              <a:latin typeface="Cambria Math"/>
              <a:cs typeface="Cambria Math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7481702" y="3638173"/>
            <a:ext cx="837565" cy="3308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659765" algn="l"/>
              </a:tabLst>
            </a:pPr>
            <a:r>
              <a:rPr sz="2000" dirty="0">
                <a:latin typeface="Cambria Math"/>
                <a:cs typeface="Cambria Math"/>
              </a:rPr>
              <a:t>= </a:t>
            </a:r>
            <a:r>
              <a:rPr sz="2000" spc="114" dirty="0">
                <a:latin typeface="Cambria Math"/>
                <a:cs typeface="Cambria Math"/>
              </a:rPr>
              <a:t> </a:t>
            </a:r>
            <a:r>
              <a:rPr sz="2000" dirty="0">
                <a:latin typeface="Cambria Math"/>
                <a:cs typeface="Cambria Math"/>
              </a:rPr>
              <a:t>𝑅	𝑋</a:t>
            </a:r>
            <a:endParaRPr sz="2000">
              <a:latin typeface="Cambria Math"/>
              <a:cs typeface="Cambria Math"/>
            </a:endParaRPr>
          </a:p>
        </p:txBody>
      </p:sp>
      <p:sp>
        <p:nvSpPr>
          <p:cNvPr id="10" name="object 10"/>
          <p:cNvSpPr/>
          <p:nvPr/>
        </p:nvSpPr>
        <p:spPr>
          <a:xfrm>
            <a:off x="8486140" y="3621913"/>
            <a:ext cx="972819" cy="420370"/>
          </a:xfrm>
          <a:custGeom>
            <a:avLst/>
            <a:gdLst/>
            <a:ahLst/>
            <a:cxnLst/>
            <a:rect l="l" t="t" r="r" b="b"/>
            <a:pathLst>
              <a:path w="972820" h="420370">
                <a:moveTo>
                  <a:pt x="94742" y="9906"/>
                </a:moveTo>
                <a:lnTo>
                  <a:pt x="53352" y="29997"/>
                </a:lnTo>
                <a:lnTo>
                  <a:pt x="24511" y="77597"/>
                </a:lnTo>
                <a:lnTo>
                  <a:pt x="6159" y="138849"/>
                </a:lnTo>
                <a:lnTo>
                  <a:pt x="0" y="209804"/>
                </a:lnTo>
                <a:lnTo>
                  <a:pt x="1536" y="246291"/>
                </a:lnTo>
                <a:lnTo>
                  <a:pt x="13817" y="312394"/>
                </a:lnTo>
                <a:lnTo>
                  <a:pt x="37858" y="368236"/>
                </a:lnTo>
                <a:lnTo>
                  <a:pt x="70954" y="407149"/>
                </a:lnTo>
                <a:lnTo>
                  <a:pt x="90678" y="419862"/>
                </a:lnTo>
                <a:lnTo>
                  <a:pt x="94742" y="409829"/>
                </a:lnTo>
                <a:lnTo>
                  <a:pt x="78905" y="397116"/>
                </a:lnTo>
                <a:lnTo>
                  <a:pt x="64922" y="380492"/>
                </a:lnTo>
                <a:lnTo>
                  <a:pt x="42545" y="335534"/>
                </a:lnTo>
                <a:lnTo>
                  <a:pt x="28422" y="277850"/>
                </a:lnTo>
                <a:lnTo>
                  <a:pt x="23749" y="210058"/>
                </a:lnTo>
                <a:lnTo>
                  <a:pt x="24930" y="174320"/>
                </a:lnTo>
                <a:lnTo>
                  <a:pt x="34404" y="111163"/>
                </a:lnTo>
                <a:lnTo>
                  <a:pt x="53047" y="59524"/>
                </a:lnTo>
                <a:lnTo>
                  <a:pt x="79057" y="22656"/>
                </a:lnTo>
                <a:lnTo>
                  <a:pt x="94742" y="9906"/>
                </a:lnTo>
                <a:close/>
              </a:path>
              <a:path w="972820" h="420370">
                <a:moveTo>
                  <a:pt x="426212" y="201930"/>
                </a:moveTo>
                <a:lnTo>
                  <a:pt x="103124" y="201930"/>
                </a:lnTo>
                <a:lnTo>
                  <a:pt x="103124" y="218694"/>
                </a:lnTo>
                <a:lnTo>
                  <a:pt x="426212" y="218694"/>
                </a:lnTo>
                <a:lnTo>
                  <a:pt x="426212" y="201930"/>
                </a:lnTo>
                <a:close/>
              </a:path>
              <a:path w="972820" h="420370">
                <a:moveTo>
                  <a:pt x="972566" y="209804"/>
                </a:moveTo>
                <a:lnTo>
                  <a:pt x="966444" y="138849"/>
                </a:lnTo>
                <a:lnTo>
                  <a:pt x="948055" y="77597"/>
                </a:lnTo>
                <a:lnTo>
                  <a:pt x="919200" y="29997"/>
                </a:lnTo>
                <a:lnTo>
                  <a:pt x="881888" y="0"/>
                </a:lnTo>
                <a:lnTo>
                  <a:pt x="877951" y="9906"/>
                </a:lnTo>
                <a:lnTo>
                  <a:pt x="893559" y="22656"/>
                </a:lnTo>
                <a:lnTo>
                  <a:pt x="907440" y="39179"/>
                </a:lnTo>
                <a:lnTo>
                  <a:pt x="929894" y="83693"/>
                </a:lnTo>
                <a:lnTo>
                  <a:pt x="944118" y="141351"/>
                </a:lnTo>
                <a:lnTo>
                  <a:pt x="948817" y="210058"/>
                </a:lnTo>
                <a:lnTo>
                  <a:pt x="947635" y="245211"/>
                </a:lnTo>
                <a:lnTo>
                  <a:pt x="938250" y="307975"/>
                </a:lnTo>
                <a:lnTo>
                  <a:pt x="919683" y="359968"/>
                </a:lnTo>
                <a:lnTo>
                  <a:pt x="893635" y="397116"/>
                </a:lnTo>
                <a:lnTo>
                  <a:pt x="877951" y="409829"/>
                </a:lnTo>
                <a:lnTo>
                  <a:pt x="881888" y="419862"/>
                </a:lnTo>
                <a:lnTo>
                  <a:pt x="919200" y="389940"/>
                </a:lnTo>
                <a:lnTo>
                  <a:pt x="948055" y="342011"/>
                </a:lnTo>
                <a:lnTo>
                  <a:pt x="966444" y="280479"/>
                </a:lnTo>
                <a:lnTo>
                  <a:pt x="971029" y="246291"/>
                </a:lnTo>
                <a:lnTo>
                  <a:pt x="972566" y="209804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 txBox="1"/>
          <p:nvPr/>
        </p:nvSpPr>
        <p:spPr>
          <a:xfrm>
            <a:off x="8621014" y="3834762"/>
            <a:ext cx="255270" cy="248920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10"/>
              </a:spcBef>
            </a:pPr>
            <a:r>
              <a:rPr sz="1450" spc="-45" dirty="0">
                <a:latin typeface="Cambria Math"/>
                <a:cs typeface="Cambria Math"/>
              </a:rPr>
              <a:t>𝑉</a:t>
            </a:r>
            <a:r>
              <a:rPr sz="1800" spc="-67" baseline="-13888" dirty="0">
                <a:latin typeface="Cambria Math"/>
                <a:cs typeface="Cambria Math"/>
              </a:rPr>
              <a:t>𝑧</a:t>
            </a:r>
            <a:endParaRPr sz="1800" baseline="-13888">
              <a:latin typeface="Cambria Math"/>
              <a:cs typeface="Cambria Math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8552433" y="3526916"/>
            <a:ext cx="843915" cy="33083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05"/>
              </a:spcBef>
            </a:pPr>
            <a:r>
              <a:rPr sz="2175" spc="120" baseline="11494" dirty="0">
                <a:latin typeface="Cambria Math"/>
                <a:cs typeface="Cambria Math"/>
              </a:rPr>
              <a:t>𝑉</a:t>
            </a:r>
            <a:r>
              <a:rPr sz="1200" spc="80" dirty="0">
                <a:latin typeface="Cambria Math"/>
                <a:cs typeface="Cambria Math"/>
              </a:rPr>
              <a:t>𝐼𝑁</a:t>
            </a:r>
            <a:r>
              <a:rPr sz="1200" spc="200" dirty="0">
                <a:latin typeface="Cambria Math"/>
                <a:cs typeface="Cambria Math"/>
              </a:rPr>
              <a:t> </a:t>
            </a:r>
            <a:r>
              <a:rPr sz="3000" baseline="-25000" dirty="0">
                <a:latin typeface="Cambria Math"/>
                <a:cs typeface="Cambria Math"/>
              </a:rPr>
              <a:t>−</a:t>
            </a:r>
            <a:r>
              <a:rPr sz="3000" spc="-44" baseline="-25000" dirty="0">
                <a:latin typeface="Cambria Math"/>
                <a:cs typeface="Cambria Math"/>
              </a:rPr>
              <a:t> </a:t>
            </a:r>
            <a:r>
              <a:rPr sz="3000" baseline="-25000" dirty="0">
                <a:latin typeface="Cambria Math"/>
                <a:cs typeface="Cambria Math"/>
              </a:rPr>
              <a:t>1</a:t>
            </a:r>
            <a:endParaRPr sz="3000" baseline="-25000">
              <a:latin typeface="Cambria Math"/>
              <a:cs typeface="Cambria Math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916937" y="4028121"/>
            <a:ext cx="7392034" cy="932180"/>
          </a:xfrm>
          <a:prstGeom prst="rect">
            <a:avLst/>
          </a:prstGeom>
        </p:spPr>
        <p:txBody>
          <a:bodyPr vert="horz" wrap="square" lIns="0" tIns="161290" rIns="0" bIns="0" rtlCol="0">
            <a:spAutoFit/>
          </a:bodyPr>
          <a:lstStyle/>
          <a:p>
            <a:pPr marL="241300" indent="-229235">
              <a:lnSpc>
                <a:spcPct val="100000"/>
              </a:lnSpc>
              <a:spcBef>
                <a:spcPts val="1270"/>
              </a:spcBef>
              <a:buFont typeface="Arial MT"/>
              <a:buChar char="•"/>
              <a:tabLst>
                <a:tab pos="241300" algn="l"/>
                <a:tab pos="241935" algn="l"/>
              </a:tabLst>
            </a:pPr>
            <a:r>
              <a:rPr sz="2000" dirty="0">
                <a:latin typeface="Times New Roman"/>
                <a:cs typeface="Times New Roman"/>
              </a:rPr>
              <a:t>The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power</a:t>
            </a:r>
            <a:r>
              <a:rPr sz="2000" spc="-30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dissipated</a:t>
            </a:r>
            <a:r>
              <a:rPr sz="2000" spc="-25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in</a:t>
            </a:r>
            <a:r>
              <a:rPr sz="2000" spc="-20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the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Zener</a:t>
            </a:r>
            <a:r>
              <a:rPr sz="2000" spc="-20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diode</a:t>
            </a:r>
            <a:r>
              <a:rPr sz="2000" spc="-2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will</a:t>
            </a:r>
            <a:r>
              <a:rPr sz="2000" spc="-15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be</a:t>
            </a:r>
            <a:r>
              <a:rPr sz="2000" spc="-5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given</a:t>
            </a:r>
            <a:r>
              <a:rPr sz="2000" spc="-30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as</a:t>
            </a:r>
            <a:r>
              <a:rPr sz="2000" spc="10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Pz=</a:t>
            </a:r>
            <a:r>
              <a:rPr sz="2000" spc="-15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Iz</a:t>
            </a:r>
            <a:r>
              <a:rPr sz="2000" spc="-25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X</a:t>
            </a:r>
            <a:r>
              <a:rPr sz="2000" spc="-25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Vz.</a:t>
            </a:r>
            <a:endParaRPr sz="2000">
              <a:latin typeface="Times New Roman"/>
              <a:cs typeface="Times New Roman"/>
            </a:endParaRPr>
          </a:p>
          <a:p>
            <a:pPr marL="241300" indent="-229235">
              <a:lnSpc>
                <a:spcPct val="100000"/>
              </a:lnSpc>
              <a:spcBef>
                <a:spcPts val="1165"/>
              </a:spcBef>
              <a:buFont typeface="Arial MT"/>
              <a:buChar char="•"/>
              <a:tabLst>
                <a:tab pos="241300" algn="l"/>
                <a:tab pos="241935" algn="l"/>
              </a:tabLst>
            </a:pPr>
            <a:r>
              <a:rPr sz="2000" dirty="0">
                <a:latin typeface="Times New Roman"/>
                <a:cs typeface="Times New Roman"/>
              </a:rPr>
              <a:t>The </a:t>
            </a:r>
            <a:r>
              <a:rPr sz="2000" spc="-10" dirty="0">
                <a:latin typeface="Times New Roman"/>
                <a:cs typeface="Times New Roman"/>
              </a:rPr>
              <a:t>minimum</a:t>
            </a:r>
            <a:r>
              <a:rPr sz="2000" spc="10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value</a:t>
            </a:r>
            <a:r>
              <a:rPr sz="2000" spc="-15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for</a:t>
            </a:r>
            <a:r>
              <a:rPr sz="2000" spc="-25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Rs </a:t>
            </a:r>
            <a:r>
              <a:rPr sz="2000" spc="-5" dirty="0">
                <a:latin typeface="Times New Roman"/>
                <a:cs typeface="Times New Roman"/>
              </a:rPr>
              <a:t>is determined</a:t>
            </a:r>
            <a:r>
              <a:rPr sz="2000" spc="-25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from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b="1" dirty="0">
                <a:latin typeface="Times New Roman"/>
                <a:cs typeface="Times New Roman"/>
              </a:rPr>
              <a:t>off-load</a:t>
            </a:r>
            <a:r>
              <a:rPr sz="2000" b="1" spc="-35" dirty="0">
                <a:latin typeface="Times New Roman"/>
                <a:cs typeface="Times New Roman"/>
              </a:rPr>
              <a:t> </a:t>
            </a:r>
            <a:r>
              <a:rPr sz="2000" b="1" dirty="0">
                <a:latin typeface="Times New Roman"/>
                <a:cs typeface="Times New Roman"/>
              </a:rPr>
              <a:t>condition</a:t>
            </a:r>
            <a:r>
              <a:rPr sz="2000" b="1" spc="-45" dirty="0">
                <a:latin typeface="Times New Roman"/>
                <a:cs typeface="Times New Roman"/>
              </a:rPr>
              <a:t> </a:t>
            </a:r>
            <a:r>
              <a:rPr sz="2000" b="1" dirty="0">
                <a:latin typeface="Times New Roman"/>
                <a:cs typeface="Times New Roman"/>
              </a:rPr>
              <a:t>–</a:t>
            </a:r>
            <a:endParaRPr sz="2000">
              <a:latin typeface="Times New Roman"/>
              <a:cs typeface="Times New Roman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4092569" y="5279899"/>
            <a:ext cx="1002665" cy="3308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00"/>
              </a:spcBef>
            </a:pPr>
            <a:r>
              <a:rPr sz="3000" spc="-7" baseline="11111" dirty="0">
                <a:latin typeface="Cambria Math"/>
                <a:cs typeface="Cambria Math"/>
              </a:rPr>
              <a:t>𝑅</a:t>
            </a:r>
            <a:r>
              <a:rPr sz="1450" spc="-5" dirty="0">
                <a:latin typeface="Cambria Math"/>
                <a:cs typeface="Cambria Math"/>
              </a:rPr>
              <a:t>𝑠</a:t>
            </a:r>
            <a:r>
              <a:rPr sz="1450" spc="15" dirty="0">
                <a:latin typeface="Cambria Math"/>
                <a:cs typeface="Cambria Math"/>
              </a:rPr>
              <a:t> </a:t>
            </a:r>
            <a:r>
              <a:rPr sz="1450" spc="105" dirty="0">
                <a:latin typeface="Cambria Math"/>
                <a:cs typeface="Cambria Math"/>
              </a:rPr>
              <a:t>𝑚𝑖𝑛</a:t>
            </a:r>
            <a:r>
              <a:rPr sz="1450" spc="295" dirty="0">
                <a:latin typeface="Cambria Math"/>
                <a:cs typeface="Cambria Math"/>
              </a:rPr>
              <a:t> </a:t>
            </a:r>
            <a:r>
              <a:rPr sz="3000" baseline="11111" dirty="0">
                <a:latin typeface="Cambria Math"/>
                <a:cs typeface="Cambria Math"/>
              </a:rPr>
              <a:t>=</a:t>
            </a:r>
            <a:endParaRPr sz="3000" baseline="11111">
              <a:latin typeface="Cambria Math"/>
              <a:cs typeface="Cambria Math"/>
            </a:endParaRPr>
          </a:p>
        </p:txBody>
      </p:sp>
      <p:sp>
        <p:nvSpPr>
          <p:cNvPr id="15" name="object 15"/>
          <p:cNvSpPr/>
          <p:nvPr/>
        </p:nvSpPr>
        <p:spPr>
          <a:xfrm>
            <a:off x="5183124" y="5171820"/>
            <a:ext cx="1164590" cy="258445"/>
          </a:xfrm>
          <a:custGeom>
            <a:avLst/>
            <a:gdLst/>
            <a:ahLst/>
            <a:cxnLst/>
            <a:rect l="l" t="t" r="r" b="b"/>
            <a:pathLst>
              <a:path w="1164589" h="258445">
                <a:moveTo>
                  <a:pt x="77597" y="7366"/>
                </a:moveTo>
                <a:lnTo>
                  <a:pt x="75311" y="0"/>
                </a:lnTo>
                <a:lnTo>
                  <a:pt x="62001" y="5194"/>
                </a:lnTo>
                <a:lnTo>
                  <a:pt x="50266" y="13360"/>
                </a:lnTo>
                <a:lnTo>
                  <a:pt x="24955" y="54876"/>
                </a:lnTo>
                <a:lnTo>
                  <a:pt x="16383" y="112395"/>
                </a:lnTo>
                <a:lnTo>
                  <a:pt x="17335" y="132880"/>
                </a:lnTo>
                <a:lnTo>
                  <a:pt x="31623" y="186055"/>
                </a:lnTo>
                <a:lnTo>
                  <a:pt x="62001" y="219354"/>
                </a:lnTo>
                <a:lnTo>
                  <a:pt x="75311" y="224536"/>
                </a:lnTo>
                <a:lnTo>
                  <a:pt x="77597" y="217170"/>
                </a:lnTo>
                <a:lnTo>
                  <a:pt x="67297" y="211785"/>
                </a:lnTo>
                <a:lnTo>
                  <a:pt x="58331" y="204000"/>
                </a:lnTo>
                <a:lnTo>
                  <a:pt x="39395" y="166446"/>
                </a:lnTo>
                <a:lnTo>
                  <a:pt x="33020" y="112268"/>
                </a:lnTo>
                <a:lnTo>
                  <a:pt x="33731" y="92659"/>
                </a:lnTo>
                <a:lnTo>
                  <a:pt x="44323" y="43434"/>
                </a:lnTo>
                <a:lnTo>
                  <a:pt x="67297" y="12763"/>
                </a:lnTo>
                <a:lnTo>
                  <a:pt x="77597" y="7366"/>
                </a:lnTo>
                <a:close/>
              </a:path>
              <a:path w="1164589" h="258445">
                <a:moveTo>
                  <a:pt x="1149223" y="112268"/>
                </a:moveTo>
                <a:lnTo>
                  <a:pt x="1145387" y="72580"/>
                </a:lnTo>
                <a:lnTo>
                  <a:pt x="1125397" y="24485"/>
                </a:lnTo>
                <a:lnTo>
                  <a:pt x="1090168" y="0"/>
                </a:lnTo>
                <a:lnTo>
                  <a:pt x="1087882" y="7366"/>
                </a:lnTo>
                <a:lnTo>
                  <a:pt x="1098232" y="12763"/>
                </a:lnTo>
                <a:lnTo>
                  <a:pt x="1107224" y="20548"/>
                </a:lnTo>
                <a:lnTo>
                  <a:pt x="1126134" y="58178"/>
                </a:lnTo>
                <a:lnTo>
                  <a:pt x="1132459" y="112395"/>
                </a:lnTo>
                <a:lnTo>
                  <a:pt x="1131760" y="132067"/>
                </a:lnTo>
                <a:lnTo>
                  <a:pt x="1121156" y="181102"/>
                </a:lnTo>
                <a:lnTo>
                  <a:pt x="1098232" y="211785"/>
                </a:lnTo>
                <a:lnTo>
                  <a:pt x="1087882" y="217170"/>
                </a:lnTo>
                <a:lnTo>
                  <a:pt x="1090168" y="224536"/>
                </a:lnTo>
                <a:lnTo>
                  <a:pt x="1125397" y="200113"/>
                </a:lnTo>
                <a:lnTo>
                  <a:pt x="1145387" y="152019"/>
                </a:lnTo>
                <a:lnTo>
                  <a:pt x="1148257" y="132880"/>
                </a:lnTo>
                <a:lnTo>
                  <a:pt x="1149223" y="112268"/>
                </a:lnTo>
                <a:close/>
              </a:path>
              <a:path w="1164589" h="258445">
                <a:moveTo>
                  <a:pt x="1164336" y="241566"/>
                </a:moveTo>
                <a:lnTo>
                  <a:pt x="0" y="241566"/>
                </a:lnTo>
                <a:lnTo>
                  <a:pt x="0" y="258318"/>
                </a:lnTo>
                <a:lnTo>
                  <a:pt x="1164336" y="258318"/>
                </a:lnTo>
                <a:lnTo>
                  <a:pt x="1164336" y="241566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 txBox="1"/>
          <p:nvPr/>
        </p:nvSpPr>
        <p:spPr>
          <a:xfrm>
            <a:off x="6116191" y="5223512"/>
            <a:ext cx="13144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spc="200" dirty="0">
                <a:latin typeface="Cambria Math"/>
                <a:cs typeface="Cambria Math"/>
              </a:rPr>
              <a:t>𝑍</a:t>
            </a:r>
            <a:endParaRPr sz="1200">
              <a:latin typeface="Cambria Math"/>
              <a:cs typeface="Cambria Math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5229478" y="5139689"/>
            <a:ext cx="1068070" cy="248920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10"/>
              </a:spcBef>
            </a:pPr>
            <a:r>
              <a:rPr sz="1450" spc="80" dirty="0">
                <a:latin typeface="Cambria Math"/>
                <a:cs typeface="Cambria Math"/>
              </a:rPr>
              <a:t>𝑉</a:t>
            </a:r>
            <a:r>
              <a:rPr sz="1800" spc="120" baseline="-13888" dirty="0">
                <a:latin typeface="Cambria Math"/>
                <a:cs typeface="Cambria Math"/>
              </a:rPr>
              <a:t>𝐼𝑁</a:t>
            </a:r>
            <a:r>
              <a:rPr sz="1800" spc="37" baseline="-13888" dirty="0">
                <a:latin typeface="Cambria Math"/>
                <a:cs typeface="Cambria Math"/>
              </a:rPr>
              <a:t> </a:t>
            </a:r>
            <a:r>
              <a:rPr sz="1450" spc="70" dirty="0">
                <a:latin typeface="Cambria Math"/>
                <a:cs typeface="Cambria Math"/>
              </a:rPr>
              <a:t>𝑉</a:t>
            </a:r>
            <a:r>
              <a:rPr sz="1800" spc="104" baseline="-13888" dirty="0">
                <a:latin typeface="Cambria Math"/>
                <a:cs typeface="Cambria Math"/>
              </a:rPr>
              <a:t>𝑍</a:t>
            </a:r>
            <a:r>
              <a:rPr sz="1450" spc="70" dirty="0">
                <a:latin typeface="Cambria Math"/>
                <a:cs typeface="Cambria Math"/>
              </a:rPr>
              <a:t>−</a:t>
            </a:r>
            <a:r>
              <a:rPr sz="1450" spc="-30" dirty="0">
                <a:latin typeface="Cambria Math"/>
                <a:cs typeface="Cambria Math"/>
              </a:rPr>
              <a:t> </a:t>
            </a:r>
            <a:r>
              <a:rPr sz="1450" spc="90" dirty="0">
                <a:latin typeface="Cambria Math"/>
                <a:cs typeface="Cambria Math"/>
              </a:rPr>
              <a:t>𝑉</a:t>
            </a:r>
            <a:r>
              <a:rPr sz="1800" spc="135" baseline="27777" dirty="0">
                <a:latin typeface="Cambria Math"/>
                <a:cs typeface="Cambria Math"/>
              </a:rPr>
              <a:t>2</a:t>
            </a:r>
            <a:endParaRPr sz="1800" baseline="27777">
              <a:latin typeface="Cambria Math"/>
              <a:cs typeface="Cambria Math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5433189" y="5424631"/>
            <a:ext cx="666115" cy="248920"/>
          </a:xfrm>
          <a:prstGeom prst="rect">
            <a:avLst/>
          </a:prstGeom>
        </p:spPr>
        <p:txBody>
          <a:bodyPr vert="horz" wrap="square" lIns="0" tIns="146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5"/>
              </a:spcBef>
            </a:pPr>
            <a:r>
              <a:rPr sz="1450" spc="60" dirty="0">
                <a:latin typeface="Cambria Math"/>
                <a:cs typeface="Cambria Math"/>
              </a:rPr>
              <a:t>𝑃𝑧</a:t>
            </a:r>
            <a:r>
              <a:rPr sz="1450" spc="-40" dirty="0">
                <a:latin typeface="Cambria Math"/>
                <a:cs typeface="Cambria Math"/>
              </a:rPr>
              <a:t> </a:t>
            </a:r>
            <a:r>
              <a:rPr sz="1450" spc="110" dirty="0">
                <a:latin typeface="Cambria Math"/>
                <a:cs typeface="Cambria Math"/>
              </a:rPr>
              <a:t>max</a:t>
            </a:r>
            <a:endParaRPr sz="1450">
              <a:latin typeface="Cambria Math"/>
              <a:cs typeface="Cambria Math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1717294" y="5738269"/>
            <a:ext cx="7768590" cy="33147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000" dirty="0">
                <a:latin typeface="Cambria Math"/>
                <a:cs typeface="Cambria Math"/>
              </a:rPr>
              <a:t>𝑤ℎ𝑒𝑟𝑒</a:t>
            </a:r>
            <a:r>
              <a:rPr sz="2000" spc="20" dirty="0">
                <a:latin typeface="Cambria Math"/>
                <a:cs typeface="Cambria Math"/>
              </a:rPr>
              <a:t> </a:t>
            </a:r>
            <a:r>
              <a:rPr sz="2000" dirty="0">
                <a:latin typeface="Cambria Math"/>
                <a:cs typeface="Cambria Math"/>
              </a:rPr>
              <a:t>𝑃𝑧</a:t>
            </a:r>
            <a:r>
              <a:rPr sz="2000" spc="5" dirty="0">
                <a:latin typeface="Cambria Math"/>
                <a:cs typeface="Cambria Math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max</a:t>
            </a:r>
            <a:r>
              <a:rPr sz="2000" spc="5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is</a:t>
            </a:r>
            <a:r>
              <a:rPr sz="2000" spc="-5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the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maximum</a:t>
            </a:r>
            <a:r>
              <a:rPr sz="2000" spc="10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rated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power</a:t>
            </a:r>
            <a:r>
              <a:rPr sz="2000" spc="-2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dissipation</a:t>
            </a:r>
            <a:r>
              <a:rPr sz="2000" spc="-35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for</a:t>
            </a:r>
            <a:r>
              <a:rPr sz="2000" spc="-15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the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Zener</a:t>
            </a:r>
            <a:r>
              <a:rPr sz="2000" spc="-20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diode.</a:t>
            </a:r>
            <a:endParaRPr sz="2000">
              <a:latin typeface="Times New Roman"/>
              <a:cs typeface="Times New Roman"/>
            </a:endParaRPr>
          </a:p>
        </p:txBody>
      </p:sp>
      <p:sp>
        <p:nvSpPr>
          <p:cNvPr id="20" name="object 20"/>
          <p:cNvSpPr txBox="1">
            <a:spLocks noGrp="1"/>
          </p:cNvSpPr>
          <p:nvPr>
            <p:ph type="title"/>
          </p:nvPr>
        </p:nvSpPr>
        <p:spPr>
          <a:xfrm>
            <a:off x="623420" y="898020"/>
            <a:ext cx="459613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254" dirty="0"/>
              <a:t>VOLTAGE</a:t>
            </a:r>
            <a:r>
              <a:rPr b="0" spc="50" dirty="0">
                <a:latin typeface="Times New Roman"/>
                <a:cs typeface="Times New Roman"/>
              </a:rPr>
              <a:t> </a:t>
            </a:r>
            <a:r>
              <a:rPr spc="-260" dirty="0"/>
              <a:t>REGULATOR</a:t>
            </a:r>
          </a:p>
        </p:txBody>
      </p:sp>
      <p:sp>
        <p:nvSpPr>
          <p:cNvPr id="21" name="object 21"/>
          <p:cNvSpPr/>
          <p:nvPr/>
        </p:nvSpPr>
        <p:spPr>
          <a:xfrm>
            <a:off x="0" y="6528816"/>
            <a:ext cx="12192000" cy="329565"/>
          </a:xfrm>
          <a:custGeom>
            <a:avLst/>
            <a:gdLst/>
            <a:ahLst/>
            <a:cxnLst/>
            <a:rect l="l" t="t" r="r" b="b"/>
            <a:pathLst>
              <a:path w="12192000" h="329565">
                <a:moveTo>
                  <a:pt x="12192000" y="0"/>
                </a:moveTo>
                <a:lnTo>
                  <a:pt x="0" y="0"/>
                </a:lnTo>
                <a:lnTo>
                  <a:pt x="0" y="329182"/>
                </a:lnTo>
                <a:lnTo>
                  <a:pt x="12192000" y="329182"/>
                </a:lnTo>
                <a:lnTo>
                  <a:pt x="1219200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38765476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51817" y="948893"/>
            <a:ext cx="8272780" cy="5746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355" dirty="0"/>
              <a:t>OUTPUT</a:t>
            </a:r>
            <a:r>
              <a:rPr b="0" spc="70" dirty="0">
                <a:latin typeface="Times New Roman"/>
                <a:cs typeface="Times New Roman"/>
              </a:rPr>
              <a:t> </a:t>
            </a:r>
            <a:r>
              <a:rPr spc="-229" dirty="0"/>
              <a:t>RESISTANCE</a:t>
            </a:r>
            <a:r>
              <a:rPr b="0" spc="40" dirty="0">
                <a:latin typeface="Times New Roman"/>
                <a:cs typeface="Times New Roman"/>
              </a:rPr>
              <a:t> </a:t>
            </a:r>
            <a:r>
              <a:rPr spc="-254" dirty="0"/>
              <a:t>AN</a:t>
            </a:r>
            <a:r>
              <a:rPr spc="-260" dirty="0"/>
              <a:t>D</a:t>
            </a:r>
            <a:r>
              <a:rPr b="0" spc="50" dirty="0">
                <a:latin typeface="Times New Roman"/>
                <a:cs typeface="Times New Roman"/>
              </a:rPr>
              <a:t> </a:t>
            </a:r>
            <a:r>
              <a:rPr spc="-305" dirty="0"/>
              <a:t>REGULATION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916939" y="1692023"/>
            <a:ext cx="10358755" cy="720725"/>
          </a:xfrm>
          <a:prstGeom prst="rect">
            <a:avLst/>
          </a:prstGeom>
        </p:spPr>
        <p:txBody>
          <a:bodyPr vert="horz" wrap="square" lIns="0" tIns="53975" rIns="0" bIns="0" rtlCol="0">
            <a:spAutoFit/>
          </a:bodyPr>
          <a:lstStyle/>
          <a:p>
            <a:pPr marL="241300" marR="5080" indent="-229235">
              <a:lnSpc>
                <a:spcPts val="2590"/>
              </a:lnSpc>
              <a:spcBef>
                <a:spcPts val="425"/>
              </a:spcBef>
              <a:buFont typeface="Arial MT"/>
              <a:buChar char="•"/>
              <a:tabLst>
                <a:tab pos="241935" algn="l"/>
              </a:tabLst>
            </a:pPr>
            <a:r>
              <a:rPr sz="2400" dirty="0">
                <a:latin typeface="Times New Roman"/>
                <a:cs typeface="Times New Roman"/>
              </a:rPr>
              <a:t>The</a:t>
            </a:r>
            <a:r>
              <a:rPr sz="2400" spc="18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internal</a:t>
            </a:r>
            <a:r>
              <a:rPr sz="2400" spc="17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resistance</a:t>
            </a:r>
            <a:r>
              <a:rPr sz="2400" spc="19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appears</a:t>
            </a:r>
            <a:r>
              <a:rPr sz="2400" spc="18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at</a:t>
            </a:r>
            <a:r>
              <a:rPr sz="2400" spc="19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the</a:t>
            </a:r>
            <a:r>
              <a:rPr sz="2400" spc="18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output</a:t>
            </a:r>
            <a:r>
              <a:rPr sz="2400" spc="17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of</a:t>
            </a:r>
            <a:r>
              <a:rPr sz="2400" spc="17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the</a:t>
            </a:r>
            <a:r>
              <a:rPr sz="2400" spc="19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supply</a:t>
            </a:r>
            <a:r>
              <a:rPr sz="2400" spc="18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and</a:t>
            </a:r>
            <a:r>
              <a:rPr sz="2400" spc="18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defined</a:t>
            </a:r>
            <a:r>
              <a:rPr sz="2400" spc="18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as</a:t>
            </a:r>
            <a:r>
              <a:rPr sz="2400" spc="18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change </a:t>
            </a:r>
            <a:r>
              <a:rPr sz="2400" spc="-58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in</a:t>
            </a:r>
            <a:r>
              <a:rPr sz="2400" spc="-2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output</a:t>
            </a:r>
            <a:r>
              <a:rPr sz="2400" spc="-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voltage</a:t>
            </a:r>
            <a:r>
              <a:rPr sz="2400" spc="-3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to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change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in</a:t>
            </a:r>
            <a:r>
              <a:rPr sz="2400" spc="-2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output</a:t>
            </a:r>
            <a:r>
              <a:rPr sz="2400" spc="-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current</a:t>
            </a:r>
            <a:endParaRPr sz="24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916938" y="3845510"/>
            <a:ext cx="3399790" cy="3917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41300" indent="-229235">
              <a:lnSpc>
                <a:spcPct val="100000"/>
              </a:lnSpc>
              <a:spcBef>
                <a:spcPts val="100"/>
              </a:spcBef>
              <a:buFont typeface="Arial MT"/>
              <a:buChar char="•"/>
              <a:tabLst>
                <a:tab pos="241935" algn="l"/>
              </a:tabLst>
            </a:pPr>
            <a:r>
              <a:rPr sz="2400" dirty="0">
                <a:latin typeface="Times New Roman"/>
                <a:cs typeface="Times New Roman"/>
              </a:rPr>
              <a:t>The</a:t>
            </a:r>
            <a:r>
              <a:rPr sz="2400" spc="-3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regulation</a:t>
            </a:r>
            <a:r>
              <a:rPr sz="2400" spc="-5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is</a:t>
            </a:r>
            <a:r>
              <a:rPr sz="2400" spc="-1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given</a:t>
            </a:r>
            <a:r>
              <a:rPr sz="2400" spc="-2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as</a:t>
            </a:r>
            <a:endParaRPr sz="2400">
              <a:latin typeface="Times New Roman"/>
              <a:cs typeface="Times New Roman"/>
            </a:endParaRPr>
          </a:p>
        </p:txBody>
      </p:sp>
      <p:pic>
        <p:nvPicPr>
          <p:cNvPr id="5" name="object 5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808732" y="2790444"/>
            <a:ext cx="5558027" cy="851915"/>
          </a:xfrm>
          <a:prstGeom prst="rect">
            <a:avLst/>
          </a:prstGeom>
        </p:spPr>
      </p:pic>
      <p:pic>
        <p:nvPicPr>
          <p:cNvPr id="6" name="object 6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3514344" y="5026154"/>
            <a:ext cx="6188963" cy="853437"/>
          </a:xfrm>
          <a:prstGeom prst="rect">
            <a:avLst/>
          </a:prstGeom>
        </p:spPr>
      </p:pic>
      <p:sp>
        <p:nvSpPr>
          <p:cNvPr id="7" name="object 7"/>
          <p:cNvSpPr/>
          <p:nvPr/>
        </p:nvSpPr>
        <p:spPr>
          <a:xfrm>
            <a:off x="0" y="6528816"/>
            <a:ext cx="12192000" cy="329565"/>
          </a:xfrm>
          <a:custGeom>
            <a:avLst/>
            <a:gdLst/>
            <a:ahLst/>
            <a:cxnLst/>
            <a:rect l="l" t="t" r="r" b="b"/>
            <a:pathLst>
              <a:path w="12192000" h="329565">
                <a:moveTo>
                  <a:pt x="12192000" y="0"/>
                </a:moveTo>
                <a:lnTo>
                  <a:pt x="0" y="0"/>
                </a:lnTo>
                <a:lnTo>
                  <a:pt x="0" y="329182"/>
                </a:lnTo>
                <a:lnTo>
                  <a:pt x="12192000" y="329182"/>
                </a:lnTo>
                <a:lnTo>
                  <a:pt x="1219200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85686056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89002" y="960220"/>
            <a:ext cx="477393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130" dirty="0"/>
              <a:t>HALF</a:t>
            </a:r>
            <a:r>
              <a:rPr b="0" spc="55" dirty="0">
                <a:latin typeface="Times New Roman"/>
                <a:cs typeface="Times New Roman"/>
              </a:rPr>
              <a:t> </a:t>
            </a:r>
            <a:r>
              <a:rPr spc="-295" dirty="0"/>
              <a:t>WAVE</a:t>
            </a:r>
            <a:r>
              <a:rPr b="0" spc="50" dirty="0">
                <a:latin typeface="Times New Roman"/>
                <a:cs typeface="Times New Roman"/>
              </a:rPr>
              <a:t> </a:t>
            </a:r>
            <a:r>
              <a:rPr spc="-380" dirty="0"/>
              <a:t>RECTIF</a:t>
            </a:r>
            <a:r>
              <a:rPr spc="-290" dirty="0"/>
              <a:t>I</a:t>
            </a:r>
            <a:r>
              <a:rPr spc="-170" dirty="0"/>
              <a:t>ER</a:t>
            </a: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218688" y="4381500"/>
            <a:ext cx="5391911" cy="1975102"/>
          </a:xfrm>
          <a:prstGeom prst="rect">
            <a:avLst/>
          </a:prstGeom>
        </p:spPr>
      </p:pic>
      <p:sp>
        <p:nvSpPr>
          <p:cNvPr id="4" name="object 4"/>
          <p:cNvSpPr txBox="1"/>
          <p:nvPr/>
        </p:nvSpPr>
        <p:spPr>
          <a:xfrm>
            <a:off x="980944" y="1565348"/>
            <a:ext cx="10586720" cy="307467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99085" marR="5080" indent="-287020">
              <a:lnSpc>
                <a:spcPct val="150100"/>
              </a:lnSpc>
              <a:spcBef>
                <a:spcPts val="100"/>
              </a:spcBef>
              <a:buFont typeface="Arial MT"/>
              <a:buChar char="•"/>
              <a:tabLst>
                <a:tab pos="299085" algn="l"/>
                <a:tab pos="299720" algn="l"/>
              </a:tabLst>
            </a:pPr>
            <a:r>
              <a:rPr sz="2000" spc="-5" dirty="0">
                <a:latin typeface="Times New Roman"/>
                <a:cs typeface="Times New Roman"/>
              </a:rPr>
              <a:t>Semiconductor</a:t>
            </a:r>
            <a:r>
              <a:rPr sz="2000" spc="28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diodes</a:t>
            </a:r>
            <a:r>
              <a:rPr sz="2000" spc="3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are</a:t>
            </a:r>
            <a:r>
              <a:rPr sz="2000" spc="30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commonly</a:t>
            </a:r>
            <a:r>
              <a:rPr sz="2000" spc="29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used</a:t>
            </a:r>
            <a:r>
              <a:rPr sz="2000" spc="29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to</a:t>
            </a:r>
            <a:r>
              <a:rPr sz="2000" spc="3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convert</a:t>
            </a:r>
            <a:r>
              <a:rPr sz="2000" spc="29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Alternating</a:t>
            </a:r>
            <a:r>
              <a:rPr sz="2000" spc="3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Current</a:t>
            </a:r>
            <a:r>
              <a:rPr sz="2000" spc="290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(AC)</a:t>
            </a:r>
            <a:r>
              <a:rPr sz="2000" spc="285" dirty="0">
                <a:latin typeface="Times New Roman"/>
                <a:cs typeface="Times New Roman"/>
              </a:rPr>
              <a:t> </a:t>
            </a:r>
            <a:r>
              <a:rPr sz="2000" spc="-10" dirty="0">
                <a:latin typeface="Times New Roman"/>
                <a:cs typeface="Times New Roman"/>
              </a:rPr>
              <a:t>to</a:t>
            </a:r>
            <a:r>
              <a:rPr sz="2000" spc="30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Direct</a:t>
            </a:r>
            <a:r>
              <a:rPr sz="2000" spc="29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Current </a:t>
            </a:r>
            <a:r>
              <a:rPr sz="2000" spc="-484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(DC),</a:t>
            </a:r>
            <a:r>
              <a:rPr sz="2000" spc="-2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also</a:t>
            </a:r>
            <a:r>
              <a:rPr sz="2000" spc="-15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referred</a:t>
            </a:r>
            <a:r>
              <a:rPr sz="2000" spc="-4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as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Rectifiers.</a:t>
            </a:r>
          </a:p>
          <a:p>
            <a:pPr marL="299085" marR="6985" indent="-287020">
              <a:lnSpc>
                <a:spcPct val="150000"/>
              </a:lnSpc>
              <a:spcBef>
                <a:spcPts val="800"/>
              </a:spcBef>
              <a:buFont typeface="Arial MT"/>
              <a:buChar char="•"/>
              <a:tabLst>
                <a:tab pos="299085" algn="l"/>
                <a:tab pos="299720" algn="l"/>
              </a:tabLst>
            </a:pPr>
            <a:r>
              <a:rPr sz="2000" dirty="0">
                <a:latin typeface="Times New Roman"/>
                <a:cs typeface="Times New Roman"/>
              </a:rPr>
              <a:t>The</a:t>
            </a:r>
            <a:r>
              <a:rPr sz="2000" spc="215" dirty="0">
                <a:latin typeface="Times New Roman"/>
                <a:cs typeface="Times New Roman"/>
              </a:rPr>
              <a:t> </a:t>
            </a:r>
            <a:r>
              <a:rPr sz="2000" spc="-10" dirty="0">
                <a:latin typeface="Times New Roman"/>
                <a:cs typeface="Times New Roman"/>
              </a:rPr>
              <a:t>simplest</a:t>
            </a:r>
            <a:r>
              <a:rPr sz="2000" spc="200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form</a:t>
            </a:r>
            <a:r>
              <a:rPr sz="2000" spc="2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of</a:t>
            </a:r>
            <a:r>
              <a:rPr sz="2000" spc="2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rectifier</a:t>
            </a:r>
            <a:r>
              <a:rPr sz="2000" spc="21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circuit</a:t>
            </a:r>
            <a:r>
              <a:rPr sz="2000" spc="2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uses</a:t>
            </a:r>
            <a:r>
              <a:rPr sz="2000" spc="220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a</a:t>
            </a:r>
            <a:r>
              <a:rPr sz="2000" spc="204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single</a:t>
            </a:r>
            <a:r>
              <a:rPr sz="2000" spc="2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diode</a:t>
            </a:r>
            <a:r>
              <a:rPr sz="2000" spc="2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and</a:t>
            </a:r>
            <a:r>
              <a:rPr sz="2000" spc="21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operates</a:t>
            </a:r>
            <a:r>
              <a:rPr sz="2000" spc="210" dirty="0">
                <a:latin typeface="Times New Roman"/>
                <a:cs typeface="Times New Roman"/>
              </a:rPr>
              <a:t> </a:t>
            </a:r>
            <a:r>
              <a:rPr sz="2000" spc="-10" dirty="0">
                <a:latin typeface="Times New Roman"/>
                <a:cs typeface="Times New Roman"/>
              </a:rPr>
              <a:t>only</a:t>
            </a:r>
            <a:r>
              <a:rPr sz="2000" spc="2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in</a:t>
            </a:r>
            <a:r>
              <a:rPr sz="2000" spc="204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positive</a:t>
            </a:r>
            <a:r>
              <a:rPr sz="2000" spc="210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or</a:t>
            </a:r>
            <a:r>
              <a:rPr sz="2000" spc="2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negative </a:t>
            </a:r>
            <a:r>
              <a:rPr sz="2000" spc="-484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half</a:t>
            </a:r>
            <a:r>
              <a:rPr sz="2000" spc="-2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cycles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of</a:t>
            </a:r>
            <a:r>
              <a:rPr sz="2000" spc="-20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the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spc="-20" dirty="0">
                <a:latin typeface="Times New Roman"/>
                <a:cs typeface="Times New Roman"/>
              </a:rPr>
              <a:t>supply,</a:t>
            </a:r>
            <a:r>
              <a:rPr sz="2000" spc="-15" dirty="0">
                <a:latin typeface="Times New Roman"/>
                <a:cs typeface="Times New Roman"/>
              </a:rPr>
              <a:t> </a:t>
            </a:r>
            <a:r>
              <a:rPr sz="2000" spc="5" dirty="0">
                <a:latin typeface="Times New Roman"/>
                <a:cs typeface="Times New Roman"/>
              </a:rPr>
              <a:t>known</a:t>
            </a:r>
            <a:r>
              <a:rPr sz="2000" spc="-4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as</a:t>
            </a:r>
            <a:r>
              <a:rPr sz="2000" dirty="0">
                <a:latin typeface="Times New Roman"/>
                <a:cs typeface="Times New Roman"/>
              </a:rPr>
              <a:t> half-wave</a:t>
            </a:r>
            <a:r>
              <a:rPr sz="2000" spc="-35" dirty="0">
                <a:latin typeface="Times New Roman"/>
                <a:cs typeface="Times New Roman"/>
              </a:rPr>
              <a:t> </a:t>
            </a:r>
            <a:r>
              <a:rPr sz="2000" spc="-15" dirty="0">
                <a:latin typeface="Times New Roman"/>
                <a:cs typeface="Times New Roman"/>
              </a:rPr>
              <a:t>rectifier.</a:t>
            </a:r>
            <a:endParaRPr sz="2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40"/>
              </a:spcBef>
              <a:buFont typeface="Arial MT"/>
              <a:buChar char="•"/>
            </a:pPr>
            <a:endParaRPr sz="1700" dirty="0">
              <a:latin typeface="Times New Roman"/>
              <a:cs typeface="Times New Roman"/>
            </a:endParaRPr>
          </a:p>
          <a:p>
            <a:pPr marL="299085" indent="-287020">
              <a:lnSpc>
                <a:spcPct val="100000"/>
              </a:lnSpc>
              <a:buFont typeface="Arial MT"/>
              <a:buChar char="•"/>
              <a:tabLst>
                <a:tab pos="299085" algn="l"/>
                <a:tab pos="299720" algn="l"/>
              </a:tabLst>
            </a:pPr>
            <a:r>
              <a:rPr sz="2000" dirty="0">
                <a:latin typeface="Times New Roman"/>
                <a:cs typeface="Times New Roman"/>
              </a:rPr>
              <a:t>The</a:t>
            </a:r>
            <a:r>
              <a:rPr sz="2000" spc="-5" dirty="0">
                <a:latin typeface="Times New Roman"/>
                <a:cs typeface="Times New Roman"/>
              </a:rPr>
              <a:t> </a:t>
            </a:r>
            <a:r>
              <a:rPr sz="2000" spc="-10" dirty="0">
                <a:latin typeface="Times New Roman"/>
                <a:cs typeface="Times New Roman"/>
              </a:rPr>
              <a:t>mains</a:t>
            </a:r>
            <a:r>
              <a:rPr sz="2000" spc="15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voltage</a:t>
            </a:r>
            <a:r>
              <a:rPr sz="2000" spc="-25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(220</a:t>
            </a:r>
            <a:r>
              <a:rPr sz="2000" spc="-2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to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5" dirty="0">
                <a:latin typeface="Times New Roman"/>
                <a:cs typeface="Times New Roman"/>
              </a:rPr>
              <a:t>240V)</a:t>
            </a:r>
            <a:r>
              <a:rPr sz="2000" spc="-40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applied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to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primary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of</a:t>
            </a:r>
            <a:r>
              <a:rPr sz="2000" spc="-15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step-down</a:t>
            </a:r>
            <a:r>
              <a:rPr sz="2000" spc="-35" dirty="0">
                <a:latin typeface="Times New Roman"/>
                <a:cs typeface="Times New Roman"/>
              </a:rPr>
              <a:t> </a:t>
            </a:r>
            <a:r>
              <a:rPr sz="2000" spc="-10" dirty="0">
                <a:latin typeface="Times New Roman"/>
                <a:cs typeface="Times New Roman"/>
              </a:rPr>
              <a:t>transformer.</a:t>
            </a:r>
            <a:endParaRPr sz="2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50"/>
              </a:spcBef>
              <a:buFont typeface="Arial MT"/>
              <a:buChar char="•"/>
            </a:pPr>
            <a:endParaRPr sz="1700" dirty="0">
              <a:latin typeface="Times New Roman"/>
              <a:cs typeface="Times New Roman"/>
            </a:endParaRPr>
          </a:p>
          <a:p>
            <a:pPr marL="299085" indent="-287020">
              <a:lnSpc>
                <a:spcPct val="100000"/>
              </a:lnSpc>
              <a:buFont typeface="Arial MT"/>
              <a:buChar char="•"/>
              <a:tabLst>
                <a:tab pos="299085" algn="l"/>
                <a:tab pos="299720" algn="l"/>
              </a:tabLst>
            </a:pPr>
            <a:r>
              <a:rPr sz="2000" dirty="0">
                <a:latin typeface="Times New Roman"/>
                <a:cs typeface="Times New Roman"/>
              </a:rPr>
              <a:t>The</a:t>
            </a:r>
            <a:r>
              <a:rPr sz="2000" spc="5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secondary</a:t>
            </a:r>
            <a:r>
              <a:rPr sz="2000" spc="-35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of</a:t>
            </a:r>
            <a:r>
              <a:rPr sz="2000" spc="-5" dirty="0">
                <a:latin typeface="Times New Roman"/>
                <a:cs typeface="Times New Roman"/>
              </a:rPr>
              <a:t> transformer</a:t>
            </a:r>
            <a:r>
              <a:rPr sz="2000" spc="-2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steps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down</a:t>
            </a:r>
            <a:r>
              <a:rPr sz="2000" spc="-15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the</a:t>
            </a:r>
            <a:r>
              <a:rPr sz="2000" spc="-5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240V</a:t>
            </a:r>
            <a:r>
              <a:rPr sz="2000" spc="-5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rms</a:t>
            </a:r>
            <a:r>
              <a:rPr sz="2000" spc="10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to</a:t>
            </a:r>
            <a:r>
              <a:rPr sz="2000" spc="5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12V</a:t>
            </a:r>
            <a:r>
              <a:rPr sz="2000" spc="-4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rms</a:t>
            </a:r>
            <a:r>
              <a:rPr sz="2000" spc="5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(the</a:t>
            </a:r>
            <a:r>
              <a:rPr sz="2000" spc="-20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turns</a:t>
            </a:r>
            <a:r>
              <a:rPr sz="2000" spc="-2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ratio</a:t>
            </a:r>
            <a:r>
              <a:rPr sz="2000" spc="-20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20:1).</a:t>
            </a:r>
          </a:p>
        </p:txBody>
      </p:sp>
      <p:sp>
        <p:nvSpPr>
          <p:cNvPr id="5" name="object 5"/>
          <p:cNvSpPr/>
          <p:nvPr/>
        </p:nvSpPr>
        <p:spPr>
          <a:xfrm>
            <a:off x="0" y="6528816"/>
            <a:ext cx="12192000" cy="329565"/>
          </a:xfrm>
          <a:custGeom>
            <a:avLst/>
            <a:gdLst/>
            <a:ahLst/>
            <a:cxnLst/>
            <a:rect l="l" t="t" r="r" b="b"/>
            <a:pathLst>
              <a:path w="12192000" h="329565">
                <a:moveTo>
                  <a:pt x="12192000" y="0"/>
                </a:moveTo>
                <a:lnTo>
                  <a:pt x="0" y="0"/>
                </a:lnTo>
                <a:lnTo>
                  <a:pt x="0" y="329182"/>
                </a:lnTo>
                <a:lnTo>
                  <a:pt x="12192000" y="329182"/>
                </a:lnTo>
                <a:lnTo>
                  <a:pt x="1219200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253162493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580137" y="937386"/>
            <a:ext cx="213868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190" dirty="0"/>
              <a:t>Problem</a:t>
            </a:r>
            <a:r>
              <a:rPr b="0" spc="60" dirty="0">
                <a:latin typeface="Times New Roman"/>
                <a:cs typeface="Times New Roman"/>
              </a:rPr>
              <a:t> </a:t>
            </a:r>
            <a:r>
              <a:rPr spc="-390" dirty="0"/>
              <a:t>3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832808" y="1479041"/>
            <a:ext cx="10360660" cy="2013585"/>
          </a:xfrm>
          <a:prstGeom prst="rect">
            <a:avLst/>
          </a:prstGeom>
        </p:spPr>
        <p:txBody>
          <a:bodyPr vert="horz" wrap="square" lIns="0" tIns="85725" rIns="0" bIns="0" rtlCol="0">
            <a:spAutoFit/>
          </a:bodyPr>
          <a:lstStyle/>
          <a:p>
            <a:pPr marL="12700" marR="5080" algn="just">
              <a:lnSpc>
                <a:spcPct val="80000"/>
              </a:lnSpc>
              <a:spcBef>
                <a:spcPts val="675"/>
              </a:spcBef>
            </a:pPr>
            <a:r>
              <a:rPr sz="2400" dirty="0">
                <a:solidFill>
                  <a:srgbClr val="C00000"/>
                </a:solidFill>
                <a:latin typeface="Times New Roman"/>
                <a:cs typeface="Times New Roman"/>
              </a:rPr>
              <a:t>A 5 V zener diode has a </a:t>
            </a:r>
            <a:r>
              <a:rPr sz="2400" spc="-5" dirty="0">
                <a:solidFill>
                  <a:srgbClr val="C00000"/>
                </a:solidFill>
                <a:latin typeface="Times New Roman"/>
                <a:cs typeface="Times New Roman"/>
              </a:rPr>
              <a:t>maximum </a:t>
            </a:r>
            <a:r>
              <a:rPr sz="2400" dirty="0">
                <a:solidFill>
                  <a:srgbClr val="C00000"/>
                </a:solidFill>
                <a:latin typeface="Times New Roman"/>
                <a:cs typeface="Times New Roman"/>
              </a:rPr>
              <a:t>rated power </a:t>
            </a:r>
            <a:r>
              <a:rPr sz="2400" spc="-5" dirty="0">
                <a:solidFill>
                  <a:srgbClr val="C00000"/>
                </a:solidFill>
                <a:latin typeface="Times New Roman"/>
                <a:cs typeface="Times New Roman"/>
              </a:rPr>
              <a:t>dissipation </a:t>
            </a:r>
            <a:r>
              <a:rPr sz="2400" dirty="0">
                <a:solidFill>
                  <a:srgbClr val="C00000"/>
                </a:solidFill>
                <a:latin typeface="Times New Roman"/>
                <a:cs typeface="Times New Roman"/>
              </a:rPr>
              <a:t>of 500 </a:t>
            </a:r>
            <a:r>
              <a:rPr sz="2400" spc="-85" dirty="0">
                <a:solidFill>
                  <a:srgbClr val="C00000"/>
                </a:solidFill>
                <a:latin typeface="Times New Roman"/>
                <a:cs typeface="Times New Roman"/>
              </a:rPr>
              <a:t>mW.</a:t>
            </a:r>
            <a:r>
              <a:rPr sz="2400" spc="430" dirty="0">
                <a:solidFill>
                  <a:srgbClr val="C00000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C00000"/>
                </a:solidFill>
                <a:latin typeface="Times New Roman"/>
                <a:cs typeface="Times New Roman"/>
              </a:rPr>
              <a:t>If the </a:t>
            </a:r>
            <a:r>
              <a:rPr sz="2400" spc="-5" dirty="0">
                <a:solidFill>
                  <a:srgbClr val="C00000"/>
                </a:solidFill>
                <a:latin typeface="Times New Roman"/>
                <a:cs typeface="Times New Roman"/>
              </a:rPr>
              <a:t>diode </a:t>
            </a:r>
            <a:r>
              <a:rPr sz="2400" dirty="0">
                <a:solidFill>
                  <a:srgbClr val="C00000"/>
                </a:solidFill>
                <a:latin typeface="Times New Roman"/>
                <a:cs typeface="Times New Roman"/>
              </a:rPr>
              <a:t> is to </a:t>
            </a:r>
            <a:r>
              <a:rPr sz="2400" spc="-10" dirty="0">
                <a:solidFill>
                  <a:srgbClr val="C00000"/>
                </a:solidFill>
                <a:latin typeface="Times New Roman"/>
                <a:cs typeface="Times New Roman"/>
              </a:rPr>
              <a:t>be </a:t>
            </a:r>
            <a:r>
              <a:rPr sz="2400" dirty="0">
                <a:solidFill>
                  <a:srgbClr val="C00000"/>
                </a:solidFill>
                <a:latin typeface="Times New Roman"/>
                <a:cs typeface="Times New Roman"/>
              </a:rPr>
              <a:t>used in a </a:t>
            </a:r>
            <a:r>
              <a:rPr sz="2400" spc="-5" dirty="0">
                <a:solidFill>
                  <a:srgbClr val="C00000"/>
                </a:solidFill>
                <a:latin typeface="Times New Roman"/>
                <a:cs typeface="Times New Roman"/>
              </a:rPr>
              <a:t>simple regulator circuit </a:t>
            </a:r>
            <a:r>
              <a:rPr sz="2400" dirty="0">
                <a:solidFill>
                  <a:srgbClr val="C00000"/>
                </a:solidFill>
                <a:latin typeface="Times New Roman"/>
                <a:cs typeface="Times New Roman"/>
              </a:rPr>
              <a:t>to </a:t>
            </a:r>
            <a:r>
              <a:rPr sz="2400" spc="-5" dirty="0">
                <a:solidFill>
                  <a:srgbClr val="C00000"/>
                </a:solidFill>
                <a:latin typeface="Times New Roman"/>
                <a:cs typeface="Times New Roman"/>
              </a:rPr>
              <a:t>supply </a:t>
            </a:r>
            <a:r>
              <a:rPr sz="2400" dirty="0">
                <a:solidFill>
                  <a:srgbClr val="C00000"/>
                </a:solidFill>
                <a:latin typeface="Times New Roman"/>
                <a:cs typeface="Times New Roman"/>
              </a:rPr>
              <a:t>a </a:t>
            </a:r>
            <a:r>
              <a:rPr sz="2400" spc="-5" dirty="0">
                <a:solidFill>
                  <a:srgbClr val="C00000"/>
                </a:solidFill>
                <a:latin typeface="Times New Roman"/>
                <a:cs typeface="Times New Roman"/>
              </a:rPr>
              <a:t>regulated </a:t>
            </a:r>
            <a:r>
              <a:rPr sz="2400" dirty="0">
                <a:solidFill>
                  <a:srgbClr val="C00000"/>
                </a:solidFill>
                <a:latin typeface="Times New Roman"/>
                <a:cs typeface="Times New Roman"/>
              </a:rPr>
              <a:t>5 V to a </a:t>
            </a:r>
            <a:r>
              <a:rPr sz="2400" spc="-5" dirty="0">
                <a:solidFill>
                  <a:srgbClr val="C00000"/>
                </a:solidFill>
                <a:latin typeface="Times New Roman"/>
                <a:cs typeface="Times New Roman"/>
              </a:rPr>
              <a:t>load having </a:t>
            </a:r>
            <a:r>
              <a:rPr sz="2400" dirty="0">
                <a:solidFill>
                  <a:srgbClr val="C00000"/>
                </a:solidFill>
                <a:latin typeface="Times New Roman"/>
                <a:cs typeface="Times New Roman"/>
              </a:rPr>
              <a:t>a </a:t>
            </a:r>
            <a:r>
              <a:rPr sz="2400" spc="-585" dirty="0">
                <a:solidFill>
                  <a:srgbClr val="C00000"/>
                </a:solidFill>
                <a:latin typeface="Times New Roman"/>
                <a:cs typeface="Times New Roman"/>
              </a:rPr>
              <a:t> </a:t>
            </a:r>
            <a:r>
              <a:rPr sz="2400" spc="-5" dirty="0">
                <a:solidFill>
                  <a:srgbClr val="C00000"/>
                </a:solidFill>
                <a:latin typeface="Times New Roman"/>
                <a:cs typeface="Times New Roman"/>
              </a:rPr>
              <a:t>resistance of 400 ohms, determine </a:t>
            </a:r>
            <a:r>
              <a:rPr sz="2400" dirty="0">
                <a:solidFill>
                  <a:srgbClr val="C00000"/>
                </a:solidFill>
                <a:latin typeface="Times New Roman"/>
                <a:cs typeface="Times New Roman"/>
              </a:rPr>
              <a:t>a </a:t>
            </a:r>
            <a:r>
              <a:rPr sz="2400" spc="-5" dirty="0">
                <a:solidFill>
                  <a:srgbClr val="C00000"/>
                </a:solidFill>
                <a:latin typeface="Times New Roman"/>
                <a:cs typeface="Times New Roman"/>
              </a:rPr>
              <a:t>suitable value of series resistor for operation </a:t>
            </a:r>
            <a:r>
              <a:rPr sz="2400" dirty="0">
                <a:solidFill>
                  <a:srgbClr val="C00000"/>
                </a:solidFill>
                <a:latin typeface="Times New Roman"/>
                <a:cs typeface="Times New Roman"/>
              </a:rPr>
              <a:t>in </a:t>
            </a:r>
            <a:r>
              <a:rPr sz="2400" spc="5" dirty="0">
                <a:solidFill>
                  <a:srgbClr val="C00000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C00000"/>
                </a:solidFill>
                <a:latin typeface="Times New Roman"/>
                <a:cs typeface="Times New Roman"/>
              </a:rPr>
              <a:t>conjunction</a:t>
            </a:r>
            <a:r>
              <a:rPr sz="2400" spc="-35" dirty="0">
                <a:solidFill>
                  <a:srgbClr val="C00000"/>
                </a:solidFill>
                <a:latin typeface="Times New Roman"/>
                <a:cs typeface="Times New Roman"/>
              </a:rPr>
              <a:t> </a:t>
            </a:r>
            <a:r>
              <a:rPr sz="2400" spc="-5" dirty="0">
                <a:solidFill>
                  <a:srgbClr val="C00000"/>
                </a:solidFill>
                <a:latin typeface="Times New Roman"/>
                <a:cs typeface="Times New Roman"/>
              </a:rPr>
              <a:t>with</a:t>
            </a:r>
            <a:r>
              <a:rPr sz="2400" spc="-10" dirty="0">
                <a:solidFill>
                  <a:srgbClr val="C00000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C00000"/>
                </a:solidFill>
                <a:latin typeface="Times New Roman"/>
                <a:cs typeface="Times New Roman"/>
              </a:rPr>
              <a:t>a</a:t>
            </a:r>
            <a:r>
              <a:rPr sz="2400" spc="-10" dirty="0">
                <a:solidFill>
                  <a:srgbClr val="C00000"/>
                </a:solidFill>
                <a:latin typeface="Times New Roman"/>
                <a:cs typeface="Times New Roman"/>
              </a:rPr>
              <a:t> </a:t>
            </a:r>
            <a:r>
              <a:rPr sz="2400" spc="-5" dirty="0">
                <a:solidFill>
                  <a:srgbClr val="C00000"/>
                </a:solidFill>
                <a:latin typeface="Times New Roman"/>
                <a:cs typeface="Times New Roman"/>
              </a:rPr>
              <a:t>supply</a:t>
            </a:r>
            <a:r>
              <a:rPr sz="2400" spc="5" dirty="0">
                <a:solidFill>
                  <a:srgbClr val="C00000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C00000"/>
                </a:solidFill>
                <a:latin typeface="Times New Roman"/>
                <a:cs typeface="Times New Roman"/>
              </a:rPr>
              <a:t>of</a:t>
            </a:r>
            <a:r>
              <a:rPr sz="2400" spc="-10" dirty="0">
                <a:solidFill>
                  <a:srgbClr val="C00000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C00000"/>
                </a:solidFill>
                <a:latin typeface="Times New Roman"/>
                <a:cs typeface="Times New Roman"/>
              </a:rPr>
              <a:t>9</a:t>
            </a:r>
            <a:r>
              <a:rPr sz="2400" spc="-40" dirty="0">
                <a:solidFill>
                  <a:srgbClr val="C00000"/>
                </a:solidFill>
                <a:latin typeface="Times New Roman"/>
                <a:cs typeface="Times New Roman"/>
              </a:rPr>
              <a:t> </a:t>
            </a:r>
            <a:r>
              <a:rPr sz="2400" spc="-160" dirty="0">
                <a:solidFill>
                  <a:srgbClr val="C00000"/>
                </a:solidFill>
                <a:latin typeface="Times New Roman"/>
                <a:cs typeface="Times New Roman"/>
              </a:rPr>
              <a:t>V.</a:t>
            </a:r>
            <a:endParaRPr sz="2400">
              <a:latin typeface="Times New Roman"/>
              <a:cs typeface="Times New Roman"/>
            </a:endParaRPr>
          </a:p>
          <a:p>
            <a:pPr marL="76200" marR="4247515" indent="-64135" algn="just">
              <a:lnSpc>
                <a:spcPct val="122000"/>
              </a:lnSpc>
              <a:spcBef>
                <a:spcPts val="5"/>
              </a:spcBef>
            </a:pPr>
            <a:r>
              <a:rPr sz="2000" spc="-5" dirty="0">
                <a:latin typeface="Times New Roman"/>
                <a:cs typeface="Times New Roman"/>
              </a:rPr>
              <a:t>First</a:t>
            </a:r>
            <a:r>
              <a:rPr sz="2000" spc="-25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we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should</a:t>
            </a:r>
            <a:r>
              <a:rPr sz="2000" spc="-2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determine</a:t>
            </a:r>
            <a:r>
              <a:rPr sz="2000" spc="-20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the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maximum</a:t>
            </a:r>
            <a:r>
              <a:rPr sz="2000" dirty="0">
                <a:latin typeface="Times New Roman"/>
                <a:cs typeface="Times New Roman"/>
              </a:rPr>
              <a:t> value</a:t>
            </a:r>
            <a:r>
              <a:rPr sz="2000" spc="-15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for</a:t>
            </a:r>
            <a:r>
              <a:rPr sz="2000" spc="-15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the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series </a:t>
            </a:r>
            <a:r>
              <a:rPr sz="2000" spc="-490" dirty="0">
                <a:latin typeface="Times New Roman"/>
                <a:cs typeface="Times New Roman"/>
              </a:rPr>
              <a:t> </a:t>
            </a:r>
            <a:r>
              <a:rPr sz="2000" spc="-10" dirty="0">
                <a:latin typeface="Times New Roman"/>
                <a:cs typeface="Times New Roman"/>
              </a:rPr>
              <a:t>resistor,</a:t>
            </a:r>
            <a:r>
              <a:rPr sz="2000" spc="-45" dirty="0">
                <a:latin typeface="Times New Roman"/>
                <a:cs typeface="Times New Roman"/>
              </a:rPr>
              <a:t> </a:t>
            </a:r>
            <a:r>
              <a:rPr sz="2000" i="1" dirty="0">
                <a:latin typeface="Times New Roman"/>
                <a:cs typeface="Times New Roman"/>
              </a:rPr>
              <a:t>R</a:t>
            </a:r>
            <a:r>
              <a:rPr sz="2000" dirty="0">
                <a:latin typeface="Times New Roman"/>
                <a:cs typeface="Times New Roman"/>
              </a:rPr>
              <a:t>S:</a:t>
            </a:r>
            <a:endParaRPr sz="2000">
              <a:latin typeface="Times New Roman"/>
              <a:cs typeface="Times New Roman"/>
            </a:endParaRPr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163824" y="4367785"/>
            <a:ext cx="4294631" cy="618742"/>
          </a:xfrm>
          <a:prstGeom prst="rect">
            <a:avLst/>
          </a:prstGeom>
        </p:spPr>
      </p:pic>
      <p:sp>
        <p:nvSpPr>
          <p:cNvPr id="5" name="object 5"/>
          <p:cNvSpPr txBox="1"/>
          <p:nvPr/>
        </p:nvSpPr>
        <p:spPr>
          <a:xfrm>
            <a:off x="916939" y="4972304"/>
            <a:ext cx="6774815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dirty="0">
                <a:latin typeface="Calibri"/>
                <a:cs typeface="Calibri"/>
              </a:rPr>
              <a:t>N</a:t>
            </a:r>
            <a:r>
              <a:rPr sz="1800" spc="-10" dirty="0">
                <a:latin typeface="Calibri"/>
                <a:cs typeface="Calibri"/>
              </a:rPr>
              <a:t>o</a:t>
            </a:r>
            <a:r>
              <a:rPr sz="1800" dirty="0">
                <a:latin typeface="Calibri"/>
                <a:cs typeface="Calibri"/>
              </a:rPr>
              <a:t>w</a:t>
            </a:r>
            <a:r>
              <a:rPr sz="1800" spc="-35" dirty="0">
                <a:latin typeface="Times New Roman"/>
                <a:cs typeface="Times New Roman"/>
              </a:rPr>
              <a:t> </a:t>
            </a:r>
            <a:r>
              <a:rPr sz="1800" spc="-15" dirty="0">
                <a:latin typeface="Calibri"/>
                <a:cs typeface="Calibri"/>
              </a:rPr>
              <a:t>w</a:t>
            </a:r>
            <a:r>
              <a:rPr sz="1800" dirty="0">
                <a:latin typeface="Calibri"/>
                <a:cs typeface="Calibri"/>
              </a:rPr>
              <a:t>e</a:t>
            </a:r>
            <a:r>
              <a:rPr sz="1800" spc="-45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Calibri"/>
                <a:cs typeface="Calibri"/>
              </a:rPr>
              <a:t>ne</a:t>
            </a:r>
            <a:r>
              <a:rPr sz="1800" spc="5" dirty="0">
                <a:latin typeface="Calibri"/>
                <a:cs typeface="Calibri"/>
              </a:rPr>
              <a:t>e</a:t>
            </a:r>
            <a:r>
              <a:rPr sz="1800" dirty="0">
                <a:latin typeface="Calibri"/>
                <a:cs typeface="Calibri"/>
              </a:rPr>
              <a:t>d</a:t>
            </a:r>
            <a:r>
              <a:rPr sz="1800" spc="-35" dirty="0">
                <a:latin typeface="Times New Roman"/>
                <a:cs typeface="Times New Roman"/>
              </a:rPr>
              <a:t> </a:t>
            </a:r>
            <a:r>
              <a:rPr sz="1800" spc="-15" dirty="0">
                <a:latin typeface="Calibri"/>
                <a:cs typeface="Calibri"/>
              </a:rPr>
              <a:t>t</a:t>
            </a:r>
            <a:r>
              <a:rPr sz="1800" dirty="0">
                <a:latin typeface="Calibri"/>
                <a:cs typeface="Calibri"/>
              </a:rPr>
              <a:t>o</a:t>
            </a:r>
            <a:r>
              <a:rPr sz="1800" spc="-45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Calibri"/>
                <a:cs typeface="Calibri"/>
              </a:rPr>
              <a:t>de</a:t>
            </a:r>
            <a:r>
              <a:rPr sz="1800" spc="-35" dirty="0">
                <a:latin typeface="Calibri"/>
                <a:cs typeface="Calibri"/>
              </a:rPr>
              <a:t>t</a:t>
            </a:r>
            <a:r>
              <a:rPr sz="1800" dirty="0">
                <a:latin typeface="Calibri"/>
                <a:cs typeface="Calibri"/>
              </a:rPr>
              <a:t>ermi</a:t>
            </a:r>
            <a:r>
              <a:rPr sz="1800" spc="-5" dirty="0">
                <a:latin typeface="Calibri"/>
                <a:cs typeface="Calibri"/>
              </a:rPr>
              <a:t>n</a:t>
            </a:r>
            <a:r>
              <a:rPr sz="1800" dirty="0">
                <a:latin typeface="Calibri"/>
                <a:cs typeface="Calibri"/>
              </a:rPr>
              <a:t>e</a:t>
            </a:r>
            <a:r>
              <a:rPr sz="1800" spc="-20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Calibri"/>
                <a:cs typeface="Calibri"/>
              </a:rPr>
              <a:t>the</a:t>
            </a:r>
            <a:r>
              <a:rPr sz="1800" spc="-45" dirty="0">
                <a:latin typeface="Times New Roman"/>
                <a:cs typeface="Times New Roman"/>
              </a:rPr>
              <a:t> </a:t>
            </a:r>
            <a:r>
              <a:rPr sz="1800" spc="5" dirty="0">
                <a:latin typeface="Calibri"/>
                <a:cs typeface="Calibri"/>
              </a:rPr>
              <a:t>m</a:t>
            </a:r>
            <a:r>
              <a:rPr sz="1800" spc="-5" dirty="0">
                <a:latin typeface="Calibri"/>
                <a:cs typeface="Calibri"/>
              </a:rPr>
              <a:t>in</a:t>
            </a:r>
            <a:r>
              <a:rPr sz="1800" dirty="0">
                <a:latin typeface="Calibri"/>
                <a:cs typeface="Calibri"/>
              </a:rPr>
              <a:t>imum</a:t>
            </a:r>
            <a:r>
              <a:rPr sz="1800" spc="-30" dirty="0">
                <a:latin typeface="Times New Roman"/>
                <a:cs typeface="Times New Roman"/>
              </a:rPr>
              <a:t> </a:t>
            </a:r>
            <a:r>
              <a:rPr sz="1800" spc="-25" dirty="0">
                <a:latin typeface="Calibri"/>
                <a:cs typeface="Calibri"/>
              </a:rPr>
              <a:t>v</a:t>
            </a:r>
            <a:r>
              <a:rPr sz="1800" dirty="0">
                <a:latin typeface="Calibri"/>
                <a:cs typeface="Calibri"/>
              </a:rPr>
              <a:t>al</a:t>
            </a:r>
            <a:r>
              <a:rPr sz="1800" spc="-5" dirty="0">
                <a:latin typeface="Calibri"/>
                <a:cs typeface="Calibri"/>
              </a:rPr>
              <a:t>u</a:t>
            </a:r>
            <a:r>
              <a:rPr sz="1800" dirty="0">
                <a:latin typeface="Calibri"/>
                <a:cs typeface="Calibri"/>
              </a:rPr>
              <a:t>e</a:t>
            </a:r>
            <a:r>
              <a:rPr sz="1800" spc="-45" dirty="0">
                <a:latin typeface="Times New Roman"/>
                <a:cs typeface="Times New Roman"/>
              </a:rPr>
              <a:t> </a:t>
            </a:r>
            <a:r>
              <a:rPr sz="1800" spc="-30" dirty="0">
                <a:latin typeface="Calibri"/>
                <a:cs typeface="Calibri"/>
              </a:rPr>
              <a:t>f</a:t>
            </a:r>
            <a:r>
              <a:rPr sz="1800" spc="-5" dirty="0">
                <a:latin typeface="Calibri"/>
                <a:cs typeface="Calibri"/>
              </a:rPr>
              <a:t>o</a:t>
            </a:r>
            <a:r>
              <a:rPr sz="1800" dirty="0">
                <a:latin typeface="Calibri"/>
                <a:cs typeface="Calibri"/>
              </a:rPr>
              <a:t>r</a:t>
            </a:r>
            <a:r>
              <a:rPr sz="1800" spc="-40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Calibri"/>
                <a:cs typeface="Calibri"/>
              </a:rPr>
              <a:t>the</a:t>
            </a:r>
            <a:r>
              <a:rPr sz="1800" spc="-45" dirty="0">
                <a:latin typeface="Times New Roman"/>
                <a:cs typeface="Times New Roman"/>
              </a:rPr>
              <a:t> </a:t>
            </a:r>
            <a:r>
              <a:rPr sz="1800" spc="5" dirty="0">
                <a:latin typeface="Calibri"/>
                <a:cs typeface="Calibri"/>
              </a:rPr>
              <a:t>s</a:t>
            </a:r>
            <a:r>
              <a:rPr sz="1800" dirty="0">
                <a:latin typeface="Calibri"/>
                <a:cs typeface="Calibri"/>
              </a:rPr>
              <a:t>er</a:t>
            </a:r>
            <a:r>
              <a:rPr sz="1800" spc="-5" dirty="0">
                <a:latin typeface="Calibri"/>
                <a:cs typeface="Calibri"/>
              </a:rPr>
              <a:t>i</a:t>
            </a:r>
            <a:r>
              <a:rPr sz="1800" dirty="0">
                <a:latin typeface="Calibri"/>
                <a:cs typeface="Calibri"/>
              </a:rPr>
              <a:t>es</a:t>
            </a:r>
            <a:r>
              <a:rPr sz="1800" spc="-40" dirty="0">
                <a:latin typeface="Times New Roman"/>
                <a:cs typeface="Times New Roman"/>
              </a:rPr>
              <a:t> </a:t>
            </a:r>
            <a:r>
              <a:rPr sz="1800" spc="-30" dirty="0">
                <a:latin typeface="Calibri"/>
                <a:cs typeface="Calibri"/>
              </a:rPr>
              <a:t>r</a:t>
            </a:r>
            <a:r>
              <a:rPr sz="1800" dirty="0">
                <a:latin typeface="Calibri"/>
                <a:cs typeface="Calibri"/>
              </a:rPr>
              <a:t>e</a:t>
            </a:r>
            <a:r>
              <a:rPr sz="1800" spc="5" dirty="0">
                <a:latin typeface="Calibri"/>
                <a:cs typeface="Calibri"/>
              </a:rPr>
              <a:t>s</a:t>
            </a:r>
            <a:r>
              <a:rPr sz="1800" spc="-5" dirty="0">
                <a:latin typeface="Calibri"/>
                <a:cs typeface="Calibri"/>
              </a:rPr>
              <a:t>i</a:t>
            </a:r>
            <a:r>
              <a:rPr sz="1800" spc="-20" dirty="0">
                <a:latin typeface="Calibri"/>
                <a:cs typeface="Calibri"/>
              </a:rPr>
              <a:t>s</a:t>
            </a:r>
            <a:r>
              <a:rPr sz="1800" spc="-15" dirty="0">
                <a:latin typeface="Calibri"/>
                <a:cs typeface="Calibri"/>
              </a:rPr>
              <a:t>t</a:t>
            </a:r>
            <a:r>
              <a:rPr sz="1800" spc="-5" dirty="0">
                <a:latin typeface="Calibri"/>
                <a:cs typeface="Calibri"/>
              </a:rPr>
              <a:t>o</a:t>
            </a:r>
            <a:r>
              <a:rPr sz="1800" spc="-165" dirty="0">
                <a:latin typeface="Calibri"/>
                <a:cs typeface="Calibri"/>
              </a:rPr>
              <a:t>r</a:t>
            </a:r>
            <a:r>
              <a:rPr sz="1800" dirty="0">
                <a:latin typeface="Calibri"/>
                <a:cs typeface="Calibri"/>
              </a:rPr>
              <a:t>,</a:t>
            </a:r>
            <a:r>
              <a:rPr sz="1800" spc="-25" dirty="0">
                <a:latin typeface="Times New Roman"/>
                <a:cs typeface="Times New Roman"/>
              </a:rPr>
              <a:t> </a:t>
            </a:r>
            <a:r>
              <a:rPr sz="1800" i="1" spc="-10" dirty="0">
                <a:latin typeface="Calibri"/>
                <a:cs typeface="Calibri"/>
              </a:rPr>
              <a:t>R</a:t>
            </a:r>
            <a:r>
              <a:rPr sz="800" dirty="0">
                <a:latin typeface="Calibri"/>
                <a:cs typeface="Calibri"/>
              </a:rPr>
              <a:t>S</a:t>
            </a:r>
            <a:r>
              <a:rPr sz="1800" dirty="0">
                <a:latin typeface="Calibri"/>
                <a:cs typeface="Calibri"/>
              </a:rPr>
              <a:t>:</a:t>
            </a:r>
            <a:endParaRPr sz="1800">
              <a:latin typeface="Calibri"/>
              <a:cs typeface="Calibri"/>
            </a:endParaRPr>
          </a:p>
        </p:txBody>
      </p:sp>
      <p:pic>
        <p:nvPicPr>
          <p:cNvPr id="6" name="object 6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450848" y="5292854"/>
            <a:ext cx="2153411" cy="818385"/>
          </a:xfrm>
          <a:prstGeom prst="rect">
            <a:avLst/>
          </a:prstGeom>
        </p:spPr>
      </p:pic>
      <p:pic>
        <p:nvPicPr>
          <p:cNvPr id="7" name="object 7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4216908" y="5455920"/>
            <a:ext cx="3589019" cy="635505"/>
          </a:xfrm>
          <a:prstGeom prst="rect">
            <a:avLst/>
          </a:prstGeom>
        </p:spPr>
      </p:pic>
      <p:sp>
        <p:nvSpPr>
          <p:cNvPr id="8" name="object 8"/>
          <p:cNvSpPr txBox="1"/>
          <p:nvPr/>
        </p:nvSpPr>
        <p:spPr>
          <a:xfrm>
            <a:off x="991919" y="6079643"/>
            <a:ext cx="4500245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spc="-10" dirty="0">
                <a:latin typeface="Calibri"/>
                <a:cs typeface="Calibri"/>
              </a:rPr>
              <a:t>H</a:t>
            </a:r>
            <a:r>
              <a:rPr sz="1800" dirty="0">
                <a:latin typeface="Calibri"/>
                <a:cs typeface="Calibri"/>
              </a:rPr>
              <a:t>e</a:t>
            </a:r>
            <a:r>
              <a:rPr sz="1800" spc="5" dirty="0">
                <a:latin typeface="Calibri"/>
                <a:cs typeface="Calibri"/>
              </a:rPr>
              <a:t>n</a:t>
            </a:r>
            <a:r>
              <a:rPr sz="1800" spc="-10" dirty="0">
                <a:latin typeface="Calibri"/>
                <a:cs typeface="Calibri"/>
              </a:rPr>
              <a:t>c</a:t>
            </a:r>
            <a:r>
              <a:rPr sz="1800" dirty="0">
                <a:latin typeface="Calibri"/>
                <a:cs typeface="Calibri"/>
              </a:rPr>
              <a:t>e</a:t>
            </a:r>
            <a:r>
              <a:rPr sz="1800" spc="-15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Calibri"/>
                <a:cs typeface="Calibri"/>
              </a:rPr>
              <a:t>a</a:t>
            </a:r>
            <a:r>
              <a:rPr sz="1800" spc="-45" dirty="0">
                <a:latin typeface="Times New Roman"/>
                <a:cs typeface="Times New Roman"/>
              </a:rPr>
              <a:t> </a:t>
            </a:r>
            <a:r>
              <a:rPr sz="1800" spc="5" dirty="0">
                <a:latin typeface="Calibri"/>
                <a:cs typeface="Calibri"/>
              </a:rPr>
              <a:t>s</a:t>
            </a:r>
            <a:r>
              <a:rPr sz="1800" spc="-5" dirty="0">
                <a:latin typeface="Calibri"/>
                <a:cs typeface="Calibri"/>
              </a:rPr>
              <a:t>u</a:t>
            </a:r>
            <a:r>
              <a:rPr sz="1800" dirty="0">
                <a:latin typeface="Calibri"/>
                <a:cs typeface="Calibri"/>
              </a:rPr>
              <a:t>i</a:t>
            </a:r>
            <a:r>
              <a:rPr sz="1800" spc="-35" dirty="0">
                <a:latin typeface="Calibri"/>
                <a:cs typeface="Calibri"/>
              </a:rPr>
              <a:t>t</a:t>
            </a:r>
            <a:r>
              <a:rPr sz="1800" dirty="0">
                <a:latin typeface="Calibri"/>
                <a:cs typeface="Calibri"/>
              </a:rPr>
              <a:t>able</a:t>
            </a:r>
            <a:r>
              <a:rPr sz="1800" spc="-30" dirty="0">
                <a:latin typeface="Times New Roman"/>
                <a:cs typeface="Times New Roman"/>
              </a:rPr>
              <a:t> </a:t>
            </a:r>
            <a:r>
              <a:rPr sz="1800" spc="-25" dirty="0">
                <a:latin typeface="Calibri"/>
                <a:cs typeface="Calibri"/>
              </a:rPr>
              <a:t>v</a:t>
            </a:r>
            <a:r>
              <a:rPr sz="1800" dirty="0">
                <a:latin typeface="Calibri"/>
                <a:cs typeface="Calibri"/>
              </a:rPr>
              <a:t>al</a:t>
            </a:r>
            <a:r>
              <a:rPr sz="1800" spc="-5" dirty="0">
                <a:latin typeface="Calibri"/>
                <a:cs typeface="Calibri"/>
              </a:rPr>
              <a:t>u</a:t>
            </a:r>
            <a:r>
              <a:rPr sz="1800" dirty="0">
                <a:latin typeface="Calibri"/>
                <a:cs typeface="Calibri"/>
              </a:rPr>
              <a:t>e</a:t>
            </a:r>
            <a:r>
              <a:rPr sz="1800" spc="-45" dirty="0">
                <a:latin typeface="Times New Roman"/>
                <a:cs typeface="Times New Roman"/>
              </a:rPr>
              <a:t> </a:t>
            </a:r>
            <a:r>
              <a:rPr sz="1800" spc="-30" dirty="0">
                <a:latin typeface="Calibri"/>
                <a:cs typeface="Calibri"/>
              </a:rPr>
              <a:t>f</a:t>
            </a:r>
            <a:r>
              <a:rPr sz="1800" spc="-5" dirty="0">
                <a:latin typeface="Calibri"/>
                <a:cs typeface="Calibri"/>
              </a:rPr>
              <a:t>o</a:t>
            </a:r>
            <a:r>
              <a:rPr sz="1800" dirty="0">
                <a:latin typeface="Calibri"/>
                <a:cs typeface="Calibri"/>
              </a:rPr>
              <a:t>r</a:t>
            </a:r>
            <a:r>
              <a:rPr sz="1800" spc="-30" dirty="0">
                <a:latin typeface="Times New Roman"/>
                <a:cs typeface="Times New Roman"/>
              </a:rPr>
              <a:t> </a:t>
            </a:r>
            <a:r>
              <a:rPr sz="1800" i="1" spc="-10" dirty="0">
                <a:latin typeface="Calibri"/>
                <a:cs typeface="Calibri"/>
              </a:rPr>
              <a:t>R</a:t>
            </a:r>
            <a:r>
              <a:rPr sz="800" dirty="0">
                <a:latin typeface="Calibri"/>
                <a:cs typeface="Calibri"/>
              </a:rPr>
              <a:t>S</a:t>
            </a:r>
            <a:r>
              <a:rPr sz="800" spc="-30" dirty="0">
                <a:latin typeface="Times New Roman"/>
                <a:cs typeface="Times New Roman"/>
              </a:rPr>
              <a:t> </a:t>
            </a:r>
            <a:r>
              <a:rPr sz="1800" spc="-15" dirty="0">
                <a:latin typeface="Calibri"/>
                <a:cs typeface="Calibri"/>
              </a:rPr>
              <a:t>w</a:t>
            </a:r>
            <a:r>
              <a:rPr sz="1800" spc="-5" dirty="0">
                <a:latin typeface="Calibri"/>
                <a:cs typeface="Calibri"/>
              </a:rPr>
              <a:t>ou</a:t>
            </a:r>
            <a:r>
              <a:rPr sz="1800" dirty="0">
                <a:latin typeface="Calibri"/>
                <a:cs typeface="Calibri"/>
              </a:rPr>
              <a:t>ld</a:t>
            </a:r>
            <a:r>
              <a:rPr sz="1800" spc="-35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Calibri"/>
                <a:cs typeface="Calibri"/>
              </a:rPr>
              <a:t>b</a:t>
            </a:r>
            <a:r>
              <a:rPr sz="1800" dirty="0">
                <a:latin typeface="Calibri"/>
                <a:cs typeface="Calibri"/>
              </a:rPr>
              <a:t>e</a:t>
            </a:r>
            <a:r>
              <a:rPr sz="1800" spc="-40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Calibri"/>
                <a:cs typeface="Calibri"/>
              </a:rPr>
              <a:t>150</a:t>
            </a:r>
            <a:r>
              <a:rPr sz="1800" spc="-35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Calibri"/>
                <a:cs typeface="Calibri"/>
              </a:rPr>
              <a:t>ohms</a:t>
            </a:r>
            <a:endParaRPr sz="1800">
              <a:latin typeface="Calibri"/>
              <a:cs typeface="Calibri"/>
            </a:endParaRPr>
          </a:p>
        </p:txBody>
      </p:sp>
      <p:pic>
        <p:nvPicPr>
          <p:cNvPr id="9" name="object 9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7796783" y="3270503"/>
            <a:ext cx="4341875" cy="2324098"/>
          </a:xfrm>
          <a:prstGeom prst="rect">
            <a:avLst/>
          </a:prstGeom>
        </p:spPr>
      </p:pic>
      <p:sp>
        <p:nvSpPr>
          <p:cNvPr id="10" name="object 10"/>
          <p:cNvSpPr txBox="1"/>
          <p:nvPr/>
        </p:nvSpPr>
        <p:spPr>
          <a:xfrm>
            <a:off x="1050745" y="4078351"/>
            <a:ext cx="171450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dirty="0">
                <a:latin typeface="Cambria Math"/>
                <a:cs typeface="Cambria Math"/>
              </a:rPr>
              <a:t>𝑅</a:t>
            </a:r>
            <a:endParaRPr sz="1800">
              <a:latin typeface="Cambria Math"/>
              <a:cs typeface="Cambria Math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1192480" y="4186553"/>
            <a:ext cx="613410" cy="226695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1300" spc="110" dirty="0">
                <a:latin typeface="Cambria Math"/>
                <a:cs typeface="Cambria Math"/>
              </a:rPr>
              <a:t>𝑠</a:t>
            </a:r>
            <a:r>
              <a:rPr sz="1300" spc="5" dirty="0">
                <a:latin typeface="Cambria Math"/>
                <a:cs typeface="Cambria Math"/>
              </a:rPr>
              <a:t>(</a:t>
            </a:r>
            <a:r>
              <a:rPr sz="1300" spc="170" dirty="0">
                <a:latin typeface="Cambria Math"/>
                <a:cs typeface="Cambria Math"/>
              </a:rPr>
              <a:t>𝑚</a:t>
            </a:r>
            <a:r>
              <a:rPr sz="1300" spc="165" dirty="0">
                <a:latin typeface="Cambria Math"/>
                <a:cs typeface="Cambria Math"/>
              </a:rPr>
              <a:t>𝑎</a:t>
            </a:r>
            <a:r>
              <a:rPr sz="1300" spc="185" dirty="0">
                <a:latin typeface="Cambria Math"/>
                <a:cs typeface="Cambria Math"/>
              </a:rPr>
              <a:t>𝑥</a:t>
            </a:r>
            <a:r>
              <a:rPr sz="1300" spc="5" dirty="0">
                <a:latin typeface="Cambria Math"/>
                <a:cs typeface="Cambria Math"/>
              </a:rPr>
              <a:t>)</a:t>
            </a:r>
            <a:endParaRPr sz="1300">
              <a:latin typeface="Cambria Math"/>
              <a:cs typeface="Cambria Math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2280667" y="4186553"/>
            <a:ext cx="117475" cy="226695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1300" spc="55" dirty="0">
                <a:latin typeface="Cambria Math"/>
                <a:cs typeface="Cambria Math"/>
              </a:rPr>
              <a:t>𝐿</a:t>
            </a:r>
            <a:endParaRPr sz="1300">
              <a:latin typeface="Cambria Math"/>
              <a:cs typeface="Cambria Math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1853947" y="4078351"/>
            <a:ext cx="755015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594360" algn="l"/>
              </a:tabLst>
            </a:pPr>
            <a:r>
              <a:rPr sz="1800" dirty="0">
                <a:latin typeface="Cambria Math"/>
                <a:cs typeface="Cambria Math"/>
              </a:rPr>
              <a:t>= </a:t>
            </a:r>
            <a:r>
              <a:rPr sz="1800" spc="105" dirty="0">
                <a:latin typeface="Cambria Math"/>
                <a:cs typeface="Cambria Math"/>
              </a:rPr>
              <a:t> </a:t>
            </a:r>
            <a:r>
              <a:rPr sz="1800" dirty="0">
                <a:latin typeface="Cambria Math"/>
                <a:cs typeface="Cambria Math"/>
              </a:rPr>
              <a:t>𝑅	𝑋</a:t>
            </a:r>
            <a:endParaRPr sz="1800">
              <a:latin typeface="Cambria Math"/>
              <a:cs typeface="Cambria Math"/>
            </a:endParaRPr>
          </a:p>
        </p:txBody>
      </p:sp>
      <p:sp>
        <p:nvSpPr>
          <p:cNvPr id="14" name="object 14"/>
          <p:cNvSpPr/>
          <p:nvPr/>
        </p:nvSpPr>
        <p:spPr>
          <a:xfrm>
            <a:off x="2760853" y="4064761"/>
            <a:ext cx="876300" cy="377190"/>
          </a:xfrm>
          <a:custGeom>
            <a:avLst/>
            <a:gdLst/>
            <a:ahLst/>
            <a:cxnLst/>
            <a:rect l="l" t="t" r="r" b="b"/>
            <a:pathLst>
              <a:path w="876300" h="377189">
                <a:moveTo>
                  <a:pt x="85090" y="8890"/>
                </a:moveTo>
                <a:lnTo>
                  <a:pt x="47879" y="26898"/>
                </a:lnTo>
                <a:lnTo>
                  <a:pt x="21971" y="69596"/>
                </a:lnTo>
                <a:lnTo>
                  <a:pt x="5499" y="124650"/>
                </a:lnTo>
                <a:lnTo>
                  <a:pt x="0" y="188595"/>
                </a:lnTo>
                <a:lnTo>
                  <a:pt x="1371" y="221246"/>
                </a:lnTo>
                <a:lnTo>
                  <a:pt x="12369" y="280593"/>
                </a:lnTo>
                <a:lnTo>
                  <a:pt x="33972" y="330720"/>
                </a:lnTo>
                <a:lnTo>
                  <a:pt x="63690" y="365633"/>
                </a:lnTo>
                <a:lnTo>
                  <a:pt x="81407" y="377063"/>
                </a:lnTo>
                <a:lnTo>
                  <a:pt x="85090" y="368173"/>
                </a:lnTo>
                <a:lnTo>
                  <a:pt x="70866" y="356704"/>
                </a:lnTo>
                <a:lnTo>
                  <a:pt x="58305" y="341731"/>
                </a:lnTo>
                <a:lnTo>
                  <a:pt x="38100" y="301371"/>
                </a:lnTo>
                <a:lnTo>
                  <a:pt x="25527" y="249555"/>
                </a:lnTo>
                <a:lnTo>
                  <a:pt x="21336" y="188468"/>
                </a:lnTo>
                <a:lnTo>
                  <a:pt x="22377" y="156578"/>
                </a:lnTo>
                <a:lnTo>
                  <a:pt x="30861" y="99860"/>
                </a:lnTo>
                <a:lnTo>
                  <a:pt x="47637" y="53467"/>
                </a:lnTo>
                <a:lnTo>
                  <a:pt x="71018" y="20320"/>
                </a:lnTo>
                <a:lnTo>
                  <a:pt x="85090" y="8890"/>
                </a:lnTo>
                <a:close/>
              </a:path>
              <a:path w="876300" h="377189">
                <a:moveTo>
                  <a:pt x="384162" y="180721"/>
                </a:moveTo>
                <a:lnTo>
                  <a:pt x="93078" y="180721"/>
                </a:lnTo>
                <a:lnTo>
                  <a:pt x="93078" y="195961"/>
                </a:lnTo>
                <a:lnTo>
                  <a:pt x="384162" y="195961"/>
                </a:lnTo>
                <a:lnTo>
                  <a:pt x="384162" y="180721"/>
                </a:lnTo>
                <a:close/>
              </a:path>
              <a:path w="876300" h="377189">
                <a:moveTo>
                  <a:pt x="875919" y="188468"/>
                </a:moveTo>
                <a:lnTo>
                  <a:pt x="870394" y="124650"/>
                </a:lnTo>
                <a:lnTo>
                  <a:pt x="853821" y="69596"/>
                </a:lnTo>
                <a:lnTo>
                  <a:pt x="828001" y="26898"/>
                </a:lnTo>
                <a:lnTo>
                  <a:pt x="794385" y="0"/>
                </a:lnTo>
                <a:lnTo>
                  <a:pt x="790829" y="8890"/>
                </a:lnTo>
                <a:lnTo>
                  <a:pt x="804887" y="20320"/>
                </a:lnTo>
                <a:lnTo>
                  <a:pt x="817384" y="35179"/>
                </a:lnTo>
                <a:lnTo>
                  <a:pt x="837565" y="75184"/>
                </a:lnTo>
                <a:lnTo>
                  <a:pt x="850303" y="126987"/>
                </a:lnTo>
                <a:lnTo>
                  <a:pt x="854583" y="188595"/>
                </a:lnTo>
                <a:lnTo>
                  <a:pt x="853528" y="220218"/>
                </a:lnTo>
                <a:lnTo>
                  <a:pt x="845096" y="276606"/>
                </a:lnTo>
                <a:lnTo>
                  <a:pt x="828395" y="323278"/>
                </a:lnTo>
                <a:lnTo>
                  <a:pt x="804964" y="356704"/>
                </a:lnTo>
                <a:lnTo>
                  <a:pt x="790829" y="368173"/>
                </a:lnTo>
                <a:lnTo>
                  <a:pt x="794385" y="377063"/>
                </a:lnTo>
                <a:lnTo>
                  <a:pt x="828001" y="350189"/>
                </a:lnTo>
                <a:lnTo>
                  <a:pt x="853821" y="307213"/>
                </a:lnTo>
                <a:lnTo>
                  <a:pt x="870394" y="251942"/>
                </a:lnTo>
                <a:lnTo>
                  <a:pt x="874534" y="221246"/>
                </a:lnTo>
                <a:lnTo>
                  <a:pt x="875919" y="188468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 txBox="1"/>
          <p:nvPr/>
        </p:nvSpPr>
        <p:spPr>
          <a:xfrm>
            <a:off x="2877311" y="4253612"/>
            <a:ext cx="237490" cy="226695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20"/>
              </a:spcBef>
            </a:pPr>
            <a:r>
              <a:rPr sz="1300" spc="-30" dirty="0">
                <a:latin typeface="Cambria Math"/>
                <a:cs typeface="Cambria Math"/>
              </a:rPr>
              <a:t>𝑉</a:t>
            </a:r>
            <a:r>
              <a:rPr sz="1575" spc="-44" baseline="-13227" dirty="0">
                <a:latin typeface="Cambria Math"/>
                <a:cs typeface="Cambria Math"/>
              </a:rPr>
              <a:t>𝑧</a:t>
            </a:r>
            <a:endParaRPr sz="1575" baseline="-13227">
              <a:latin typeface="Cambria Math"/>
              <a:cs typeface="Cambria Math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2816351" y="3977769"/>
            <a:ext cx="767080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00"/>
              </a:spcBef>
            </a:pPr>
            <a:r>
              <a:rPr sz="1950" spc="127" baseline="10683" dirty="0">
                <a:latin typeface="Cambria Math"/>
                <a:cs typeface="Cambria Math"/>
              </a:rPr>
              <a:t>𝑉</a:t>
            </a:r>
            <a:r>
              <a:rPr sz="1050" spc="85" dirty="0">
                <a:latin typeface="Cambria Math"/>
                <a:cs typeface="Cambria Math"/>
              </a:rPr>
              <a:t>𝐼𝑁</a:t>
            </a:r>
            <a:r>
              <a:rPr sz="1050" spc="175" dirty="0">
                <a:latin typeface="Cambria Math"/>
                <a:cs typeface="Cambria Math"/>
              </a:rPr>
              <a:t> </a:t>
            </a:r>
            <a:r>
              <a:rPr sz="2700" baseline="-24691" dirty="0">
                <a:latin typeface="Cambria Math"/>
                <a:cs typeface="Cambria Math"/>
              </a:rPr>
              <a:t>−</a:t>
            </a:r>
            <a:r>
              <a:rPr sz="2700" spc="-37" baseline="-24691" dirty="0">
                <a:latin typeface="Cambria Math"/>
                <a:cs typeface="Cambria Math"/>
              </a:rPr>
              <a:t> </a:t>
            </a:r>
            <a:r>
              <a:rPr sz="2700" baseline="-24691" dirty="0">
                <a:latin typeface="Cambria Math"/>
                <a:cs typeface="Cambria Math"/>
              </a:rPr>
              <a:t>1</a:t>
            </a:r>
            <a:endParaRPr sz="2700" baseline="-24691">
              <a:latin typeface="Cambria Math"/>
              <a:cs typeface="Cambria Math"/>
            </a:endParaRPr>
          </a:p>
        </p:txBody>
      </p:sp>
      <p:sp>
        <p:nvSpPr>
          <p:cNvPr id="17" name="object 17"/>
          <p:cNvSpPr/>
          <p:nvPr/>
        </p:nvSpPr>
        <p:spPr>
          <a:xfrm>
            <a:off x="0" y="6528816"/>
            <a:ext cx="12192000" cy="329565"/>
          </a:xfrm>
          <a:custGeom>
            <a:avLst/>
            <a:gdLst/>
            <a:ahLst/>
            <a:cxnLst/>
            <a:rect l="l" t="t" r="r" b="b"/>
            <a:pathLst>
              <a:path w="12192000" h="329565">
                <a:moveTo>
                  <a:pt x="12192000" y="0"/>
                </a:moveTo>
                <a:lnTo>
                  <a:pt x="0" y="0"/>
                </a:lnTo>
                <a:lnTo>
                  <a:pt x="0" y="329182"/>
                </a:lnTo>
                <a:lnTo>
                  <a:pt x="12192000" y="329182"/>
                </a:lnTo>
                <a:lnTo>
                  <a:pt x="1219200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4096102442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object 5"/>
          <p:cNvGrpSpPr/>
          <p:nvPr/>
        </p:nvGrpSpPr>
        <p:grpSpPr>
          <a:xfrm>
            <a:off x="1207005" y="1097279"/>
            <a:ext cx="9875520" cy="5120641"/>
            <a:chOff x="1207005" y="382525"/>
            <a:chExt cx="9875520" cy="6093460"/>
          </a:xfrm>
        </p:grpSpPr>
        <p:sp>
          <p:nvSpPr>
            <p:cNvPr id="20" name="object 6"/>
            <p:cNvSpPr/>
            <p:nvPr/>
          </p:nvSpPr>
          <p:spPr>
            <a:xfrm>
              <a:off x="1207005" y="4343400"/>
              <a:ext cx="9875520" cy="0"/>
            </a:xfrm>
            <a:custGeom>
              <a:avLst/>
              <a:gdLst/>
              <a:ahLst/>
              <a:cxnLst/>
              <a:rect l="l" t="t" r="r" b="b"/>
              <a:pathLst>
                <a:path w="9875520">
                  <a:moveTo>
                    <a:pt x="0" y="0"/>
                  </a:moveTo>
                  <a:lnTo>
                    <a:pt x="9875522" y="0"/>
                  </a:lnTo>
                </a:path>
              </a:pathLst>
            </a:custGeom>
            <a:ln w="6350">
              <a:solidFill>
                <a:srgbClr val="7F7F7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1" name="object 7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049524" y="382525"/>
              <a:ext cx="6092951" cy="60929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85647879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554534" y="769111"/>
            <a:ext cx="798195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330" dirty="0"/>
              <a:t>OPERATION</a:t>
            </a:r>
            <a:r>
              <a:rPr b="0" spc="55" dirty="0">
                <a:latin typeface="Times New Roman"/>
                <a:cs typeface="Times New Roman"/>
              </a:rPr>
              <a:t> </a:t>
            </a:r>
            <a:r>
              <a:rPr spc="-265" dirty="0"/>
              <a:t>OF</a:t>
            </a:r>
            <a:r>
              <a:rPr b="0" spc="70" dirty="0">
                <a:latin typeface="Times New Roman"/>
                <a:cs typeface="Times New Roman"/>
              </a:rPr>
              <a:t> </a:t>
            </a:r>
            <a:r>
              <a:rPr spc="-130" dirty="0"/>
              <a:t>HALF</a:t>
            </a:r>
            <a:r>
              <a:rPr b="0" spc="55" dirty="0">
                <a:latin typeface="Times New Roman"/>
                <a:cs typeface="Times New Roman"/>
              </a:rPr>
              <a:t> </a:t>
            </a:r>
            <a:r>
              <a:rPr spc="-295" dirty="0"/>
              <a:t>WAVE</a:t>
            </a:r>
            <a:r>
              <a:rPr b="0" spc="50" dirty="0">
                <a:latin typeface="Times New Roman"/>
                <a:cs typeface="Times New Roman"/>
              </a:rPr>
              <a:t> </a:t>
            </a:r>
            <a:r>
              <a:rPr spc="-380" dirty="0"/>
              <a:t>RECTIF</a:t>
            </a:r>
            <a:r>
              <a:rPr spc="-290" dirty="0"/>
              <a:t>I</a:t>
            </a:r>
            <a:r>
              <a:rPr spc="-170" dirty="0"/>
              <a:t>ER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916934" y="1381122"/>
            <a:ext cx="10360025" cy="280606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41300" indent="-229235">
              <a:lnSpc>
                <a:spcPct val="100000"/>
              </a:lnSpc>
              <a:spcBef>
                <a:spcPts val="100"/>
              </a:spcBef>
              <a:buFont typeface="Arial MT"/>
              <a:buChar char="•"/>
              <a:tabLst>
                <a:tab pos="241935" algn="l"/>
              </a:tabLst>
            </a:pPr>
            <a:r>
              <a:rPr sz="2400" spc="-5" dirty="0">
                <a:latin typeface="Times New Roman"/>
                <a:cs typeface="Times New Roman"/>
              </a:rPr>
              <a:t>Diode D1</a:t>
            </a:r>
            <a:r>
              <a:rPr sz="240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will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allow</a:t>
            </a:r>
            <a:r>
              <a:rPr sz="2400" spc="-1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the</a:t>
            </a:r>
            <a:r>
              <a:rPr sz="2400" spc="-2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current</a:t>
            </a:r>
            <a:r>
              <a:rPr sz="2400" spc="-1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to</a:t>
            </a:r>
            <a:r>
              <a:rPr sz="2400" spc="-1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flow in</a:t>
            </a:r>
            <a:r>
              <a:rPr sz="2400" spc="-1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the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direction</a:t>
            </a:r>
            <a:r>
              <a:rPr sz="2400" spc="-3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is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shown</a:t>
            </a:r>
            <a:r>
              <a:rPr sz="2400" dirty="0">
                <a:latin typeface="Times New Roman"/>
                <a:cs typeface="Times New Roman"/>
              </a:rPr>
              <a:t> </a:t>
            </a:r>
            <a:r>
              <a:rPr sz="2400" spc="-30" dirty="0">
                <a:latin typeface="Times New Roman"/>
                <a:cs typeface="Times New Roman"/>
              </a:rPr>
              <a:t>below.</a:t>
            </a:r>
            <a:endParaRPr sz="2400">
              <a:latin typeface="Times New Roman"/>
              <a:cs typeface="Times New Roman"/>
            </a:endParaRPr>
          </a:p>
          <a:p>
            <a:pPr marL="241300" marR="6985" indent="-229235" algn="just">
              <a:lnSpc>
                <a:spcPct val="107100"/>
              </a:lnSpc>
              <a:spcBef>
                <a:spcPts val="1789"/>
              </a:spcBef>
              <a:buFont typeface="Arial MT"/>
              <a:buChar char="•"/>
              <a:tabLst>
                <a:tab pos="241935" algn="l"/>
              </a:tabLst>
            </a:pPr>
            <a:r>
              <a:rPr sz="2400" dirty="0">
                <a:latin typeface="Times New Roman"/>
                <a:cs typeface="Times New Roman"/>
              </a:rPr>
              <a:t>The </a:t>
            </a:r>
            <a:r>
              <a:rPr sz="2400" spc="-5" dirty="0">
                <a:latin typeface="Times New Roman"/>
                <a:cs typeface="Times New Roman"/>
              </a:rPr>
              <a:t>Diode D1 will </a:t>
            </a:r>
            <a:r>
              <a:rPr sz="2400" spc="-10" dirty="0">
                <a:latin typeface="Times New Roman"/>
                <a:cs typeface="Times New Roman"/>
              </a:rPr>
              <a:t>be </a:t>
            </a:r>
            <a:r>
              <a:rPr sz="2400" spc="-5" dirty="0">
                <a:latin typeface="Times New Roman"/>
                <a:cs typeface="Times New Roman"/>
              </a:rPr>
              <a:t>forward biased </a:t>
            </a:r>
            <a:r>
              <a:rPr sz="2400" dirty="0">
                <a:latin typeface="Times New Roman"/>
                <a:cs typeface="Times New Roman"/>
              </a:rPr>
              <a:t>during </a:t>
            </a:r>
            <a:r>
              <a:rPr sz="2400" spc="-5" dirty="0">
                <a:latin typeface="Times New Roman"/>
                <a:cs typeface="Times New Roman"/>
              </a:rPr>
              <a:t>each positive half-cycle and behaves </a:t>
            </a:r>
            <a:r>
              <a:rPr sz="2400" dirty="0">
                <a:latin typeface="Times New Roman"/>
                <a:cs typeface="Times New Roman"/>
              </a:rPr>
              <a:t> as</a:t>
            </a:r>
            <a:r>
              <a:rPr sz="2400" spc="-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a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closed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switch.</a:t>
            </a:r>
            <a:endParaRPr sz="2400">
              <a:latin typeface="Times New Roman"/>
              <a:cs typeface="Times New Roman"/>
            </a:endParaRPr>
          </a:p>
          <a:p>
            <a:pPr marL="241300" marR="5080" indent="-229235" algn="just">
              <a:lnSpc>
                <a:spcPct val="107100"/>
              </a:lnSpc>
              <a:spcBef>
                <a:spcPts val="1800"/>
              </a:spcBef>
              <a:buFont typeface="Arial MT"/>
              <a:buChar char="•"/>
              <a:tabLst>
                <a:tab pos="241935" algn="l"/>
              </a:tabLst>
            </a:pPr>
            <a:r>
              <a:rPr sz="2400" spc="-5" dirty="0">
                <a:latin typeface="Times New Roman"/>
                <a:cs typeface="Times New Roman"/>
              </a:rPr>
              <a:t>When </a:t>
            </a:r>
            <a:r>
              <a:rPr sz="2400" dirty="0">
                <a:latin typeface="Times New Roman"/>
                <a:cs typeface="Times New Roman"/>
              </a:rPr>
              <a:t>the </a:t>
            </a:r>
            <a:r>
              <a:rPr sz="2400" spc="-5" dirty="0">
                <a:latin typeface="Times New Roman"/>
                <a:cs typeface="Times New Roman"/>
              </a:rPr>
              <a:t>circuit </a:t>
            </a:r>
            <a:r>
              <a:rPr sz="2400" dirty="0">
                <a:latin typeface="Times New Roman"/>
                <a:cs typeface="Times New Roman"/>
              </a:rPr>
              <a:t>current </a:t>
            </a:r>
            <a:r>
              <a:rPr sz="2400" spc="-5" dirty="0">
                <a:latin typeface="Times New Roman"/>
                <a:cs typeface="Times New Roman"/>
              </a:rPr>
              <a:t>flows </a:t>
            </a:r>
            <a:r>
              <a:rPr sz="2400" dirty="0">
                <a:latin typeface="Times New Roman"/>
                <a:cs typeface="Times New Roman"/>
              </a:rPr>
              <a:t>in opposite </a:t>
            </a:r>
            <a:r>
              <a:rPr sz="2400" spc="-5" dirty="0">
                <a:latin typeface="Times New Roman"/>
                <a:cs typeface="Times New Roman"/>
              </a:rPr>
              <a:t>direction, </a:t>
            </a:r>
            <a:r>
              <a:rPr sz="2400" dirty="0">
                <a:latin typeface="Times New Roman"/>
                <a:cs typeface="Times New Roman"/>
              </a:rPr>
              <a:t>the </a:t>
            </a:r>
            <a:r>
              <a:rPr sz="2400" spc="-5" dirty="0">
                <a:latin typeface="Times New Roman"/>
                <a:cs typeface="Times New Roman"/>
              </a:rPr>
              <a:t>voltage bias </a:t>
            </a:r>
            <a:r>
              <a:rPr sz="2400" dirty="0">
                <a:latin typeface="Times New Roman"/>
                <a:cs typeface="Times New Roman"/>
              </a:rPr>
              <a:t>across the </a:t>
            </a:r>
            <a:r>
              <a:rPr sz="2400" spc="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diode </a:t>
            </a:r>
            <a:r>
              <a:rPr sz="2400" spc="-5" dirty="0">
                <a:latin typeface="Times New Roman"/>
                <a:cs typeface="Times New Roman"/>
              </a:rPr>
              <a:t>will </a:t>
            </a:r>
            <a:r>
              <a:rPr sz="2400" spc="-10" dirty="0">
                <a:latin typeface="Times New Roman"/>
                <a:cs typeface="Times New Roman"/>
              </a:rPr>
              <a:t>be </a:t>
            </a:r>
            <a:r>
              <a:rPr sz="2400" spc="-5" dirty="0">
                <a:latin typeface="Times New Roman"/>
                <a:cs typeface="Times New Roman"/>
              </a:rPr>
              <a:t>reversed, causing the diode </a:t>
            </a:r>
            <a:r>
              <a:rPr sz="2400" dirty="0">
                <a:latin typeface="Times New Roman"/>
                <a:cs typeface="Times New Roman"/>
              </a:rPr>
              <a:t>to </a:t>
            </a:r>
            <a:r>
              <a:rPr sz="2400" spc="-5" dirty="0">
                <a:latin typeface="Times New Roman"/>
                <a:cs typeface="Times New Roman"/>
              </a:rPr>
              <a:t>be reverse biased </a:t>
            </a:r>
            <a:r>
              <a:rPr sz="2400" dirty="0">
                <a:latin typeface="Times New Roman"/>
                <a:cs typeface="Times New Roman"/>
              </a:rPr>
              <a:t>and </a:t>
            </a:r>
            <a:r>
              <a:rPr sz="2400" spc="-5" dirty="0">
                <a:latin typeface="Times New Roman"/>
                <a:cs typeface="Times New Roman"/>
              </a:rPr>
              <a:t>act like </a:t>
            </a:r>
            <a:r>
              <a:rPr sz="2400" dirty="0">
                <a:latin typeface="Times New Roman"/>
                <a:cs typeface="Times New Roman"/>
              </a:rPr>
              <a:t>an </a:t>
            </a:r>
            <a:r>
              <a:rPr sz="2400" spc="-5" dirty="0">
                <a:latin typeface="Times New Roman"/>
                <a:cs typeface="Times New Roman"/>
              </a:rPr>
              <a:t>open </a:t>
            </a:r>
            <a:r>
              <a:rPr sz="240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switch.</a:t>
            </a:r>
            <a:endParaRPr sz="2400">
              <a:latin typeface="Times New Roman"/>
              <a:cs typeface="Times New Roman"/>
            </a:endParaRPr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726692" y="4372358"/>
            <a:ext cx="3709415" cy="2055873"/>
          </a:xfrm>
          <a:prstGeom prst="rect">
            <a:avLst/>
          </a:prstGeom>
        </p:spPr>
      </p:pic>
      <p:pic>
        <p:nvPicPr>
          <p:cNvPr id="5" name="object 5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6679692" y="4279394"/>
            <a:ext cx="3861815" cy="2118357"/>
          </a:xfrm>
          <a:prstGeom prst="rect">
            <a:avLst/>
          </a:prstGeom>
        </p:spPr>
      </p:pic>
      <p:sp>
        <p:nvSpPr>
          <p:cNvPr id="6" name="object 6"/>
          <p:cNvSpPr/>
          <p:nvPr/>
        </p:nvSpPr>
        <p:spPr>
          <a:xfrm>
            <a:off x="0" y="6528816"/>
            <a:ext cx="12192000" cy="329565"/>
          </a:xfrm>
          <a:custGeom>
            <a:avLst/>
            <a:gdLst/>
            <a:ahLst/>
            <a:cxnLst/>
            <a:rect l="l" t="t" r="r" b="b"/>
            <a:pathLst>
              <a:path w="12192000" h="329565">
                <a:moveTo>
                  <a:pt x="12192000" y="0"/>
                </a:moveTo>
                <a:lnTo>
                  <a:pt x="0" y="0"/>
                </a:lnTo>
                <a:lnTo>
                  <a:pt x="0" y="329182"/>
                </a:lnTo>
                <a:lnTo>
                  <a:pt x="12192000" y="329182"/>
                </a:lnTo>
                <a:lnTo>
                  <a:pt x="1219200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66781604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537160" y="789559"/>
            <a:ext cx="798195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330" dirty="0"/>
              <a:t>OPERATION</a:t>
            </a:r>
            <a:r>
              <a:rPr b="0" spc="55" dirty="0">
                <a:latin typeface="Times New Roman"/>
                <a:cs typeface="Times New Roman"/>
              </a:rPr>
              <a:t> </a:t>
            </a:r>
            <a:r>
              <a:rPr spc="-265" dirty="0"/>
              <a:t>OF</a:t>
            </a:r>
            <a:r>
              <a:rPr b="0" spc="70" dirty="0">
                <a:latin typeface="Times New Roman"/>
                <a:cs typeface="Times New Roman"/>
              </a:rPr>
              <a:t> </a:t>
            </a:r>
            <a:r>
              <a:rPr spc="-130" dirty="0"/>
              <a:t>HALF</a:t>
            </a:r>
            <a:r>
              <a:rPr b="0" spc="55" dirty="0">
                <a:latin typeface="Times New Roman"/>
                <a:cs typeface="Times New Roman"/>
              </a:rPr>
              <a:t> </a:t>
            </a:r>
            <a:r>
              <a:rPr spc="-295" dirty="0"/>
              <a:t>WAVE</a:t>
            </a:r>
            <a:r>
              <a:rPr b="0" spc="50" dirty="0">
                <a:latin typeface="Times New Roman"/>
                <a:cs typeface="Times New Roman"/>
              </a:rPr>
              <a:t> </a:t>
            </a:r>
            <a:r>
              <a:rPr spc="-380" dirty="0"/>
              <a:t>RECTIF</a:t>
            </a:r>
            <a:r>
              <a:rPr spc="-290" dirty="0"/>
              <a:t>I</a:t>
            </a:r>
            <a:r>
              <a:rPr spc="-170" dirty="0"/>
              <a:t>ER</a:t>
            </a:r>
          </a:p>
        </p:txBody>
      </p:sp>
      <p:sp>
        <p:nvSpPr>
          <p:cNvPr id="3" name="object 3"/>
          <p:cNvSpPr/>
          <p:nvPr/>
        </p:nvSpPr>
        <p:spPr>
          <a:xfrm>
            <a:off x="4699254" y="3493770"/>
            <a:ext cx="43180" cy="756285"/>
          </a:xfrm>
          <a:custGeom>
            <a:avLst/>
            <a:gdLst/>
            <a:ahLst/>
            <a:cxnLst/>
            <a:rect l="l" t="t" r="r" b="b"/>
            <a:pathLst>
              <a:path w="43179" h="756285">
                <a:moveTo>
                  <a:pt x="0" y="756031"/>
                </a:moveTo>
                <a:lnTo>
                  <a:pt x="0" y="0"/>
                </a:lnTo>
              </a:path>
              <a:path w="43179" h="756285">
                <a:moveTo>
                  <a:pt x="42672" y="756031"/>
                </a:moveTo>
                <a:lnTo>
                  <a:pt x="42672" y="0"/>
                </a:lnTo>
              </a:path>
            </a:pathLst>
          </a:custGeom>
          <a:ln w="28575">
            <a:solidFill>
              <a:srgbClr val="4471C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4" name="object 4"/>
          <p:cNvGrpSpPr/>
          <p:nvPr/>
        </p:nvGrpSpPr>
        <p:grpSpPr>
          <a:xfrm>
            <a:off x="4835842" y="2701797"/>
            <a:ext cx="3342640" cy="2474595"/>
            <a:chOff x="4835842" y="2701797"/>
            <a:chExt cx="3342640" cy="2474595"/>
          </a:xfrm>
        </p:grpSpPr>
        <p:sp>
          <p:nvSpPr>
            <p:cNvPr id="5" name="object 5"/>
            <p:cNvSpPr/>
            <p:nvPr/>
          </p:nvSpPr>
          <p:spPr>
            <a:xfrm>
              <a:off x="7965185" y="3292601"/>
              <a:ext cx="198755" cy="1342390"/>
            </a:xfrm>
            <a:custGeom>
              <a:avLst/>
              <a:gdLst/>
              <a:ahLst/>
              <a:cxnLst/>
              <a:rect l="l" t="t" r="r" b="b"/>
              <a:pathLst>
                <a:path w="198754" h="1342389">
                  <a:moveTo>
                    <a:pt x="13716" y="92964"/>
                  </a:moveTo>
                  <a:lnTo>
                    <a:pt x="191135" y="301117"/>
                  </a:lnTo>
                </a:path>
                <a:path w="198754" h="1342389">
                  <a:moveTo>
                    <a:pt x="191135" y="300228"/>
                  </a:moveTo>
                  <a:lnTo>
                    <a:pt x="13716" y="480187"/>
                  </a:lnTo>
                </a:path>
                <a:path w="198754" h="1342389">
                  <a:moveTo>
                    <a:pt x="21336" y="429768"/>
                  </a:moveTo>
                  <a:lnTo>
                    <a:pt x="198755" y="637921"/>
                  </a:lnTo>
                </a:path>
                <a:path w="198754" h="1342389">
                  <a:moveTo>
                    <a:pt x="191135" y="641604"/>
                  </a:moveTo>
                  <a:lnTo>
                    <a:pt x="13716" y="821563"/>
                  </a:lnTo>
                </a:path>
                <a:path w="198754" h="1342389">
                  <a:moveTo>
                    <a:pt x="7620" y="821436"/>
                  </a:moveTo>
                  <a:lnTo>
                    <a:pt x="185039" y="1029589"/>
                  </a:lnTo>
                </a:path>
                <a:path w="198754" h="1342389">
                  <a:moveTo>
                    <a:pt x="109982" y="0"/>
                  </a:moveTo>
                  <a:lnTo>
                    <a:pt x="7620" y="95758"/>
                  </a:lnTo>
                </a:path>
                <a:path w="198754" h="1342389">
                  <a:moveTo>
                    <a:pt x="177419" y="1001268"/>
                  </a:moveTo>
                  <a:lnTo>
                    <a:pt x="0" y="1181227"/>
                  </a:lnTo>
                </a:path>
                <a:path w="198754" h="1342389">
                  <a:moveTo>
                    <a:pt x="0" y="1190244"/>
                  </a:moveTo>
                  <a:lnTo>
                    <a:pt x="109220" y="1342009"/>
                  </a:lnTo>
                </a:path>
              </a:pathLst>
            </a:custGeom>
            <a:ln w="28575">
              <a:solidFill>
                <a:srgbClr val="4471C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6917438" y="2780537"/>
              <a:ext cx="1146175" cy="0"/>
            </a:xfrm>
            <a:custGeom>
              <a:avLst/>
              <a:gdLst/>
              <a:ahLst/>
              <a:cxnLst/>
              <a:rect l="l" t="t" r="r" b="b"/>
              <a:pathLst>
                <a:path w="1146175">
                  <a:moveTo>
                    <a:pt x="0" y="0"/>
                  </a:moveTo>
                  <a:lnTo>
                    <a:pt x="1145918" y="0"/>
                  </a:lnTo>
                </a:path>
              </a:pathLst>
            </a:custGeom>
            <a:ln w="28575">
              <a:solidFill>
                <a:srgbClr val="4471C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5017769" y="2765297"/>
              <a:ext cx="3060700" cy="2396490"/>
            </a:xfrm>
            <a:custGeom>
              <a:avLst/>
              <a:gdLst/>
              <a:ahLst/>
              <a:cxnLst/>
              <a:rect l="l" t="t" r="r" b="b"/>
              <a:pathLst>
                <a:path w="3060700" h="2396490">
                  <a:moveTo>
                    <a:pt x="3051048" y="540004"/>
                  </a:moveTo>
                  <a:lnTo>
                    <a:pt x="3051048" y="0"/>
                  </a:lnTo>
                </a:path>
                <a:path w="3060700" h="2396490">
                  <a:moveTo>
                    <a:pt x="3060192" y="2396236"/>
                  </a:moveTo>
                  <a:lnTo>
                    <a:pt x="3060192" y="1856232"/>
                  </a:lnTo>
                </a:path>
                <a:path w="3060700" h="2396490">
                  <a:moveTo>
                    <a:pt x="0" y="2366772"/>
                  </a:moveTo>
                  <a:lnTo>
                    <a:pt x="3045206" y="2366772"/>
                  </a:lnTo>
                </a:path>
              </a:pathLst>
            </a:custGeom>
            <a:ln w="28575">
              <a:solidFill>
                <a:srgbClr val="4471C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5017769" y="2794253"/>
              <a:ext cx="967105" cy="0"/>
            </a:xfrm>
            <a:custGeom>
              <a:avLst/>
              <a:gdLst/>
              <a:ahLst/>
              <a:cxnLst/>
              <a:rect l="l" t="t" r="r" b="b"/>
              <a:pathLst>
                <a:path w="967104">
                  <a:moveTo>
                    <a:pt x="0" y="0"/>
                  </a:moveTo>
                  <a:lnTo>
                    <a:pt x="966978" y="0"/>
                  </a:lnTo>
                </a:path>
              </a:pathLst>
            </a:custGeom>
            <a:ln w="28575">
              <a:solidFill>
                <a:srgbClr val="4471C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5017769" y="2794253"/>
              <a:ext cx="22860" cy="2348865"/>
            </a:xfrm>
            <a:custGeom>
              <a:avLst/>
              <a:gdLst/>
              <a:ahLst/>
              <a:cxnLst/>
              <a:rect l="l" t="t" r="r" b="b"/>
              <a:pathLst>
                <a:path w="22860" h="2348865">
                  <a:moveTo>
                    <a:pt x="22860" y="756031"/>
                  </a:moveTo>
                  <a:lnTo>
                    <a:pt x="22860" y="0"/>
                  </a:lnTo>
                </a:path>
                <a:path w="22860" h="2348865">
                  <a:moveTo>
                    <a:pt x="0" y="2348357"/>
                  </a:moveTo>
                  <a:lnTo>
                    <a:pt x="0" y="1484376"/>
                  </a:lnTo>
                </a:path>
              </a:pathLst>
            </a:custGeom>
            <a:ln w="28575">
              <a:solidFill>
                <a:srgbClr val="4471C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4850129" y="3548633"/>
              <a:ext cx="215265" cy="716280"/>
            </a:xfrm>
            <a:custGeom>
              <a:avLst/>
              <a:gdLst/>
              <a:ahLst/>
              <a:cxnLst/>
              <a:rect l="l" t="t" r="r" b="b"/>
              <a:pathLst>
                <a:path w="215264" h="716279">
                  <a:moveTo>
                    <a:pt x="181483" y="0"/>
                  </a:moveTo>
                  <a:lnTo>
                    <a:pt x="115746" y="14733"/>
                  </a:lnTo>
                  <a:lnTo>
                    <a:pt x="58594" y="30432"/>
                  </a:lnTo>
                  <a:lnTo>
                    <a:pt x="18659" y="48059"/>
                  </a:lnTo>
                  <a:lnTo>
                    <a:pt x="4572" y="68580"/>
                  </a:lnTo>
                  <a:lnTo>
                    <a:pt x="35302" y="98262"/>
                  </a:lnTo>
                  <a:lnTo>
                    <a:pt x="100679" y="134588"/>
                  </a:lnTo>
                  <a:lnTo>
                    <a:pt x="165627" y="165342"/>
                  </a:lnTo>
                  <a:lnTo>
                    <a:pt x="195072" y="178308"/>
                  </a:lnTo>
                </a:path>
                <a:path w="215264" h="716279">
                  <a:moveTo>
                    <a:pt x="181483" y="179832"/>
                  </a:moveTo>
                  <a:lnTo>
                    <a:pt x="115746" y="194565"/>
                  </a:lnTo>
                  <a:lnTo>
                    <a:pt x="58594" y="210264"/>
                  </a:lnTo>
                  <a:lnTo>
                    <a:pt x="18659" y="227891"/>
                  </a:lnTo>
                  <a:lnTo>
                    <a:pt x="4572" y="248412"/>
                  </a:lnTo>
                  <a:lnTo>
                    <a:pt x="35302" y="278094"/>
                  </a:lnTo>
                  <a:lnTo>
                    <a:pt x="100679" y="314420"/>
                  </a:lnTo>
                  <a:lnTo>
                    <a:pt x="165627" y="345174"/>
                  </a:lnTo>
                  <a:lnTo>
                    <a:pt x="195072" y="358140"/>
                  </a:lnTo>
                </a:path>
                <a:path w="215264" h="716279">
                  <a:moveTo>
                    <a:pt x="201295" y="359664"/>
                  </a:moveTo>
                  <a:lnTo>
                    <a:pt x="135558" y="374397"/>
                  </a:lnTo>
                  <a:lnTo>
                    <a:pt x="78406" y="390096"/>
                  </a:lnTo>
                  <a:lnTo>
                    <a:pt x="38471" y="407723"/>
                  </a:lnTo>
                  <a:lnTo>
                    <a:pt x="24384" y="428244"/>
                  </a:lnTo>
                  <a:lnTo>
                    <a:pt x="55114" y="457926"/>
                  </a:lnTo>
                  <a:lnTo>
                    <a:pt x="120491" y="494252"/>
                  </a:lnTo>
                  <a:lnTo>
                    <a:pt x="185439" y="525006"/>
                  </a:lnTo>
                  <a:lnTo>
                    <a:pt x="214884" y="537972"/>
                  </a:lnTo>
                </a:path>
                <a:path w="215264" h="716279">
                  <a:moveTo>
                    <a:pt x="176911" y="539496"/>
                  </a:moveTo>
                  <a:lnTo>
                    <a:pt x="111174" y="554112"/>
                  </a:lnTo>
                  <a:lnTo>
                    <a:pt x="54022" y="569658"/>
                  </a:lnTo>
                  <a:lnTo>
                    <a:pt x="14087" y="587109"/>
                  </a:lnTo>
                  <a:lnTo>
                    <a:pt x="0" y="607441"/>
                  </a:lnTo>
                  <a:lnTo>
                    <a:pt x="30730" y="636877"/>
                  </a:lnTo>
                  <a:lnTo>
                    <a:pt x="96107" y="672909"/>
                  </a:lnTo>
                  <a:lnTo>
                    <a:pt x="161055" y="703417"/>
                  </a:lnTo>
                  <a:lnTo>
                    <a:pt x="190500" y="716280"/>
                  </a:lnTo>
                </a:path>
              </a:pathLst>
            </a:custGeom>
            <a:ln w="28575">
              <a:solidFill>
                <a:srgbClr val="2E528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1" name="object 11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7971789" y="2701797"/>
              <a:ext cx="157480" cy="155956"/>
            </a:xfrm>
            <a:prstGeom prst="rect">
              <a:avLst/>
            </a:prstGeom>
          </p:spPr>
        </p:pic>
        <p:pic>
          <p:nvPicPr>
            <p:cNvPr id="12" name="object 12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7971789" y="5010657"/>
              <a:ext cx="157480" cy="155956"/>
            </a:xfrm>
            <a:prstGeom prst="rect">
              <a:avLst/>
            </a:prstGeom>
          </p:spPr>
        </p:pic>
        <p:sp>
          <p:nvSpPr>
            <p:cNvPr id="13" name="object 13"/>
            <p:cNvSpPr/>
            <p:nvPr/>
          </p:nvSpPr>
          <p:spPr>
            <a:xfrm>
              <a:off x="5235701" y="3419093"/>
              <a:ext cx="401320" cy="480059"/>
            </a:xfrm>
            <a:custGeom>
              <a:avLst/>
              <a:gdLst/>
              <a:ahLst/>
              <a:cxnLst/>
              <a:rect l="l" t="t" r="r" b="b"/>
              <a:pathLst>
                <a:path w="401320" h="480060">
                  <a:moveTo>
                    <a:pt x="0" y="473710"/>
                  </a:moveTo>
                  <a:lnTo>
                    <a:pt x="17427" y="409153"/>
                  </a:lnTo>
                  <a:lnTo>
                    <a:pt x="34872" y="345672"/>
                  </a:lnTo>
                  <a:lnTo>
                    <a:pt x="52348" y="284339"/>
                  </a:lnTo>
                  <a:lnTo>
                    <a:pt x="69866" y="226230"/>
                  </a:lnTo>
                  <a:lnTo>
                    <a:pt x="87439" y="172420"/>
                  </a:lnTo>
                  <a:lnTo>
                    <a:pt x="105078" y="123982"/>
                  </a:lnTo>
                  <a:lnTo>
                    <a:pt x="122796" y="81992"/>
                  </a:lnTo>
                  <a:lnTo>
                    <a:pt x="140604" y="47525"/>
                  </a:lnTo>
                  <a:lnTo>
                    <a:pt x="176539" y="5454"/>
                  </a:lnTo>
                  <a:lnTo>
                    <a:pt x="194691" y="0"/>
                  </a:lnTo>
                  <a:lnTo>
                    <a:pt x="255079" y="75438"/>
                  </a:lnTo>
                  <a:lnTo>
                    <a:pt x="322802" y="240411"/>
                  </a:lnTo>
                  <a:lnTo>
                    <a:pt x="377999" y="405193"/>
                  </a:lnTo>
                  <a:lnTo>
                    <a:pt x="400812" y="480060"/>
                  </a:lnTo>
                </a:path>
              </a:pathLst>
            </a:custGeom>
            <a:ln w="38100">
              <a:solidFill>
                <a:srgbClr val="6F2F9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/>
            <p:nvPr/>
          </p:nvSpPr>
          <p:spPr>
            <a:xfrm>
              <a:off x="5221985" y="3388613"/>
              <a:ext cx="792480" cy="1021715"/>
            </a:xfrm>
            <a:custGeom>
              <a:avLst/>
              <a:gdLst/>
              <a:ahLst/>
              <a:cxnLst/>
              <a:rect l="l" t="t" r="r" b="b"/>
              <a:pathLst>
                <a:path w="792479" h="1021714">
                  <a:moveTo>
                    <a:pt x="0" y="0"/>
                  </a:moveTo>
                  <a:lnTo>
                    <a:pt x="0" y="1021588"/>
                  </a:lnTo>
                </a:path>
                <a:path w="792479" h="1021714">
                  <a:moveTo>
                    <a:pt x="0" y="518160"/>
                  </a:moveTo>
                  <a:lnTo>
                    <a:pt x="791972" y="518160"/>
                  </a:lnTo>
                </a:path>
              </a:pathLst>
            </a:custGeom>
            <a:ln w="28575">
              <a:solidFill>
                <a:srgbClr val="ED7C3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5" name="object 15"/>
          <p:cNvGrpSpPr/>
          <p:nvPr/>
        </p:nvGrpSpPr>
        <p:grpSpPr>
          <a:xfrm>
            <a:off x="445199" y="2804922"/>
            <a:ext cx="4156075" cy="2486025"/>
            <a:chOff x="445199" y="2804922"/>
            <a:chExt cx="4156075" cy="2486025"/>
          </a:xfrm>
        </p:grpSpPr>
        <p:sp>
          <p:nvSpPr>
            <p:cNvPr id="16" name="object 16"/>
            <p:cNvSpPr/>
            <p:nvPr/>
          </p:nvSpPr>
          <p:spPr>
            <a:xfrm>
              <a:off x="2865882" y="2804922"/>
              <a:ext cx="1720850" cy="2380615"/>
            </a:xfrm>
            <a:custGeom>
              <a:avLst/>
              <a:gdLst/>
              <a:ahLst/>
              <a:cxnLst/>
              <a:rect l="l" t="t" r="r" b="b"/>
              <a:pathLst>
                <a:path w="1720850" h="2380615">
                  <a:moveTo>
                    <a:pt x="1546098" y="565404"/>
                  </a:moveTo>
                  <a:lnTo>
                    <a:pt x="1601260" y="570683"/>
                  </a:lnTo>
                  <a:lnTo>
                    <a:pt x="1649163" y="585386"/>
                  </a:lnTo>
                  <a:lnTo>
                    <a:pt x="1686933" y="607813"/>
                  </a:lnTo>
                  <a:lnTo>
                    <a:pt x="1711701" y="636263"/>
                  </a:lnTo>
                  <a:lnTo>
                    <a:pt x="1720596" y="669036"/>
                  </a:lnTo>
                </a:path>
                <a:path w="1720850" h="2380615">
                  <a:moveTo>
                    <a:pt x="1718945" y="672719"/>
                  </a:moveTo>
                  <a:lnTo>
                    <a:pt x="1673759" y="704522"/>
                  </a:lnTo>
                  <a:lnTo>
                    <a:pt x="1627878" y="724427"/>
                  </a:lnTo>
                  <a:lnTo>
                    <a:pt x="1584601" y="731871"/>
                  </a:lnTo>
                  <a:lnTo>
                    <a:pt x="1547224" y="726294"/>
                  </a:lnTo>
                  <a:lnTo>
                    <a:pt x="1519047" y="707136"/>
                  </a:lnTo>
                </a:path>
                <a:path w="1720850" h="2380615">
                  <a:moveTo>
                    <a:pt x="1546098" y="729996"/>
                  </a:moveTo>
                  <a:lnTo>
                    <a:pt x="1601260" y="735317"/>
                  </a:lnTo>
                  <a:lnTo>
                    <a:pt x="1649163" y="750137"/>
                  </a:lnTo>
                  <a:lnTo>
                    <a:pt x="1686933" y="772735"/>
                  </a:lnTo>
                  <a:lnTo>
                    <a:pt x="1711701" y="801392"/>
                  </a:lnTo>
                  <a:lnTo>
                    <a:pt x="1720596" y="834390"/>
                  </a:lnTo>
                </a:path>
                <a:path w="1720850" h="2380615">
                  <a:moveTo>
                    <a:pt x="1718945" y="838708"/>
                  </a:moveTo>
                  <a:lnTo>
                    <a:pt x="1673759" y="870511"/>
                  </a:lnTo>
                  <a:lnTo>
                    <a:pt x="1627878" y="890416"/>
                  </a:lnTo>
                  <a:lnTo>
                    <a:pt x="1584601" y="897860"/>
                  </a:lnTo>
                  <a:lnTo>
                    <a:pt x="1547224" y="892283"/>
                  </a:lnTo>
                  <a:lnTo>
                    <a:pt x="1519047" y="873125"/>
                  </a:lnTo>
                </a:path>
                <a:path w="1720850" h="2380615">
                  <a:moveTo>
                    <a:pt x="1540764" y="891540"/>
                  </a:moveTo>
                  <a:lnTo>
                    <a:pt x="1595701" y="896861"/>
                  </a:lnTo>
                  <a:lnTo>
                    <a:pt x="1643396" y="911681"/>
                  </a:lnTo>
                  <a:lnTo>
                    <a:pt x="1680996" y="934279"/>
                  </a:lnTo>
                  <a:lnTo>
                    <a:pt x="1705648" y="962936"/>
                  </a:lnTo>
                  <a:lnTo>
                    <a:pt x="1714500" y="995934"/>
                  </a:lnTo>
                </a:path>
                <a:path w="1720850" h="2380615">
                  <a:moveTo>
                    <a:pt x="1713230" y="1000633"/>
                  </a:moveTo>
                  <a:lnTo>
                    <a:pt x="1668057" y="1032449"/>
                  </a:lnTo>
                  <a:lnTo>
                    <a:pt x="1622208" y="1052377"/>
                  </a:lnTo>
                  <a:lnTo>
                    <a:pt x="1578968" y="1059840"/>
                  </a:lnTo>
                  <a:lnTo>
                    <a:pt x="1541623" y="1054257"/>
                  </a:lnTo>
                  <a:lnTo>
                    <a:pt x="1513459" y="1035050"/>
                  </a:lnTo>
                </a:path>
                <a:path w="1720850" h="2380615">
                  <a:moveTo>
                    <a:pt x="1546098" y="1042416"/>
                  </a:moveTo>
                  <a:lnTo>
                    <a:pt x="1601260" y="1047737"/>
                  </a:lnTo>
                  <a:lnTo>
                    <a:pt x="1649163" y="1062557"/>
                  </a:lnTo>
                  <a:lnTo>
                    <a:pt x="1686933" y="1085155"/>
                  </a:lnTo>
                  <a:lnTo>
                    <a:pt x="1711701" y="1113812"/>
                  </a:lnTo>
                  <a:lnTo>
                    <a:pt x="1720596" y="1146810"/>
                  </a:lnTo>
                </a:path>
                <a:path w="1720850" h="2380615">
                  <a:moveTo>
                    <a:pt x="1718945" y="1151382"/>
                  </a:moveTo>
                  <a:lnTo>
                    <a:pt x="1673759" y="1183185"/>
                  </a:lnTo>
                  <a:lnTo>
                    <a:pt x="1627878" y="1203090"/>
                  </a:lnTo>
                  <a:lnTo>
                    <a:pt x="1584601" y="1210534"/>
                  </a:lnTo>
                  <a:lnTo>
                    <a:pt x="1547224" y="1204957"/>
                  </a:lnTo>
                  <a:lnTo>
                    <a:pt x="1519047" y="1185799"/>
                  </a:lnTo>
                </a:path>
                <a:path w="1720850" h="2380615">
                  <a:moveTo>
                    <a:pt x="1546098" y="1222248"/>
                  </a:moveTo>
                  <a:lnTo>
                    <a:pt x="1601260" y="1227569"/>
                  </a:lnTo>
                  <a:lnTo>
                    <a:pt x="1649163" y="1242389"/>
                  </a:lnTo>
                  <a:lnTo>
                    <a:pt x="1686933" y="1264987"/>
                  </a:lnTo>
                  <a:lnTo>
                    <a:pt x="1711701" y="1293644"/>
                  </a:lnTo>
                  <a:lnTo>
                    <a:pt x="1720596" y="1326642"/>
                  </a:lnTo>
                </a:path>
                <a:path w="1720850" h="2380615">
                  <a:moveTo>
                    <a:pt x="1718945" y="1331341"/>
                  </a:moveTo>
                  <a:lnTo>
                    <a:pt x="1673759" y="1363157"/>
                  </a:lnTo>
                  <a:lnTo>
                    <a:pt x="1627878" y="1383085"/>
                  </a:lnTo>
                  <a:lnTo>
                    <a:pt x="1584601" y="1390548"/>
                  </a:lnTo>
                  <a:lnTo>
                    <a:pt x="1547224" y="1384965"/>
                  </a:lnTo>
                  <a:lnTo>
                    <a:pt x="1519047" y="1365758"/>
                  </a:lnTo>
                </a:path>
                <a:path w="1720850" h="2380615">
                  <a:moveTo>
                    <a:pt x="1540764" y="1385316"/>
                  </a:moveTo>
                  <a:lnTo>
                    <a:pt x="1595701" y="1390595"/>
                  </a:lnTo>
                  <a:lnTo>
                    <a:pt x="1643396" y="1405298"/>
                  </a:lnTo>
                  <a:lnTo>
                    <a:pt x="1680996" y="1427725"/>
                  </a:lnTo>
                  <a:lnTo>
                    <a:pt x="1705648" y="1456175"/>
                  </a:lnTo>
                  <a:lnTo>
                    <a:pt x="1714500" y="1488948"/>
                  </a:lnTo>
                </a:path>
                <a:path w="1720850" h="2380615">
                  <a:moveTo>
                    <a:pt x="1713230" y="1493393"/>
                  </a:moveTo>
                  <a:lnTo>
                    <a:pt x="1668057" y="1525196"/>
                  </a:lnTo>
                  <a:lnTo>
                    <a:pt x="1622208" y="1545101"/>
                  </a:lnTo>
                  <a:lnTo>
                    <a:pt x="1578968" y="1552545"/>
                  </a:lnTo>
                  <a:lnTo>
                    <a:pt x="1541623" y="1546968"/>
                  </a:lnTo>
                  <a:lnTo>
                    <a:pt x="1513459" y="1527810"/>
                  </a:lnTo>
                </a:path>
                <a:path w="1720850" h="2380615">
                  <a:moveTo>
                    <a:pt x="1554480" y="540004"/>
                  </a:moveTo>
                  <a:lnTo>
                    <a:pt x="1554480" y="0"/>
                  </a:lnTo>
                </a:path>
                <a:path w="1720850" h="2380615">
                  <a:moveTo>
                    <a:pt x="1540764" y="2380361"/>
                  </a:moveTo>
                  <a:lnTo>
                    <a:pt x="1540764" y="1516380"/>
                  </a:lnTo>
                </a:path>
                <a:path w="1720850" h="2380615">
                  <a:moveTo>
                    <a:pt x="0" y="2365248"/>
                  </a:moveTo>
                  <a:lnTo>
                    <a:pt x="1548003" y="2365248"/>
                  </a:lnTo>
                </a:path>
                <a:path w="1720850" h="2380615">
                  <a:moveTo>
                    <a:pt x="0" y="19812"/>
                  </a:moveTo>
                  <a:lnTo>
                    <a:pt x="1548003" y="19812"/>
                  </a:lnTo>
                </a:path>
              </a:pathLst>
            </a:custGeom>
            <a:ln w="28575">
              <a:solidFill>
                <a:srgbClr val="4471C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459487" y="2931414"/>
              <a:ext cx="2407920" cy="2359025"/>
            </a:xfrm>
            <a:custGeom>
              <a:avLst/>
              <a:gdLst/>
              <a:ahLst/>
              <a:cxnLst/>
              <a:rect l="l" t="t" r="r" b="b"/>
              <a:pathLst>
                <a:path w="2407920" h="2359025">
                  <a:moveTo>
                    <a:pt x="0" y="0"/>
                  </a:moveTo>
                  <a:lnTo>
                    <a:pt x="0" y="2359025"/>
                  </a:lnTo>
                </a:path>
                <a:path w="2407920" h="2359025">
                  <a:moveTo>
                    <a:pt x="0" y="1124712"/>
                  </a:moveTo>
                  <a:lnTo>
                    <a:pt x="2407410" y="1124712"/>
                  </a:lnTo>
                </a:path>
              </a:pathLst>
            </a:custGeom>
            <a:ln w="28575">
              <a:solidFill>
                <a:srgbClr val="ED7C3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489967" y="2978658"/>
              <a:ext cx="984885" cy="1054735"/>
            </a:xfrm>
            <a:custGeom>
              <a:avLst/>
              <a:gdLst/>
              <a:ahLst/>
              <a:cxnLst/>
              <a:rect l="l" t="t" r="r" b="b"/>
              <a:pathLst>
                <a:path w="984885" h="1054735">
                  <a:moveTo>
                    <a:pt x="0" y="1040511"/>
                  </a:moveTo>
                  <a:lnTo>
                    <a:pt x="18846" y="977969"/>
                  </a:lnTo>
                  <a:lnTo>
                    <a:pt x="37695" y="915630"/>
                  </a:lnTo>
                  <a:lnTo>
                    <a:pt x="56549" y="853694"/>
                  </a:lnTo>
                  <a:lnTo>
                    <a:pt x="75412" y="792363"/>
                  </a:lnTo>
                  <a:lnTo>
                    <a:pt x="94286" y="731837"/>
                  </a:lnTo>
                  <a:lnTo>
                    <a:pt x="113173" y="672317"/>
                  </a:lnTo>
                  <a:lnTo>
                    <a:pt x="132076" y="614004"/>
                  </a:lnTo>
                  <a:lnTo>
                    <a:pt x="150999" y="557100"/>
                  </a:lnTo>
                  <a:lnTo>
                    <a:pt x="169943" y="501805"/>
                  </a:lnTo>
                  <a:lnTo>
                    <a:pt x="188911" y="448321"/>
                  </a:lnTo>
                  <a:lnTo>
                    <a:pt x="207907" y="396848"/>
                  </a:lnTo>
                  <a:lnTo>
                    <a:pt x="226932" y="347587"/>
                  </a:lnTo>
                  <a:lnTo>
                    <a:pt x="245989" y="300740"/>
                  </a:lnTo>
                  <a:lnTo>
                    <a:pt x="265082" y="256508"/>
                  </a:lnTo>
                  <a:lnTo>
                    <a:pt x="284212" y="215091"/>
                  </a:lnTo>
                  <a:lnTo>
                    <a:pt x="303383" y="176690"/>
                  </a:lnTo>
                  <a:lnTo>
                    <a:pt x="322597" y="141507"/>
                  </a:lnTo>
                  <a:lnTo>
                    <a:pt x="361166" y="81599"/>
                  </a:lnTo>
                  <a:lnTo>
                    <a:pt x="399940" y="36972"/>
                  </a:lnTo>
                  <a:lnTo>
                    <a:pt x="438940" y="9236"/>
                  </a:lnTo>
                  <a:lnTo>
                    <a:pt x="478189" y="0"/>
                  </a:lnTo>
                  <a:lnTo>
                    <a:pt x="626525" y="165800"/>
                  </a:lnTo>
                  <a:lnTo>
                    <a:pt x="792878" y="528208"/>
                  </a:lnTo>
                  <a:lnTo>
                    <a:pt x="928466" y="890164"/>
                  </a:lnTo>
                  <a:lnTo>
                    <a:pt x="984502" y="1054608"/>
                  </a:lnTo>
                </a:path>
              </a:pathLst>
            </a:custGeom>
            <a:ln w="38100">
              <a:solidFill>
                <a:srgbClr val="6F2F9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9" name="object 19"/>
          <p:cNvSpPr txBox="1"/>
          <p:nvPr/>
        </p:nvSpPr>
        <p:spPr>
          <a:xfrm>
            <a:off x="4577334" y="2435479"/>
            <a:ext cx="281940" cy="33083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000" b="1" dirty="0">
                <a:latin typeface="Calibri"/>
                <a:cs typeface="Calibri"/>
              </a:rPr>
              <a:t>T1</a:t>
            </a:r>
            <a:endParaRPr sz="2000">
              <a:latin typeface="Calibri"/>
              <a:cs typeface="Calibri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8248904" y="3754373"/>
            <a:ext cx="276860" cy="3308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spc="-5" dirty="0">
                <a:latin typeface="Calibri"/>
                <a:cs typeface="Calibri"/>
              </a:rPr>
              <a:t>RL</a:t>
            </a:r>
            <a:endParaRPr sz="2000">
              <a:latin typeface="Calibri"/>
              <a:cs typeface="Calibri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294540" y="2435479"/>
            <a:ext cx="375285" cy="33083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000" b="1" spc="-5" dirty="0">
                <a:latin typeface="Calibri"/>
                <a:cs typeface="Calibri"/>
              </a:rPr>
              <a:t>Vin</a:t>
            </a:r>
            <a:endParaRPr sz="2000">
              <a:latin typeface="Calibri"/>
              <a:cs typeface="Calibri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2786890" y="4108830"/>
            <a:ext cx="113664" cy="3308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dirty="0">
                <a:latin typeface="Calibri"/>
                <a:cs typeface="Calibri"/>
              </a:rPr>
              <a:t>t</a:t>
            </a:r>
            <a:endParaRPr sz="2000">
              <a:latin typeface="Calibri"/>
              <a:cs typeface="Calibri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5200145" y="4424298"/>
            <a:ext cx="109220" cy="4521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95"/>
              </a:spcBef>
            </a:pPr>
            <a:r>
              <a:rPr sz="2800" b="1" spc="-5" dirty="0">
                <a:latin typeface="Calibri"/>
                <a:cs typeface="Calibri"/>
              </a:rPr>
              <a:t>-</a:t>
            </a:r>
            <a:endParaRPr sz="2800">
              <a:latin typeface="Calibri"/>
              <a:cs typeface="Calibri"/>
            </a:endParaRPr>
          </a:p>
        </p:txBody>
      </p:sp>
      <p:grpSp>
        <p:nvGrpSpPr>
          <p:cNvPr id="24" name="object 24"/>
          <p:cNvGrpSpPr/>
          <p:nvPr/>
        </p:nvGrpSpPr>
        <p:grpSpPr>
          <a:xfrm>
            <a:off x="5971222" y="2445768"/>
            <a:ext cx="1108710" cy="800735"/>
            <a:chOff x="5971222" y="2445768"/>
            <a:chExt cx="1108710" cy="800735"/>
          </a:xfrm>
        </p:grpSpPr>
        <p:sp>
          <p:nvSpPr>
            <p:cNvPr id="25" name="object 25"/>
            <p:cNvSpPr/>
            <p:nvPr/>
          </p:nvSpPr>
          <p:spPr>
            <a:xfrm>
              <a:off x="5984748" y="2452118"/>
              <a:ext cx="932815" cy="788035"/>
            </a:xfrm>
            <a:custGeom>
              <a:avLst/>
              <a:gdLst/>
              <a:ahLst/>
              <a:cxnLst/>
              <a:rect l="l" t="t" r="r" b="b"/>
              <a:pathLst>
                <a:path w="932815" h="788035">
                  <a:moveTo>
                    <a:pt x="932690" y="0"/>
                  </a:moveTo>
                  <a:lnTo>
                    <a:pt x="0" y="0"/>
                  </a:lnTo>
                  <a:lnTo>
                    <a:pt x="0" y="787905"/>
                  </a:lnTo>
                  <a:lnTo>
                    <a:pt x="932690" y="787905"/>
                  </a:lnTo>
                  <a:lnTo>
                    <a:pt x="93269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" name="object 26"/>
            <p:cNvSpPr/>
            <p:nvPr/>
          </p:nvSpPr>
          <p:spPr>
            <a:xfrm>
              <a:off x="5984748" y="2452118"/>
              <a:ext cx="932815" cy="788035"/>
            </a:xfrm>
            <a:custGeom>
              <a:avLst/>
              <a:gdLst/>
              <a:ahLst/>
              <a:cxnLst/>
              <a:rect l="l" t="t" r="r" b="b"/>
              <a:pathLst>
                <a:path w="932815" h="788035">
                  <a:moveTo>
                    <a:pt x="0" y="787905"/>
                  </a:moveTo>
                  <a:lnTo>
                    <a:pt x="932690" y="787905"/>
                  </a:lnTo>
                  <a:lnTo>
                    <a:pt x="932690" y="0"/>
                  </a:lnTo>
                  <a:lnTo>
                    <a:pt x="0" y="0"/>
                  </a:lnTo>
                  <a:lnTo>
                    <a:pt x="0" y="787905"/>
                  </a:lnTo>
                  <a:close/>
                </a:path>
              </a:pathLst>
            </a:custGeom>
            <a:ln w="127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7" name="object 27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989066" y="2701797"/>
              <a:ext cx="155956" cy="155956"/>
            </a:xfrm>
            <a:prstGeom prst="rect">
              <a:avLst/>
            </a:prstGeom>
          </p:spPr>
        </p:pic>
        <p:pic>
          <p:nvPicPr>
            <p:cNvPr id="28" name="object 28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6760210" y="2701797"/>
              <a:ext cx="157480" cy="155956"/>
            </a:xfrm>
            <a:prstGeom prst="rect">
              <a:avLst/>
            </a:prstGeom>
          </p:spPr>
        </p:pic>
        <p:sp>
          <p:nvSpPr>
            <p:cNvPr id="29" name="object 29"/>
            <p:cNvSpPr/>
            <p:nvPr/>
          </p:nvSpPr>
          <p:spPr>
            <a:xfrm>
              <a:off x="5985510" y="2780538"/>
              <a:ext cx="1080135" cy="0"/>
            </a:xfrm>
            <a:custGeom>
              <a:avLst/>
              <a:gdLst/>
              <a:ahLst/>
              <a:cxnLst/>
              <a:rect l="l" t="t" r="r" b="b"/>
              <a:pathLst>
                <a:path w="1080134">
                  <a:moveTo>
                    <a:pt x="0" y="0"/>
                  </a:moveTo>
                  <a:lnTo>
                    <a:pt x="1080008" y="0"/>
                  </a:lnTo>
                </a:path>
              </a:pathLst>
            </a:custGeom>
            <a:ln w="28575">
              <a:solidFill>
                <a:srgbClr val="4471C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30" name="object 30"/>
          <p:cNvGrpSpPr/>
          <p:nvPr/>
        </p:nvGrpSpPr>
        <p:grpSpPr>
          <a:xfrm>
            <a:off x="8717280" y="3439858"/>
            <a:ext cx="825500" cy="1050290"/>
            <a:chOff x="8717280" y="3439858"/>
            <a:chExt cx="825500" cy="1050290"/>
          </a:xfrm>
        </p:grpSpPr>
        <p:sp>
          <p:nvSpPr>
            <p:cNvPr id="31" name="object 31"/>
            <p:cNvSpPr/>
            <p:nvPr/>
          </p:nvSpPr>
          <p:spPr>
            <a:xfrm>
              <a:off x="8736330" y="3454146"/>
              <a:ext cx="792480" cy="1021715"/>
            </a:xfrm>
            <a:custGeom>
              <a:avLst/>
              <a:gdLst/>
              <a:ahLst/>
              <a:cxnLst/>
              <a:rect l="l" t="t" r="r" b="b"/>
              <a:pathLst>
                <a:path w="792479" h="1021714">
                  <a:moveTo>
                    <a:pt x="0" y="0"/>
                  </a:moveTo>
                  <a:lnTo>
                    <a:pt x="0" y="1021588"/>
                  </a:lnTo>
                </a:path>
                <a:path w="792479" h="1021714">
                  <a:moveTo>
                    <a:pt x="0" y="569976"/>
                  </a:moveTo>
                  <a:lnTo>
                    <a:pt x="791972" y="569976"/>
                  </a:lnTo>
                </a:path>
              </a:pathLst>
            </a:custGeom>
            <a:ln w="28575">
              <a:solidFill>
                <a:srgbClr val="ED7C3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2" name="object 32"/>
            <p:cNvSpPr/>
            <p:nvPr/>
          </p:nvSpPr>
          <p:spPr>
            <a:xfrm>
              <a:off x="8736330" y="3544062"/>
              <a:ext cx="401320" cy="480059"/>
            </a:xfrm>
            <a:custGeom>
              <a:avLst/>
              <a:gdLst/>
              <a:ahLst/>
              <a:cxnLst/>
              <a:rect l="l" t="t" r="r" b="b"/>
              <a:pathLst>
                <a:path w="401320" h="480060">
                  <a:moveTo>
                    <a:pt x="0" y="473710"/>
                  </a:moveTo>
                  <a:lnTo>
                    <a:pt x="17427" y="409153"/>
                  </a:lnTo>
                  <a:lnTo>
                    <a:pt x="34872" y="345672"/>
                  </a:lnTo>
                  <a:lnTo>
                    <a:pt x="52348" y="284339"/>
                  </a:lnTo>
                  <a:lnTo>
                    <a:pt x="69866" y="226230"/>
                  </a:lnTo>
                  <a:lnTo>
                    <a:pt x="87439" y="172420"/>
                  </a:lnTo>
                  <a:lnTo>
                    <a:pt x="105078" y="123982"/>
                  </a:lnTo>
                  <a:lnTo>
                    <a:pt x="122796" y="81992"/>
                  </a:lnTo>
                  <a:lnTo>
                    <a:pt x="140604" y="47525"/>
                  </a:lnTo>
                  <a:lnTo>
                    <a:pt x="176539" y="5454"/>
                  </a:lnTo>
                  <a:lnTo>
                    <a:pt x="194691" y="0"/>
                  </a:lnTo>
                  <a:lnTo>
                    <a:pt x="255079" y="75438"/>
                  </a:lnTo>
                  <a:lnTo>
                    <a:pt x="322802" y="240411"/>
                  </a:lnTo>
                  <a:lnTo>
                    <a:pt x="377999" y="405193"/>
                  </a:lnTo>
                  <a:lnTo>
                    <a:pt x="400812" y="480060"/>
                  </a:lnTo>
                </a:path>
              </a:pathLst>
            </a:custGeom>
            <a:ln w="38100">
              <a:solidFill>
                <a:srgbClr val="6F2F9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3" name="object 33"/>
          <p:cNvSpPr txBox="1"/>
          <p:nvPr/>
        </p:nvSpPr>
        <p:spPr>
          <a:xfrm>
            <a:off x="8594597" y="3122168"/>
            <a:ext cx="284480" cy="33083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000" b="1" dirty="0">
                <a:latin typeface="Calibri"/>
                <a:cs typeface="Calibri"/>
              </a:rPr>
              <a:t>VL</a:t>
            </a:r>
            <a:endParaRPr sz="2000">
              <a:latin typeface="Calibri"/>
              <a:cs typeface="Calibri"/>
            </a:endParaRPr>
          </a:p>
        </p:txBody>
      </p:sp>
      <p:sp>
        <p:nvSpPr>
          <p:cNvPr id="34" name="object 34"/>
          <p:cNvSpPr txBox="1"/>
          <p:nvPr/>
        </p:nvSpPr>
        <p:spPr>
          <a:xfrm>
            <a:off x="9564118" y="3792727"/>
            <a:ext cx="113664" cy="3308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dirty="0">
                <a:latin typeface="Calibri"/>
                <a:cs typeface="Calibri"/>
              </a:rPr>
              <a:t>t</a:t>
            </a:r>
            <a:endParaRPr sz="2000">
              <a:latin typeface="Calibri"/>
              <a:cs typeface="Calibri"/>
            </a:endParaRPr>
          </a:p>
        </p:txBody>
      </p:sp>
      <p:sp>
        <p:nvSpPr>
          <p:cNvPr id="35" name="object 35"/>
          <p:cNvSpPr txBox="1"/>
          <p:nvPr/>
        </p:nvSpPr>
        <p:spPr>
          <a:xfrm>
            <a:off x="6146419" y="2086737"/>
            <a:ext cx="1760220" cy="33083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000" b="1" spc="-5" dirty="0">
                <a:latin typeface="Calibri"/>
                <a:cs typeface="Calibri"/>
              </a:rPr>
              <a:t>D1</a:t>
            </a:r>
            <a:r>
              <a:rPr sz="2000" b="1" spc="500" dirty="0">
                <a:latin typeface="Calibri"/>
                <a:cs typeface="Calibri"/>
              </a:rPr>
              <a:t> </a:t>
            </a:r>
            <a:r>
              <a:rPr sz="2000" b="1" dirty="0">
                <a:latin typeface="Calibri"/>
                <a:cs typeface="Calibri"/>
              </a:rPr>
              <a:t>FWD</a:t>
            </a:r>
            <a:r>
              <a:rPr sz="2000" b="1" spc="405" dirty="0">
                <a:latin typeface="Calibri"/>
                <a:cs typeface="Calibri"/>
              </a:rPr>
              <a:t> </a:t>
            </a:r>
            <a:r>
              <a:rPr sz="2000" b="1" dirty="0">
                <a:latin typeface="Calibri"/>
                <a:cs typeface="Calibri"/>
              </a:rPr>
              <a:t>Biased</a:t>
            </a:r>
            <a:endParaRPr sz="2000">
              <a:latin typeface="Calibri"/>
              <a:cs typeface="Calibri"/>
            </a:endParaRPr>
          </a:p>
        </p:txBody>
      </p:sp>
      <p:sp>
        <p:nvSpPr>
          <p:cNvPr id="36" name="object 36"/>
          <p:cNvSpPr/>
          <p:nvPr/>
        </p:nvSpPr>
        <p:spPr>
          <a:xfrm>
            <a:off x="5564124" y="3008375"/>
            <a:ext cx="2268220" cy="1965960"/>
          </a:xfrm>
          <a:custGeom>
            <a:avLst/>
            <a:gdLst/>
            <a:ahLst/>
            <a:cxnLst/>
            <a:rect l="l" t="t" r="r" b="b"/>
            <a:pathLst>
              <a:path w="2268220" h="1965960">
                <a:moveTo>
                  <a:pt x="2229739" y="38100"/>
                </a:moveTo>
                <a:lnTo>
                  <a:pt x="2217039" y="31750"/>
                </a:lnTo>
                <a:lnTo>
                  <a:pt x="2153539" y="0"/>
                </a:lnTo>
                <a:lnTo>
                  <a:pt x="2153539" y="31750"/>
                </a:lnTo>
                <a:lnTo>
                  <a:pt x="0" y="31750"/>
                </a:lnTo>
                <a:lnTo>
                  <a:pt x="0" y="44450"/>
                </a:lnTo>
                <a:lnTo>
                  <a:pt x="2153539" y="44450"/>
                </a:lnTo>
                <a:lnTo>
                  <a:pt x="2153539" y="76200"/>
                </a:lnTo>
                <a:lnTo>
                  <a:pt x="2217039" y="44450"/>
                </a:lnTo>
                <a:lnTo>
                  <a:pt x="2229739" y="38100"/>
                </a:lnTo>
                <a:close/>
              </a:path>
              <a:path w="2268220" h="1965960">
                <a:moveTo>
                  <a:pt x="2230120" y="1921510"/>
                </a:moveTo>
                <a:lnTo>
                  <a:pt x="147828" y="1921510"/>
                </a:lnTo>
                <a:lnTo>
                  <a:pt x="147828" y="1889760"/>
                </a:lnTo>
                <a:lnTo>
                  <a:pt x="71628" y="1927860"/>
                </a:lnTo>
                <a:lnTo>
                  <a:pt x="147828" y="1965960"/>
                </a:lnTo>
                <a:lnTo>
                  <a:pt x="147828" y="1934210"/>
                </a:lnTo>
                <a:lnTo>
                  <a:pt x="2230120" y="1934210"/>
                </a:lnTo>
                <a:lnTo>
                  <a:pt x="2230120" y="1921510"/>
                </a:lnTo>
                <a:close/>
              </a:path>
              <a:path w="2268220" h="1965960">
                <a:moveTo>
                  <a:pt x="2267712" y="1713103"/>
                </a:moveTo>
                <a:lnTo>
                  <a:pt x="2235962" y="1713103"/>
                </a:lnTo>
                <a:lnTo>
                  <a:pt x="2235962" y="97536"/>
                </a:lnTo>
                <a:lnTo>
                  <a:pt x="2223262" y="97536"/>
                </a:lnTo>
                <a:lnTo>
                  <a:pt x="2223262" y="1713103"/>
                </a:lnTo>
                <a:lnTo>
                  <a:pt x="2191512" y="1713103"/>
                </a:lnTo>
                <a:lnTo>
                  <a:pt x="2229612" y="1789303"/>
                </a:lnTo>
                <a:lnTo>
                  <a:pt x="2261362" y="1725803"/>
                </a:lnTo>
                <a:lnTo>
                  <a:pt x="2267712" y="1713103"/>
                </a:lnTo>
                <a:close/>
              </a:path>
            </a:pathLst>
          </a:custGeom>
          <a:solidFill>
            <a:srgbClr val="53813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" name="object 37"/>
          <p:cNvSpPr txBox="1"/>
          <p:nvPr/>
        </p:nvSpPr>
        <p:spPr>
          <a:xfrm>
            <a:off x="8096504" y="2989325"/>
            <a:ext cx="202565" cy="4521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800" b="1" spc="-5" dirty="0">
                <a:latin typeface="Calibri"/>
                <a:cs typeface="Calibri"/>
              </a:rPr>
              <a:t>+</a:t>
            </a:r>
            <a:endParaRPr sz="2800">
              <a:latin typeface="Calibri"/>
              <a:cs typeface="Calibri"/>
            </a:endParaRPr>
          </a:p>
        </p:txBody>
      </p:sp>
      <p:sp>
        <p:nvSpPr>
          <p:cNvPr id="38" name="object 38"/>
          <p:cNvSpPr txBox="1"/>
          <p:nvPr/>
        </p:nvSpPr>
        <p:spPr>
          <a:xfrm>
            <a:off x="8154165" y="4378578"/>
            <a:ext cx="134620" cy="4521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800" b="1" spc="-5" dirty="0">
                <a:latin typeface="Calibri"/>
                <a:cs typeface="Calibri"/>
              </a:rPr>
              <a:t>-</a:t>
            </a:r>
            <a:endParaRPr sz="2800">
              <a:latin typeface="Calibri"/>
              <a:cs typeface="Calibri"/>
            </a:endParaRPr>
          </a:p>
        </p:txBody>
      </p:sp>
      <p:sp>
        <p:nvSpPr>
          <p:cNvPr id="39" name="object 39"/>
          <p:cNvSpPr txBox="1"/>
          <p:nvPr/>
        </p:nvSpPr>
        <p:spPr>
          <a:xfrm>
            <a:off x="5666232" y="4055361"/>
            <a:ext cx="1935480" cy="492759"/>
          </a:xfrm>
          <a:prstGeom prst="rect">
            <a:avLst/>
          </a:prstGeom>
          <a:ln w="12700">
            <a:solidFill>
              <a:srgbClr val="FFFFFF"/>
            </a:solidFill>
          </a:ln>
        </p:spPr>
        <p:txBody>
          <a:bodyPr vert="horz" wrap="square" lIns="0" tIns="94615" rIns="0" bIns="0" rtlCol="0">
            <a:spAutoFit/>
          </a:bodyPr>
          <a:lstStyle/>
          <a:p>
            <a:pPr marL="354965">
              <a:lnSpc>
                <a:spcPct val="100000"/>
              </a:lnSpc>
              <a:spcBef>
                <a:spcPts val="745"/>
              </a:spcBef>
            </a:pPr>
            <a:r>
              <a:rPr sz="1800" b="1" spc="-10" dirty="0">
                <a:latin typeface="Calibri"/>
                <a:cs typeface="Calibri"/>
              </a:rPr>
              <a:t>Current</a:t>
            </a:r>
            <a:r>
              <a:rPr sz="1800" b="1" spc="-60" dirty="0">
                <a:latin typeface="Calibri"/>
                <a:cs typeface="Calibri"/>
              </a:rPr>
              <a:t> </a:t>
            </a:r>
            <a:r>
              <a:rPr sz="1800" b="1" dirty="0">
                <a:latin typeface="Calibri"/>
                <a:cs typeface="Calibri"/>
              </a:rPr>
              <a:t>Flow</a:t>
            </a:r>
            <a:endParaRPr sz="1800">
              <a:latin typeface="Calibri"/>
              <a:cs typeface="Calibri"/>
            </a:endParaRPr>
          </a:p>
        </p:txBody>
      </p:sp>
      <p:sp>
        <p:nvSpPr>
          <p:cNvPr id="40" name="object 40"/>
          <p:cNvSpPr txBox="1"/>
          <p:nvPr/>
        </p:nvSpPr>
        <p:spPr>
          <a:xfrm>
            <a:off x="2583307" y="2576829"/>
            <a:ext cx="202565" cy="4521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800" b="1" spc="-5" dirty="0">
                <a:latin typeface="Calibri"/>
                <a:cs typeface="Calibri"/>
              </a:rPr>
              <a:t>+</a:t>
            </a:r>
            <a:endParaRPr sz="2800">
              <a:latin typeface="Calibri"/>
              <a:cs typeface="Calibri"/>
            </a:endParaRPr>
          </a:p>
        </p:txBody>
      </p:sp>
      <p:sp>
        <p:nvSpPr>
          <p:cNvPr id="41" name="object 41"/>
          <p:cNvSpPr txBox="1"/>
          <p:nvPr/>
        </p:nvSpPr>
        <p:spPr>
          <a:xfrm>
            <a:off x="2616832" y="4918964"/>
            <a:ext cx="134620" cy="4521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800" b="1" spc="-5" dirty="0">
                <a:latin typeface="Calibri"/>
                <a:cs typeface="Calibri"/>
              </a:rPr>
              <a:t>-</a:t>
            </a:r>
            <a:endParaRPr sz="2800">
              <a:latin typeface="Calibri"/>
              <a:cs typeface="Calibri"/>
            </a:endParaRPr>
          </a:p>
        </p:txBody>
      </p:sp>
      <p:sp>
        <p:nvSpPr>
          <p:cNvPr id="42" name="object 42"/>
          <p:cNvSpPr txBox="1"/>
          <p:nvPr/>
        </p:nvSpPr>
        <p:spPr>
          <a:xfrm>
            <a:off x="5132578" y="2637485"/>
            <a:ext cx="378460" cy="4521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95"/>
              </a:spcBef>
            </a:pPr>
            <a:r>
              <a:rPr sz="4200" b="1" spc="-179" baseline="-24801" dirty="0">
                <a:latin typeface="Calibri"/>
                <a:cs typeface="Calibri"/>
              </a:rPr>
              <a:t>+</a:t>
            </a:r>
            <a:r>
              <a:rPr sz="2000" b="1" spc="-120" dirty="0">
                <a:latin typeface="Calibri"/>
                <a:cs typeface="Calibri"/>
              </a:rPr>
              <a:t>A</a:t>
            </a:r>
            <a:endParaRPr sz="2000">
              <a:latin typeface="Calibri"/>
              <a:cs typeface="Calibri"/>
            </a:endParaRPr>
          </a:p>
        </p:txBody>
      </p:sp>
      <p:sp>
        <p:nvSpPr>
          <p:cNvPr id="43" name="object 43"/>
          <p:cNvSpPr txBox="1"/>
          <p:nvPr/>
        </p:nvSpPr>
        <p:spPr>
          <a:xfrm>
            <a:off x="5306821" y="4732401"/>
            <a:ext cx="142875" cy="3308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sz="2000" b="1" dirty="0">
                <a:latin typeface="Calibri"/>
                <a:cs typeface="Calibri"/>
              </a:rPr>
              <a:t>B</a:t>
            </a:r>
            <a:endParaRPr sz="2000">
              <a:latin typeface="Calibri"/>
              <a:cs typeface="Calibri"/>
            </a:endParaRPr>
          </a:p>
        </p:txBody>
      </p:sp>
      <p:pic>
        <p:nvPicPr>
          <p:cNvPr id="44" name="object 44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8410956" y="4346447"/>
            <a:ext cx="3707891" cy="2054351"/>
          </a:xfrm>
          <a:prstGeom prst="rect">
            <a:avLst/>
          </a:prstGeom>
        </p:spPr>
      </p:pic>
      <p:sp>
        <p:nvSpPr>
          <p:cNvPr id="45" name="object 45"/>
          <p:cNvSpPr/>
          <p:nvPr/>
        </p:nvSpPr>
        <p:spPr>
          <a:xfrm>
            <a:off x="0" y="6528816"/>
            <a:ext cx="12192000" cy="329565"/>
          </a:xfrm>
          <a:custGeom>
            <a:avLst/>
            <a:gdLst/>
            <a:ahLst/>
            <a:cxnLst/>
            <a:rect l="l" t="t" r="r" b="b"/>
            <a:pathLst>
              <a:path w="12192000" h="329565">
                <a:moveTo>
                  <a:pt x="12192000" y="0"/>
                </a:moveTo>
                <a:lnTo>
                  <a:pt x="0" y="0"/>
                </a:lnTo>
                <a:lnTo>
                  <a:pt x="0" y="329182"/>
                </a:lnTo>
                <a:lnTo>
                  <a:pt x="12192000" y="329182"/>
                </a:lnTo>
                <a:lnTo>
                  <a:pt x="1219200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90964000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601776" y="860552"/>
            <a:ext cx="798195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330" dirty="0"/>
              <a:t>OPERATION</a:t>
            </a:r>
            <a:r>
              <a:rPr b="0" spc="55" dirty="0">
                <a:latin typeface="Times New Roman"/>
                <a:cs typeface="Times New Roman"/>
              </a:rPr>
              <a:t> </a:t>
            </a:r>
            <a:r>
              <a:rPr spc="-265" dirty="0"/>
              <a:t>OF</a:t>
            </a:r>
            <a:r>
              <a:rPr b="0" spc="70" dirty="0">
                <a:latin typeface="Times New Roman"/>
                <a:cs typeface="Times New Roman"/>
              </a:rPr>
              <a:t> </a:t>
            </a:r>
            <a:r>
              <a:rPr spc="-130" dirty="0"/>
              <a:t>HALF</a:t>
            </a:r>
            <a:r>
              <a:rPr b="0" spc="55" dirty="0">
                <a:latin typeface="Times New Roman"/>
                <a:cs typeface="Times New Roman"/>
              </a:rPr>
              <a:t> </a:t>
            </a:r>
            <a:r>
              <a:rPr spc="-295" dirty="0"/>
              <a:t>WAVE</a:t>
            </a:r>
            <a:r>
              <a:rPr b="0" spc="50" dirty="0">
                <a:latin typeface="Times New Roman"/>
                <a:cs typeface="Times New Roman"/>
              </a:rPr>
              <a:t> </a:t>
            </a:r>
            <a:r>
              <a:rPr spc="-380" dirty="0"/>
              <a:t>RECTIF</a:t>
            </a:r>
            <a:r>
              <a:rPr spc="-290" dirty="0"/>
              <a:t>I</a:t>
            </a:r>
            <a:r>
              <a:rPr spc="-170" dirty="0"/>
              <a:t>ER</a:t>
            </a:r>
          </a:p>
        </p:txBody>
      </p:sp>
      <p:sp>
        <p:nvSpPr>
          <p:cNvPr id="3" name="object 3"/>
          <p:cNvSpPr/>
          <p:nvPr/>
        </p:nvSpPr>
        <p:spPr>
          <a:xfrm>
            <a:off x="4699254" y="3493770"/>
            <a:ext cx="43180" cy="756285"/>
          </a:xfrm>
          <a:custGeom>
            <a:avLst/>
            <a:gdLst/>
            <a:ahLst/>
            <a:cxnLst/>
            <a:rect l="l" t="t" r="r" b="b"/>
            <a:pathLst>
              <a:path w="43179" h="756285">
                <a:moveTo>
                  <a:pt x="0" y="756031"/>
                </a:moveTo>
                <a:lnTo>
                  <a:pt x="0" y="0"/>
                </a:lnTo>
              </a:path>
              <a:path w="43179" h="756285">
                <a:moveTo>
                  <a:pt x="42672" y="756031"/>
                </a:moveTo>
                <a:lnTo>
                  <a:pt x="42672" y="0"/>
                </a:lnTo>
              </a:path>
            </a:pathLst>
          </a:custGeom>
          <a:ln w="28575">
            <a:solidFill>
              <a:srgbClr val="4471C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4" name="object 4"/>
          <p:cNvGrpSpPr/>
          <p:nvPr/>
        </p:nvGrpSpPr>
        <p:grpSpPr>
          <a:xfrm>
            <a:off x="425385" y="2790634"/>
            <a:ext cx="4175760" cy="2444115"/>
            <a:chOff x="425385" y="2790634"/>
            <a:chExt cx="4175760" cy="2444115"/>
          </a:xfrm>
        </p:grpSpPr>
        <p:sp>
          <p:nvSpPr>
            <p:cNvPr id="5" name="object 5"/>
            <p:cNvSpPr/>
            <p:nvPr/>
          </p:nvSpPr>
          <p:spPr>
            <a:xfrm>
              <a:off x="2865881" y="2804922"/>
              <a:ext cx="1720850" cy="2380615"/>
            </a:xfrm>
            <a:custGeom>
              <a:avLst/>
              <a:gdLst/>
              <a:ahLst/>
              <a:cxnLst/>
              <a:rect l="l" t="t" r="r" b="b"/>
              <a:pathLst>
                <a:path w="1720850" h="2380615">
                  <a:moveTo>
                    <a:pt x="1546098" y="565404"/>
                  </a:moveTo>
                  <a:lnTo>
                    <a:pt x="1601260" y="570683"/>
                  </a:lnTo>
                  <a:lnTo>
                    <a:pt x="1649163" y="585386"/>
                  </a:lnTo>
                  <a:lnTo>
                    <a:pt x="1686933" y="607813"/>
                  </a:lnTo>
                  <a:lnTo>
                    <a:pt x="1711701" y="636263"/>
                  </a:lnTo>
                  <a:lnTo>
                    <a:pt x="1720596" y="669036"/>
                  </a:lnTo>
                </a:path>
                <a:path w="1720850" h="2380615">
                  <a:moveTo>
                    <a:pt x="1718945" y="672719"/>
                  </a:moveTo>
                  <a:lnTo>
                    <a:pt x="1673759" y="704522"/>
                  </a:lnTo>
                  <a:lnTo>
                    <a:pt x="1627878" y="724427"/>
                  </a:lnTo>
                  <a:lnTo>
                    <a:pt x="1584601" y="731871"/>
                  </a:lnTo>
                  <a:lnTo>
                    <a:pt x="1547224" y="726294"/>
                  </a:lnTo>
                  <a:lnTo>
                    <a:pt x="1519047" y="707136"/>
                  </a:lnTo>
                </a:path>
                <a:path w="1720850" h="2380615">
                  <a:moveTo>
                    <a:pt x="1546098" y="729996"/>
                  </a:moveTo>
                  <a:lnTo>
                    <a:pt x="1601260" y="735317"/>
                  </a:lnTo>
                  <a:lnTo>
                    <a:pt x="1649163" y="750137"/>
                  </a:lnTo>
                  <a:lnTo>
                    <a:pt x="1686933" y="772735"/>
                  </a:lnTo>
                  <a:lnTo>
                    <a:pt x="1711701" y="801392"/>
                  </a:lnTo>
                  <a:lnTo>
                    <a:pt x="1720596" y="834390"/>
                  </a:lnTo>
                </a:path>
                <a:path w="1720850" h="2380615">
                  <a:moveTo>
                    <a:pt x="1718945" y="838708"/>
                  </a:moveTo>
                  <a:lnTo>
                    <a:pt x="1673759" y="870511"/>
                  </a:lnTo>
                  <a:lnTo>
                    <a:pt x="1627878" y="890416"/>
                  </a:lnTo>
                  <a:lnTo>
                    <a:pt x="1584601" y="897860"/>
                  </a:lnTo>
                  <a:lnTo>
                    <a:pt x="1547224" y="892283"/>
                  </a:lnTo>
                  <a:lnTo>
                    <a:pt x="1519047" y="873125"/>
                  </a:lnTo>
                </a:path>
                <a:path w="1720850" h="2380615">
                  <a:moveTo>
                    <a:pt x="1540764" y="891540"/>
                  </a:moveTo>
                  <a:lnTo>
                    <a:pt x="1595701" y="896861"/>
                  </a:lnTo>
                  <a:lnTo>
                    <a:pt x="1643396" y="911681"/>
                  </a:lnTo>
                  <a:lnTo>
                    <a:pt x="1680996" y="934279"/>
                  </a:lnTo>
                  <a:lnTo>
                    <a:pt x="1705648" y="962936"/>
                  </a:lnTo>
                  <a:lnTo>
                    <a:pt x="1714500" y="995934"/>
                  </a:lnTo>
                </a:path>
                <a:path w="1720850" h="2380615">
                  <a:moveTo>
                    <a:pt x="1713230" y="1000633"/>
                  </a:moveTo>
                  <a:lnTo>
                    <a:pt x="1668057" y="1032449"/>
                  </a:lnTo>
                  <a:lnTo>
                    <a:pt x="1622208" y="1052377"/>
                  </a:lnTo>
                  <a:lnTo>
                    <a:pt x="1578968" y="1059840"/>
                  </a:lnTo>
                  <a:lnTo>
                    <a:pt x="1541623" y="1054257"/>
                  </a:lnTo>
                  <a:lnTo>
                    <a:pt x="1513459" y="1035050"/>
                  </a:lnTo>
                </a:path>
                <a:path w="1720850" h="2380615">
                  <a:moveTo>
                    <a:pt x="1546098" y="1042416"/>
                  </a:moveTo>
                  <a:lnTo>
                    <a:pt x="1601260" y="1047737"/>
                  </a:lnTo>
                  <a:lnTo>
                    <a:pt x="1649163" y="1062557"/>
                  </a:lnTo>
                  <a:lnTo>
                    <a:pt x="1686933" y="1085155"/>
                  </a:lnTo>
                  <a:lnTo>
                    <a:pt x="1711701" y="1113812"/>
                  </a:lnTo>
                  <a:lnTo>
                    <a:pt x="1720596" y="1146810"/>
                  </a:lnTo>
                </a:path>
                <a:path w="1720850" h="2380615">
                  <a:moveTo>
                    <a:pt x="1718945" y="1151382"/>
                  </a:moveTo>
                  <a:lnTo>
                    <a:pt x="1673759" y="1183185"/>
                  </a:lnTo>
                  <a:lnTo>
                    <a:pt x="1627878" y="1203090"/>
                  </a:lnTo>
                  <a:lnTo>
                    <a:pt x="1584601" y="1210534"/>
                  </a:lnTo>
                  <a:lnTo>
                    <a:pt x="1547224" y="1204957"/>
                  </a:lnTo>
                  <a:lnTo>
                    <a:pt x="1519047" y="1185799"/>
                  </a:lnTo>
                </a:path>
                <a:path w="1720850" h="2380615">
                  <a:moveTo>
                    <a:pt x="1546098" y="1222248"/>
                  </a:moveTo>
                  <a:lnTo>
                    <a:pt x="1601260" y="1227569"/>
                  </a:lnTo>
                  <a:lnTo>
                    <a:pt x="1649163" y="1242389"/>
                  </a:lnTo>
                  <a:lnTo>
                    <a:pt x="1686933" y="1264987"/>
                  </a:lnTo>
                  <a:lnTo>
                    <a:pt x="1711701" y="1293644"/>
                  </a:lnTo>
                  <a:lnTo>
                    <a:pt x="1720596" y="1326642"/>
                  </a:lnTo>
                </a:path>
                <a:path w="1720850" h="2380615">
                  <a:moveTo>
                    <a:pt x="1718945" y="1331341"/>
                  </a:moveTo>
                  <a:lnTo>
                    <a:pt x="1673759" y="1363157"/>
                  </a:lnTo>
                  <a:lnTo>
                    <a:pt x="1627878" y="1383085"/>
                  </a:lnTo>
                  <a:lnTo>
                    <a:pt x="1584601" y="1390548"/>
                  </a:lnTo>
                  <a:lnTo>
                    <a:pt x="1547224" y="1384965"/>
                  </a:lnTo>
                  <a:lnTo>
                    <a:pt x="1519047" y="1365758"/>
                  </a:lnTo>
                </a:path>
                <a:path w="1720850" h="2380615">
                  <a:moveTo>
                    <a:pt x="1540764" y="1385316"/>
                  </a:moveTo>
                  <a:lnTo>
                    <a:pt x="1595701" y="1390595"/>
                  </a:lnTo>
                  <a:lnTo>
                    <a:pt x="1643396" y="1405298"/>
                  </a:lnTo>
                  <a:lnTo>
                    <a:pt x="1680996" y="1427725"/>
                  </a:lnTo>
                  <a:lnTo>
                    <a:pt x="1705648" y="1456175"/>
                  </a:lnTo>
                  <a:lnTo>
                    <a:pt x="1714500" y="1488948"/>
                  </a:lnTo>
                </a:path>
                <a:path w="1720850" h="2380615">
                  <a:moveTo>
                    <a:pt x="1713230" y="1493393"/>
                  </a:moveTo>
                  <a:lnTo>
                    <a:pt x="1668057" y="1525196"/>
                  </a:lnTo>
                  <a:lnTo>
                    <a:pt x="1622208" y="1545101"/>
                  </a:lnTo>
                  <a:lnTo>
                    <a:pt x="1578968" y="1552545"/>
                  </a:lnTo>
                  <a:lnTo>
                    <a:pt x="1541623" y="1546968"/>
                  </a:lnTo>
                  <a:lnTo>
                    <a:pt x="1513459" y="1527810"/>
                  </a:lnTo>
                </a:path>
                <a:path w="1720850" h="2380615">
                  <a:moveTo>
                    <a:pt x="1554480" y="540004"/>
                  </a:moveTo>
                  <a:lnTo>
                    <a:pt x="1554480" y="0"/>
                  </a:lnTo>
                </a:path>
                <a:path w="1720850" h="2380615">
                  <a:moveTo>
                    <a:pt x="1540764" y="2380361"/>
                  </a:moveTo>
                  <a:lnTo>
                    <a:pt x="1540764" y="1516380"/>
                  </a:lnTo>
                </a:path>
                <a:path w="1720850" h="2380615">
                  <a:moveTo>
                    <a:pt x="0" y="2365248"/>
                  </a:moveTo>
                  <a:lnTo>
                    <a:pt x="1548003" y="2365248"/>
                  </a:lnTo>
                </a:path>
                <a:path w="1720850" h="2380615">
                  <a:moveTo>
                    <a:pt x="0" y="19812"/>
                  </a:moveTo>
                  <a:lnTo>
                    <a:pt x="1548003" y="19812"/>
                  </a:lnTo>
                </a:path>
              </a:pathLst>
            </a:custGeom>
            <a:ln w="28575">
              <a:solidFill>
                <a:srgbClr val="4471C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439672" y="2861310"/>
              <a:ext cx="2407920" cy="2359025"/>
            </a:xfrm>
            <a:custGeom>
              <a:avLst/>
              <a:gdLst/>
              <a:ahLst/>
              <a:cxnLst/>
              <a:rect l="l" t="t" r="r" b="b"/>
              <a:pathLst>
                <a:path w="2407920" h="2359025">
                  <a:moveTo>
                    <a:pt x="19814" y="0"/>
                  </a:moveTo>
                  <a:lnTo>
                    <a:pt x="19814" y="2359025"/>
                  </a:lnTo>
                </a:path>
                <a:path w="2407920" h="2359025">
                  <a:moveTo>
                    <a:pt x="0" y="1121664"/>
                  </a:moveTo>
                  <a:lnTo>
                    <a:pt x="2407413" y="1121664"/>
                  </a:lnTo>
                </a:path>
              </a:pathLst>
            </a:custGeom>
            <a:ln w="28575">
              <a:solidFill>
                <a:srgbClr val="ED7C3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7" name="object 7"/>
          <p:cNvGrpSpPr/>
          <p:nvPr/>
        </p:nvGrpSpPr>
        <p:grpSpPr>
          <a:xfrm>
            <a:off x="4835842" y="2272032"/>
            <a:ext cx="3342640" cy="2894965"/>
            <a:chOff x="4835842" y="2272032"/>
            <a:chExt cx="3342640" cy="2894965"/>
          </a:xfrm>
        </p:grpSpPr>
        <p:sp>
          <p:nvSpPr>
            <p:cNvPr id="8" name="object 8"/>
            <p:cNvSpPr/>
            <p:nvPr/>
          </p:nvSpPr>
          <p:spPr>
            <a:xfrm>
              <a:off x="6313931" y="2514599"/>
              <a:ext cx="452755" cy="559435"/>
            </a:xfrm>
            <a:custGeom>
              <a:avLst/>
              <a:gdLst/>
              <a:ahLst/>
              <a:cxnLst/>
              <a:rect l="l" t="t" r="r" b="b"/>
              <a:pathLst>
                <a:path w="452754" h="559435">
                  <a:moveTo>
                    <a:pt x="0" y="0"/>
                  </a:moveTo>
                  <a:lnTo>
                    <a:pt x="0" y="559308"/>
                  </a:lnTo>
                  <a:lnTo>
                    <a:pt x="452628" y="27965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471C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6313931" y="2514599"/>
              <a:ext cx="452755" cy="559435"/>
            </a:xfrm>
            <a:custGeom>
              <a:avLst/>
              <a:gdLst/>
              <a:ahLst/>
              <a:cxnLst/>
              <a:rect l="l" t="t" r="r" b="b"/>
              <a:pathLst>
                <a:path w="452754" h="559435">
                  <a:moveTo>
                    <a:pt x="0" y="0"/>
                  </a:moveTo>
                  <a:lnTo>
                    <a:pt x="452628" y="279654"/>
                  </a:lnTo>
                  <a:lnTo>
                    <a:pt x="0" y="559308"/>
                  </a:lnTo>
                  <a:lnTo>
                    <a:pt x="0" y="0"/>
                  </a:lnTo>
                  <a:close/>
                </a:path>
              </a:pathLst>
            </a:custGeom>
            <a:ln w="12700">
              <a:solidFill>
                <a:srgbClr val="2E528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7965185" y="3292601"/>
              <a:ext cx="198755" cy="1342390"/>
            </a:xfrm>
            <a:custGeom>
              <a:avLst/>
              <a:gdLst/>
              <a:ahLst/>
              <a:cxnLst/>
              <a:rect l="l" t="t" r="r" b="b"/>
              <a:pathLst>
                <a:path w="198754" h="1342389">
                  <a:moveTo>
                    <a:pt x="13716" y="92964"/>
                  </a:moveTo>
                  <a:lnTo>
                    <a:pt x="191135" y="301117"/>
                  </a:lnTo>
                </a:path>
                <a:path w="198754" h="1342389">
                  <a:moveTo>
                    <a:pt x="191135" y="300228"/>
                  </a:moveTo>
                  <a:lnTo>
                    <a:pt x="13716" y="480187"/>
                  </a:lnTo>
                </a:path>
                <a:path w="198754" h="1342389">
                  <a:moveTo>
                    <a:pt x="21336" y="429768"/>
                  </a:moveTo>
                  <a:lnTo>
                    <a:pt x="198755" y="637921"/>
                  </a:lnTo>
                </a:path>
                <a:path w="198754" h="1342389">
                  <a:moveTo>
                    <a:pt x="191135" y="641604"/>
                  </a:moveTo>
                  <a:lnTo>
                    <a:pt x="13716" y="821563"/>
                  </a:lnTo>
                </a:path>
                <a:path w="198754" h="1342389">
                  <a:moveTo>
                    <a:pt x="7620" y="821436"/>
                  </a:moveTo>
                  <a:lnTo>
                    <a:pt x="185039" y="1029589"/>
                  </a:lnTo>
                </a:path>
                <a:path w="198754" h="1342389">
                  <a:moveTo>
                    <a:pt x="109982" y="0"/>
                  </a:moveTo>
                  <a:lnTo>
                    <a:pt x="7620" y="95758"/>
                  </a:lnTo>
                </a:path>
                <a:path w="198754" h="1342389">
                  <a:moveTo>
                    <a:pt x="177419" y="1001268"/>
                  </a:moveTo>
                  <a:lnTo>
                    <a:pt x="0" y="1181227"/>
                  </a:lnTo>
                </a:path>
                <a:path w="198754" h="1342389">
                  <a:moveTo>
                    <a:pt x="0" y="1190244"/>
                  </a:moveTo>
                  <a:lnTo>
                    <a:pt x="109220" y="1342009"/>
                  </a:lnTo>
                </a:path>
              </a:pathLst>
            </a:custGeom>
            <a:ln w="28575">
              <a:solidFill>
                <a:srgbClr val="4471C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7086597" y="2780537"/>
              <a:ext cx="977265" cy="0"/>
            </a:xfrm>
            <a:custGeom>
              <a:avLst/>
              <a:gdLst/>
              <a:ahLst/>
              <a:cxnLst/>
              <a:rect l="l" t="t" r="r" b="b"/>
              <a:pathLst>
                <a:path w="977265">
                  <a:moveTo>
                    <a:pt x="0" y="0"/>
                  </a:moveTo>
                  <a:lnTo>
                    <a:pt x="976759" y="0"/>
                  </a:lnTo>
                </a:path>
              </a:pathLst>
            </a:custGeom>
            <a:ln w="28575">
              <a:solidFill>
                <a:srgbClr val="4471C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5017769" y="2765297"/>
              <a:ext cx="3060700" cy="2396490"/>
            </a:xfrm>
            <a:custGeom>
              <a:avLst/>
              <a:gdLst/>
              <a:ahLst/>
              <a:cxnLst/>
              <a:rect l="l" t="t" r="r" b="b"/>
              <a:pathLst>
                <a:path w="3060700" h="2396490">
                  <a:moveTo>
                    <a:pt x="3051048" y="540004"/>
                  </a:moveTo>
                  <a:lnTo>
                    <a:pt x="3051048" y="0"/>
                  </a:lnTo>
                </a:path>
                <a:path w="3060700" h="2396490">
                  <a:moveTo>
                    <a:pt x="3060192" y="2396236"/>
                  </a:moveTo>
                  <a:lnTo>
                    <a:pt x="3060192" y="1856232"/>
                  </a:lnTo>
                </a:path>
                <a:path w="3060700" h="2396490">
                  <a:moveTo>
                    <a:pt x="0" y="2366772"/>
                  </a:moveTo>
                  <a:lnTo>
                    <a:pt x="3045206" y="2366772"/>
                  </a:lnTo>
                </a:path>
              </a:pathLst>
            </a:custGeom>
            <a:ln w="28575">
              <a:solidFill>
                <a:srgbClr val="4471C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5017769" y="2794253"/>
              <a:ext cx="1136650" cy="0"/>
            </a:xfrm>
            <a:custGeom>
              <a:avLst/>
              <a:gdLst/>
              <a:ahLst/>
              <a:cxnLst/>
              <a:rect l="l" t="t" r="r" b="b"/>
              <a:pathLst>
                <a:path w="1136650">
                  <a:moveTo>
                    <a:pt x="0" y="0"/>
                  </a:moveTo>
                  <a:lnTo>
                    <a:pt x="1136142" y="0"/>
                  </a:lnTo>
                </a:path>
              </a:pathLst>
            </a:custGeom>
            <a:ln w="28575">
              <a:solidFill>
                <a:srgbClr val="4471C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/>
            <p:nvPr/>
          </p:nvSpPr>
          <p:spPr>
            <a:xfrm>
              <a:off x="5017769" y="2794253"/>
              <a:ext cx="22860" cy="2348865"/>
            </a:xfrm>
            <a:custGeom>
              <a:avLst/>
              <a:gdLst/>
              <a:ahLst/>
              <a:cxnLst/>
              <a:rect l="l" t="t" r="r" b="b"/>
              <a:pathLst>
                <a:path w="22860" h="2348865">
                  <a:moveTo>
                    <a:pt x="22860" y="756031"/>
                  </a:moveTo>
                  <a:lnTo>
                    <a:pt x="22860" y="0"/>
                  </a:lnTo>
                </a:path>
                <a:path w="22860" h="2348865">
                  <a:moveTo>
                    <a:pt x="0" y="2348357"/>
                  </a:moveTo>
                  <a:lnTo>
                    <a:pt x="0" y="1484376"/>
                  </a:lnTo>
                </a:path>
              </a:pathLst>
            </a:custGeom>
            <a:ln w="28575">
              <a:solidFill>
                <a:srgbClr val="4471C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4850129" y="3548633"/>
              <a:ext cx="215265" cy="716280"/>
            </a:xfrm>
            <a:custGeom>
              <a:avLst/>
              <a:gdLst/>
              <a:ahLst/>
              <a:cxnLst/>
              <a:rect l="l" t="t" r="r" b="b"/>
              <a:pathLst>
                <a:path w="215264" h="716279">
                  <a:moveTo>
                    <a:pt x="181483" y="0"/>
                  </a:moveTo>
                  <a:lnTo>
                    <a:pt x="115746" y="14733"/>
                  </a:lnTo>
                  <a:lnTo>
                    <a:pt x="58594" y="30432"/>
                  </a:lnTo>
                  <a:lnTo>
                    <a:pt x="18659" y="48059"/>
                  </a:lnTo>
                  <a:lnTo>
                    <a:pt x="4572" y="68580"/>
                  </a:lnTo>
                  <a:lnTo>
                    <a:pt x="35302" y="98262"/>
                  </a:lnTo>
                  <a:lnTo>
                    <a:pt x="100679" y="134588"/>
                  </a:lnTo>
                  <a:lnTo>
                    <a:pt x="165627" y="165342"/>
                  </a:lnTo>
                  <a:lnTo>
                    <a:pt x="195072" y="178308"/>
                  </a:lnTo>
                </a:path>
                <a:path w="215264" h="716279">
                  <a:moveTo>
                    <a:pt x="181483" y="179832"/>
                  </a:moveTo>
                  <a:lnTo>
                    <a:pt x="115746" y="194565"/>
                  </a:lnTo>
                  <a:lnTo>
                    <a:pt x="58594" y="210264"/>
                  </a:lnTo>
                  <a:lnTo>
                    <a:pt x="18659" y="227891"/>
                  </a:lnTo>
                  <a:lnTo>
                    <a:pt x="4572" y="248412"/>
                  </a:lnTo>
                  <a:lnTo>
                    <a:pt x="35302" y="278094"/>
                  </a:lnTo>
                  <a:lnTo>
                    <a:pt x="100679" y="314420"/>
                  </a:lnTo>
                  <a:lnTo>
                    <a:pt x="165627" y="345174"/>
                  </a:lnTo>
                  <a:lnTo>
                    <a:pt x="195072" y="358140"/>
                  </a:lnTo>
                </a:path>
                <a:path w="215264" h="716279">
                  <a:moveTo>
                    <a:pt x="201295" y="359664"/>
                  </a:moveTo>
                  <a:lnTo>
                    <a:pt x="135558" y="374397"/>
                  </a:lnTo>
                  <a:lnTo>
                    <a:pt x="78406" y="390096"/>
                  </a:lnTo>
                  <a:lnTo>
                    <a:pt x="38471" y="407723"/>
                  </a:lnTo>
                  <a:lnTo>
                    <a:pt x="24384" y="428244"/>
                  </a:lnTo>
                  <a:lnTo>
                    <a:pt x="55114" y="457926"/>
                  </a:lnTo>
                  <a:lnTo>
                    <a:pt x="120491" y="494252"/>
                  </a:lnTo>
                  <a:lnTo>
                    <a:pt x="185439" y="525006"/>
                  </a:lnTo>
                  <a:lnTo>
                    <a:pt x="214884" y="537972"/>
                  </a:lnTo>
                </a:path>
                <a:path w="215264" h="716279">
                  <a:moveTo>
                    <a:pt x="176911" y="539496"/>
                  </a:moveTo>
                  <a:lnTo>
                    <a:pt x="111174" y="554112"/>
                  </a:lnTo>
                  <a:lnTo>
                    <a:pt x="54022" y="569658"/>
                  </a:lnTo>
                  <a:lnTo>
                    <a:pt x="14087" y="587109"/>
                  </a:lnTo>
                  <a:lnTo>
                    <a:pt x="0" y="607441"/>
                  </a:lnTo>
                  <a:lnTo>
                    <a:pt x="30730" y="636877"/>
                  </a:lnTo>
                  <a:lnTo>
                    <a:pt x="96107" y="672909"/>
                  </a:lnTo>
                  <a:lnTo>
                    <a:pt x="161055" y="703417"/>
                  </a:lnTo>
                  <a:lnTo>
                    <a:pt x="190500" y="716280"/>
                  </a:lnTo>
                </a:path>
              </a:pathLst>
            </a:custGeom>
            <a:ln w="28575">
              <a:solidFill>
                <a:srgbClr val="2E528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6" name="object 16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7971789" y="2701797"/>
              <a:ext cx="157480" cy="155956"/>
            </a:xfrm>
            <a:prstGeom prst="rect">
              <a:avLst/>
            </a:prstGeom>
          </p:spPr>
        </p:pic>
        <p:pic>
          <p:nvPicPr>
            <p:cNvPr id="17" name="object 17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7971789" y="5010657"/>
              <a:ext cx="157480" cy="155956"/>
            </a:xfrm>
            <a:prstGeom prst="rect">
              <a:avLst/>
            </a:prstGeom>
          </p:spPr>
        </p:pic>
        <p:sp>
          <p:nvSpPr>
            <p:cNvPr id="18" name="object 18"/>
            <p:cNvSpPr/>
            <p:nvPr/>
          </p:nvSpPr>
          <p:spPr>
            <a:xfrm>
              <a:off x="5235701" y="3419093"/>
              <a:ext cx="401320" cy="480059"/>
            </a:xfrm>
            <a:custGeom>
              <a:avLst/>
              <a:gdLst/>
              <a:ahLst/>
              <a:cxnLst/>
              <a:rect l="l" t="t" r="r" b="b"/>
              <a:pathLst>
                <a:path w="401320" h="480060">
                  <a:moveTo>
                    <a:pt x="0" y="473710"/>
                  </a:moveTo>
                  <a:lnTo>
                    <a:pt x="17427" y="409153"/>
                  </a:lnTo>
                  <a:lnTo>
                    <a:pt x="34872" y="345672"/>
                  </a:lnTo>
                  <a:lnTo>
                    <a:pt x="52348" y="284339"/>
                  </a:lnTo>
                  <a:lnTo>
                    <a:pt x="69866" y="226230"/>
                  </a:lnTo>
                  <a:lnTo>
                    <a:pt x="87439" y="172420"/>
                  </a:lnTo>
                  <a:lnTo>
                    <a:pt x="105078" y="123982"/>
                  </a:lnTo>
                  <a:lnTo>
                    <a:pt x="122796" y="81992"/>
                  </a:lnTo>
                  <a:lnTo>
                    <a:pt x="140604" y="47525"/>
                  </a:lnTo>
                  <a:lnTo>
                    <a:pt x="176539" y="5454"/>
                  </a:lnTo>
                  <a:lnTo>
                    <a:pt x="194691" y="0"/>
                  </a:lnTo>
                  <a:lnTo>
                    <a:pt x="255079" y="75438"/>
                  </a:lnTo>
                  <a:lnTo>
                    <a:pt x="322802" y="240411"/>
                  </a:lnTo>
                  <a:lnTo>
                    <a:pt x="377999" y="405193"/>
                  </a:lnTo>
                  <a:lnTo>
                    <a:pt x="400812" y="480060"/>
                  </a:lnTo>
                </a:path>
              </a:pathLst>
            </a:custGeom>
            <a:ln w="38100">
              <a:solidFill>
                <a:srgbClr val="6F2F9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19"/>
            <p:cNvSpPr/>
            <p:nvPr/>
          </p:nvSpPr>
          <p:spPr>
            <a:xfrm>
              <a:off x="5221985" y="3388613"/>
              <a:ext cx="900430" cy="1021715"/>
            </a:xfrm>
            <a:custGeom>
              <a:avLst/>
              <a:gdLst/>
              <a:ahLst/>
              <a:cxnLst/>
              <a:rect l="l" t="t" r="r" b="b"/>
              <a:pathLst>
                <a:path w="900429" h="1021714">
                  <a:moveTo>
                    <a:pt x="0" y="0"/>
                  </a:moveTo>
                  <a:lnTo>
                    <a:pt x="0" y="1021588"/>
                  </a:lnTo>
                </a:path>
                <a:path w="900429" h="1021714">
                  <a:moveTo>
                    <a:pt x="0" y="518160"/>
                  </a:moveTo>
                  <a:lnTo>
                    <a:pt x="900049" y="518160"/>
                  </a:lnTo>
                </a:path>
              </a:pathLst>
            </a:custGeom>
            <a:ln w="28575">
              <a:solidFill>
                <a:srgbClr val="ED7C3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20"/>
            <p:cNvSpPr/>
            <p:nvPr/>
          </p:nvSpPr>
          <p:spPr>
            <a:xfrm>
              <a:off x="6153911" y="2278382"/>
              <a:ext cx="932815" cy="788035"/>
            </a:xfrm>
            <a:custGeom>
              <a:avLst/>
              <a:gdLst/>
              <a:ahLst/>
              <a:cxnLst/>
              <a:rect l="l" t="t" r="r" b="b"/>
              <a:pathLst>
                <a:path w="932815" h="788035">
                  <a:moveTo>
                    <a:pt x="932685" y="0"/>
                  </a:moveTo>
                  <a:lnTo>
                    <a:pt x="0" y="0"/>
                  </a:lnTo>
                  <a:lnTo>
                    <a:pt x="0" y="787905"/>
                  </a:lnTo>
                  <a:lnTo>
                    <a:pt x="932685" y="787905"/>
                  </a:lnTo>
                  <a:lnTo>
                    <a:pt x="932685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" name="object 21"/>
            <p:cNvSpPr/>
            <p:nvPr/>
          </p:nvSpPr>
          <p:spPr>
            <a:xfrm>
              <a:off x="6153911" y="2278382"/>
              <a:ext cx="932815" cy="788035"/>
            </a:xfrm>
            <a:custGeom>
              <a:avLst/>
              <a:gdLst/>
              <a:ahLst/>
              <a:cxnLst/>
              <a:rect l="l" t="t" r="r" b="b"/>
              <a:pathLst>
                <a:path w="932815" h="788035">
                  <a:moveTo>
                    <a:pt x="0" y="787905"/>
                  </a:moveTo>
                  <a:lnTo>
                    <a:pt x="932685" y="787905"/>
                  </a:lnTo>
                  <a:lnTo>
                    <a:pt x="932685" y="0"/>
                  </a:lnTo>
                  <a:lnTo>
                    <a:pt x="0" y="0"/>
                  </a:lnTo>
                  <a:lnTo>
                    <a:pt x="0" y="787905"/>
                  </a:lnTo>
                  <a:close/>
                </a:path>
              </a:pathLst>
            </a:custGeom>
            <a:ln w="127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2" name="object 22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6075933" y="2712465"/>
              <a:ext cx="155956" cy="157480"/>
            </a:xfrm>
            <a:prstGeom prst="rect">
              <a:avLst/>
            </a:prstGeom>
          </p:spPr>
        </p:pic>
        <p:pic>
          <p:nvPicPr>
            <p:cNvPr id="23" name="object 23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025385" y="2712465"/>
              <a:ext cx="157480" cy="157480"/>
            </a:xfrm>
            <a:prstGeom prst="rect">
              <a:avLst/>
            </a:prstGeom>
          </p:spPr>
        </p:pic>
        <p:sp>
          <p:nvSpPr>
            <p:cNvPr id="24" name="object 24"/>
            <p:cNvSpPr/>
            <p:nvPr/>
          </p:nvSpPr>
          <p:spPr>
            <a:xfrm>
              <a:off x="5658230" y="3902963"/>
              <a:ext cx="400050" cy="482600"/>
            </a:xfrm>
            <a:custGeom>
              <a:avLst/>
              <a:gdLst/>
              <a:ahLst/>
              <a:cxnLst/>
              <a:rect l="l" t="t" r="r" b="b"/>
              <a:pathLst>
                <a:path w="400050" h="482600">
                  <a:moveTo>
                    <a:pt x="399796" y="0"/>
                  </a:moveTo>
                  <a:lnTo>
                    <a:pt x="385483" y="65318"/>
                  </a:lnTo>
                  <a:lnTo>
                    <a:pt x="371111" y="129563"/>
                  </a:lnTo>
                  <a:lnTo>
                    <a:pt x="356616" y="191661"/>
                  </a:lnTo>
                  <a:lnTo>
                    <a:pt x="341930" y="250539"/>
                  </a:lnTo>
                  <a:lnTo>
                    <a:pt x="326990" y="305123"/>
                  </a:lnTo>
                  <a:lnTo>
                    <a:pt x="311730" y="354340"/>
                  </a:lnTo>
                  <a:lnTo>
                    <a:pt x="296085" y="397116"/>
                  </a:lnTo>
                  <a:lnTo>
                    <a:pt x="279989" y="432378"/>
                  </a:lnTo>
                  <a:lnTo>
                    <a:pt x="246185" y="476066"/>
                  </a:lnTo>
                  <a:lnTo>
                    <a:pt x="228346" y="482346"/>
                  </a:lnTo>
                  <a:lnTo>
                    <a:pt x="164538" y="409874"/>
                  </a:lnTo>
                  <a:lnTo>
                    <a:pt x="89169" y="248332"/>
                  </a:lnTo>
                  <a:lnTo>
                    <a:pt x="26302" y="86385"/>
                  </a:lnTo>
                  <a:lnTo>
                    <a:pt x="0" y="12700"/>
                  </a:lnTo>
                </a:path>
              </a:pathLst>
            </a:custGeom>
            <a:ln w="38100">
              <a:solidFill>
                <a:srgbClr val="6F2F9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5" name="object 25"/>
          <p:cNvSpPr txBox="1"/>
          <p:nvPr/>
        </p:nvSpPr>
        <p:spPr>
          <a:xfrm>
            <a:off x="4577334" y="2435479"/>
            <a:ext cx="281940" cy="33083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000" b="1" dirty="0">
                <a:latin typeface="Calibri"/>
                <a:cs typeface="Calibri"/>
              </a:rPr>
              <a:t>T1</a:t>
            </a:r>
            <a:endParaRPr sz="2000">
              <a:latin typeface="Calibri"/>
              <a:cs typeface="Calibri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8248904" y="3754373"/>
            <a:ext cx="276860" cy="3308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spc="-5" dirty="0">
                <a:latin typeface="Calibri"/>
                <a:cs typeface="Calibri"/>
              </a:rPr>
              <a:t>RL</a:t>
            </a:r>
            <a:endParaRPr sz="2000">
              <a:latin typeface="Calibri"/>
              <a:cs typeface="Calibri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294540" y="2364994"/>
            <a:ext cx="375285" cy="33083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000" b="1" spc="-5" dirty="0">
                <a:latin typeface="Calibri"/>
                <a:cs typeface="Calibri"/>
              </a:rPr>
              <a:t>Vin</a:t>
            </a:r>
            <a:endParaRPr sz="2000">
              <a:latin typeface="Calibri"/>
              <a:cs typeface="Calibri"/>
            </a:endParaRPr>
          </a:p>
        </p:txBody>
      </p:sp>
      <p:sp>
        <p:nvSpPr>
          <p:cNvPr id="28" name="object 28"/>
          <p:cNvSpPr txBox="1"/>
          <p:nvPr/>
        </p:nvSpPr>
        <p:spPr>
          <a:xfrm>
            <a:off x="2816100" y="3926204"/>
            <a:ext cx="113664" cy="3308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dirty="0">
                <a:latin typeface="Calibri"/>
                <a:cs typeface="Calibri"/>
              </a:rPr>
              <a:t>t</a:t>
            </a:r>
            <a:endParaRPr sz="2000">
              <a:latin typeface="Calibri"/>
              <a:cs typeface="Calibri"/>
            </a:endParaRPr>
          </a:p>
        </p:txBody>
      </p:sp>
      <p:grpSp>
        <p:nvGrpSpPr>
          <p:cNvPr id="29" name="object 29"/>
          <p:cNvGrpSpPr/>
          <p:nvPr/>
        </p:nvGrpSpPr>
        <p:grpSpPr>
          <a:xfrm>
            <a:off x="8717280" y="3439858"/>
            <a:ext cx="1384300" cy="1050290"/>
            <a:chOff x="8717280" y="3439858"/>
            <a:chExt cx="1384300" cy="1050290"/>
          </a:xfrm>
        </p:grpSpPr>
        <p:sp>
          <p:nvSpPr>
            <p:cNvPr id="30" name="object 30"/>
            <p:cNvSpPr/>
            <p:nvPr/>
          </p:nvSpPr>
          <p:spPr>
            <a:xfrm>
              <a:off x="8736330" y="3454146"/>
              <a:ext cx="1351280" cy="1021715"/>
            </a:xfrm>
            <a:custGeom>
              <a:avLst/>
              <a:gdLst/>
              <a:ahLst/>
              <a:cxnLst/>
              <a:rect l="l" t="t" r="r" b="b"/>
              <a:pathLst>
                <a:path w="1351279" h="1021714">
                  <a:moveTo>
                    <a:pt x="0" y="0"/>
                  </a:moveTo>
                  <a:lnTo>
                    <a:pt x="0" y="1021588"/>
                  </a:lnTo>
                </a:path>
                <a:path w="1351279" h="1021714">
                  <a:moveTo>
                    <a:pt x="0" y="569976"/>
                  </a:moveTo>
                  <a:lnTo>
                    <a:pt x="1350772" y="569976"/>
                  </a:lnTo>
                </a:path>
              </a:pathLst>
            </a:custGeom>
            <a:ln w="28575">
              <a:solidFill>
                <a:srgbClr val="ED7C3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1" name="object 31"/>
            <p:cNvSpPr/>
            <p:nvPr/>
          </p:nvSpPr>
          <p:spPr>
            <a:xfrm>
              <a:off x="8736330" y="3544062"/>
              <a:ext cx="401320" cy="480059"/>
            </a:xfrm>
            <a:custGeom>
              <a:avLst/>
              <a:gdLst/>
              <a:ahLst/>
              <a:cxnLst/>
              <a:rect l="l" t="t" r="r" b="b"/>
              <a:pathLst>
                <a:path w="401320" h="480060">
                  <a:moveTo>
                    <a:pt x="0" y="473710"/>
                  </a:moveTo>
                  <a:lnTo>
                    <a:pt x="17427" y="409153"/>
                  </a:lnTo>
                  <a:lnTo>
                    <a:pt x="34872" y="345672"/>
                  </a:lnTo>
                  <a:lnTo>
                    <a:pt x="52348" y="284339"/>
                  </a:lnTo>
                  <a:lnTo>
                    <a:pt x="69866" y="226230"/>
                  </a:lnTo>
                  <a:lnTo>
                    <a:pt x="87439" y="172420"/>
                  </a:lnTo>
                  <a:lnTo>
                    <a:pt x="105078" y="123982"/>
                  </a:lnTo>
                  <a:lnTo>
                    <a:pt x="122796" y="81992"/>
                  </a:lnTo>
                  <a:lnTo>
                    <a:pt x="140604" y="47525"/>
                  </a:lnTo>
                  <a:lnTo>
                    <a:pt x="176539" y="5454"/>
                  </a:lnTo>
                  <a:lnTo>
                    <a:pt x="194691" y="0"/>
                  </a:lnTo>
                  <a:lnTo>
                    <a:pt x="255079" y="75438"/>
                  </a:lnTo>
                  <a:lnTo>
                    <a:pt x="322802" y="240411"/>
                  </a:lnTo>
                  <a:lnTo>
                    <a:pt x="377999" y="405193"/>
                  </a:lnTo>
                  <a:lnTo>
                    <a:pt x="400812" y="480060"/>
                  </a:lnTo>
                </a:path>
              </a:pathLst>
            </a:custGeom>
            <a:ln w="38100">
              <a:solidFill>
                <a:srgbClr val="6F2F9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2" name="object 32"/>
          <p:cNvSpPr/>
          <p:nvPr/>
        </p:nvSpPr>
        <p:spPr>
          <a:xfrm>
            <a:off x="489967" y="2908553"/>
            <a:ext cx="1967864" cy="2109470"/>
          </a:xfrm>
          <a:custGeom>
            <a:avLst/>
            <a:gdLst/>
            <a:ahLst/>
            <a:cxnLst/>
            <a:rect l="l" t="t" r="r" b="b"/>
            <a:pathLst>
              <a:path w="1967864" h="2109470">
                <a:moveTo>
                  <a:pt x="0" y="1040511"/>
                </a:moveTo>
                <a:lnTo>
                  <a:pt x="18846" y="977969"/>
                </a:lnTo>
                <a:lnTo>
                  <a:pt x="37695" y="915630"/>
                </a:lnTo>
                <a:lnTo>
                  <a:pt x="56549" y="853694"/>
                </a:lnTo>
                <a:lnTo>
                  <a:pt x="75412" y="792363"/>
                </a:lnTo>
                <a:lnTo>
                  <a:pt x="94286" y="731837"/>
                </a:lnTo>
                <a:lnTo>
                  <a:pt x="113173" y="672317"/>
                </a:lnTo>
                <a:lnTo>
                  <a:pt x="132076" y="614004"/>
                </a:lnTo>
                <a:lnTo>
                  <a:pt x="150999" y="557100"/>
                </a:lnTo>
                <a:lnTo>
                  <a:pt x="169943" y="501805"/>
                </a:lnTo>
                <a:lnTo>
                  <a:pt x="188911" y="448321"/>
                </a:lnTo>
                <a:lnTo>
                  <a:pt x="207907" y="396848"/>
                </a:lnTo>
                <a:lnTo>
                  <a:pt x="226932" y="347587"/>
                </a:lnTo>
                <a:lnTo>
                  <a:pt x="245989" y="300740"/>
                </a:lnTo>
                <a:lnTo>
                  <a:pt x="265082" y="256508"/>
                </a:lnTo>
                <a:lnTo>
                  <a:pt x="284212" y="215091"/>
                </a:lnTo>
                <a:lnTo>
                  <a:pt x="303383" y="176690"/>
                </a:lnTo>
                <a:lnTo>
                  <a:pt x="322597" y="141507"/>
                </a:lnTo>
                <a:lnTo>
                  <a:pt x="361166" y="81599"/>
                </a:lnTo>
                <a:lnTo>
                  <a:pt x="399940" y="36972"/>
                </a:lnTo>
                <a:lnTo>
                  <a:pt x="438940" y="9236"/>
                </a:lnTo>
                <a:lnTo>
                  <a:pt x="478189" y="0"/>
                </a:lnTo>
                <a:lnTo>
                  <a:pt x="626525" y="165800"/>
                </a:lnTo>
                <a:lnTo>
                  <a:pt x="792878" y="528208"/>
                </a:lnTo>
                <a:lnTo>
                  <a:pt x="928466" y="890164"/>
                </a:lnTo>
                <a:lnTo>
                  <a:pt x="984502" y="1054608"/>
                </a:lnTo>
              </a:path>
              <a:path w="1967864" h="2109470">
                <a:moveTo>
                  <a:pt x="1967482" y="1068705"/>
                </a:moveTo>
                <a:lnTo>
                  <a:pt x="1948631" y="1131246"/>
                </a:lnTo>
                <a:lnTo>
                  <a:pt x="1929777" y="1193585"/>
                </a:lnTo>
                <a:lnTo>
                  <a:pt x="1910920" y="1255521"/>
                </a:lnTo>
                <a:lnTo>
                  <a:pt x="1892055" y="1316852"/>
                </a:lnTo>
                <a:lnTo>
                  <a:pt x="1873180" y="1377379"/>
                </a:lnTo>
                <a:lnTo>
                  <a:pt x="1854293" y="1436898"/>
                </a:lnTo>
                <a:lnTo>
                  <a:pt x="1835390" y="1495211"/>
                </a:lnTo>
                <a:lnTo>
                  <a:pt x="1816469" y="1552115"/>
                </a:lnTo>
                <a:lnTo>
                  <a:pt x="1797527" y="1607410"/>
                </a:lnTo>
                <a:lnTo>
                  <a:pt x="1778561" y="1660894"/>
                </a:lnTo>
                <a:lnTo>
                  <a:pt x="1759569" y="1712367"/>
                </a:lnTo>
                <a:lnTo>
                  <a:pt x="1740547" y="1761628"/>
                </a:lnTo>
                <a:lnTo>
                  <a:pt x="1721493" y="1808475"/>
                </a:lnTo>
                <a:lnTo>
                  <a:pt x="1702404" y="1852707"/>
                </a:lnTo>
                <a:lnTo>
                  <a:pt x="1683278" y="1894124"/>
                </a:lnTo>
                <a:lnTo>
                  <a:pt x="1664111" y="1932525"/>
                </a:lnTo>
                <a:lnTo>
                  <a:pt x="1644900" y="1967708"/>
                </a:lnTo>
                <a:lnTo>
                  <a:pt x="1606339" y="2027617"/>
                </a:lnTo>
                <a:lnTo>
                  <a:pt x="1567571" y="2072243"/>
                </a:lnTo>
                <a:lnTo>
                  <a:pt x="1528575" y="2099979"/>
                </a:lnTo>
                <a:lnTo>
                  <a:pt x="1489327" y="2109216"/>
                </a:lnTo>
                <a:lnTo>
                  <a:pt x="1340987" y="1943415"/>
                </a:lnTo>
                <a:lnTo>
                  <a:pt x="1174621" y="1581007"/>
                </a:lnTo>
                <a:lnTo>
                  <a:pt x="1039021" y="1219051"/>
                </a:lnTo>
                <a:lnTo>
                  <a:pt x="982978" y="1054608"/>
                </a:lnTo>
              </a:path>
            </a:pathLst>
          </a:custGeom>
          <a:ln w="38100">
            <a:solidFill>
              <a:srgbClr val="6F2F9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" name="object 33"/>
          <p:cNvSpPr txBox="1"/>
          <p:nvPr/>
        </p:nvSpPr>
        <p:spPr>
          <a:xfrm>
            <a:off x="8594597" y="3122168"/>
            <a:ext cx="284480" cy="33083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000" b="1" dirty="0">
                <a:latin typeface="Calibri"/>
                <a:cs typeface="Calibri"/>
              </a:rPr>
              <a:t>VL</a:t>
            </a:r>
            <a:endParaRPr sz="2000">
              <a:latin typeface="Calibri"/>
              <a:cs typeface="Calibri"/>
            </a:endParaRPr>
          </a:p>
        </p:txBody>
      </p:sp>
      <p:sp>
        <p:nvSpPr>
          <p:cNvPr id="34" name="object 34"/>
          <p:cNvSpPr txBox="1"/>
          <p:nvPr/>
        </p:nvSpPr>
        <p:spPr>
          <a:xfrm>
            <a:off x="10419333" y="3817363"/>
            <a:ext cx="113664" cy="3308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dirty="0">
                <a:latin typeface="Calibri"/>
                <a:cs typeface="Calibri"/>
              </a:rPr>
              <a:t>t</a:t>
            </a:r>
            <a:endParaRPr sz="2000">
              <a:latin typeface="Calibri"/>
              <a:cs typeface="Calibri"/>
            </a:endParaRPr>
          </a:p>
        </p:txBody>
      </p:sp>
      <p:sp>
        <p:nvSpPr>
          <p:cNvPr id="35" name="object 35"/>
          <p:cNvSpPr txBox="1"/>
          <p:nvPr/>
        </p:nvSpPr>
        <p:spPr>
          <a:xfrm>
            <a:off x="6263766" y="1850514"/>
            <a:ext cx="1692275" cy="33083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  <a:tabLst>
                <a:tab pos="448309" algn="l"/>
              </a:tabLst>
            </a:pPr>
            <a:r>
              <a:rPr sz="3000" b="1" spc="-7" baseline="-4166" dirty="0">
                <a:latin typeface="Calibri"/>
                <a:cs typeface="Calibri"/>
              </a:rPr>
              <a:t>D1</a:t>
            </a:r>
            <a:r>
              <a:rPr sz="3000" spc="-7" baseline="-4166" dirty="0">
                <a:latin typeface="Times New Roman"/>
                <a:cs typeface="Times New Roman"/>
              </a:rPr>
              <a:t>	</a:t>
            </a:r>
            <a:r>
              <a:rPr sz="2000" b="1" spc="-5" dirty="0">
                <a:latin typeface="Calibri"/>
                <a:cs typeface="Calibri"/>
              </a:rPr>
              <a:t>REV</a:t>
            </a:r>
            <a:r>
              <a:rPr sz="2000" b="1" spc="375" dirty="0">
                <a:latin typeface="Calibri"/>
                <a:cs typeface="Calibri"/>
              </a:rPr>
              <a:t> </a:t>
            </a:r>
            <a:r>
              <a:rPr sz="2000" b="1" dirty="0">
                <a:latin typeface="Calibri"/>
                <a:cs typeface="Calibri"/>
              </a:rPr>
              <a:t>Biased</a:t>
            </a:r>
            <a:endParaRPr sz="2000">
              <a:latin typeface="Calibri"/>
              <a:cs typeface="Calibri"/>
            </a:endParaRPr>
          </a:p>
        </p:txBody>
      </p:sp>
      <p:grpSp>
        <p:nvGrpSpPr>
          <p:cNvPr id="36" name="object 36"/>
          <p:cNvGrpSpPr/>
          <p:nvPr/>
        </p:nvGrpSpPr>
        <p:grpSpPr>
          <a:xfrm>
            <a:off x="8331708" y="3991355"/>
            <a:ext cx="3860800" cy="2376170"/>
            <a:chOff x="8331708" y="3991355"/>
            <a:chExt cx="3860800" cy="2376170"/>
          </a:xfrm>
        </p:grpSpPr>
        <p:sp>
          <p:nvSpPr>
            <p:cNvPr id="37" name="object 37"/>
            <p:cNvSpPr/>
            <p:nvPr/>
          </p:nvSpPr>
          <p:spPr>
            <a:xfrm>
              <a:off x="9137142" y="4010405"/>
              <a:ext cx="504190" cy="0"/>
            </a:xfrm>
            <a:custGeom>
              <a:avLst/>
              <a:gdLst/>
              <a:ahLst/>
              <a:cxnLst/>
              <a:rect l="l" t="t" r="r" b="b"/>
              <a:pathLst>
                <a:path w="504190">
                  <a:moveTo>
                    <a:pt x="0" y="0"/>
                  </a:moveTo>
                  <a:lnTo>
                    <a:pt x="504063" y="0"/>
                  </a:lnTo>
                </a:path>
              </a:pathLst>
            </a:custGeom>
            <a:ln w="38100">
              <a:solidFill>
                <a:srgbClr val="6F2F9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8" name="object 38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8331708" y="4248914"/>
              <a:ext cx="3860291" cy="2118357"/>
            </a:xfrm>
            <a:prstGeom prst="rect">
              <a:avLst/>
            </a:prstGeom>
          </p:spPr>
        </p:pic>
      </p:grpSp>
      <p:sp>
        <p:nvSpPr>
          <p:cNvPr id="39" name="object 39"/>
          <p:cNvSpPr txBox="1"/>
          <p:nvPr/>
        </p:nvSpPr>
        <p:spPr>
          <a:xfrm>
            <a:off x="2519298" y="4910454"/>
            <a:ext cx="202565" cy="4521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800" b="1" spc="-5" dirty="0">
                <a:latin typeface="Calibri"/>
                <a:cs typeface="Calibri"/>
              </a:rPr>
              <a:t>+</a:t>
            </a:r>
            <a:endParaRPr sz="2800">
              <a:latin typeface="Calibri"/>
              <a:cs typeface="Calibri"/>
            </a:endParaRPr>
          </a:p>
        </p:txBody>
      </p:sp>
      <p:sp>
        <p:nvSpPr>
          <p:cNvPr id="40" name="object 40"/>
          <p:cNvSpPr txBox="1"/>
          <p:nvPr/>
        </p:nvSpPr>
        <p:spPr>
          <a:xfrm>
            <a:off x="2489706" y="2558923"/>
            <a:ext cx="134620" cy="4521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800" b="1" spc="-5" dirty="0">
                <a:latin typeface="Calibri"/>
                <a:cs typeface="Calibri"/>
              </a:rPr>
              <a:t>-</a:t>
            </a:r>
            <a:endParaRPr sz="2800">
              <a:latin typeface="Calibri"/>
              <a:cs typeface="Calibri"/>
            </a:endParaRPr>
          </a:p>
        </p:txBody>
      </p:sp>
      <p:sp>
        <p:nvSpPr>
          <p:cNvPr id="41" name="object 41"/>
          <p:cNvSpPr txBox="1"/>
          <p:nvPr/>
        </p:nvSpPr>
        <p:spPr>
          <a:xfrm>
            <a:off x="5106925" y="2750310"/>
            <a:ext cx="473075" cy="4521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95"/>
              </a:spcBef>
              <a:tabLst>
                <a:tab pos="280035" algn="l"/>
              </a:tabLst>
            </a:pPr>
            <a:r>
              <a:rPr sz="4200" b="1" spc="-7" baseline="-5952" dirty="0">
                <a:latin typeface="Calibri"/>
                <a:cs typeface="Calibri"/>
              </a:rPr>
              <a:t>-</a:t>
            </a:r>
            <a:r>
              <a:rPr sz="4200" spc="-7" baseline="-5952" dirty="0">
                <a:latin typeface="Times New Roman"/>
                <a:cs typeface="Times New Roman"/>
              </a:rPr>
              <a:t>	</a:t>
            </a:r>
            <a:r>
              <a:rPr sz="2000" b="1" dirty="0">
                <a:latin typeface="Calibri"/>
                <a:cs typeface="Calibri"/>
              </a:rPr>
              <a:t>A</a:t>
            </a:r>
            <a:endParaRPr sz="2000">
              <a:latin typeface="Calibri"/>
              <a:cs typeface="Calibri"/>
            </a:endParaRPr>
          </a:p>
        </p:txBody>
      </p:sp>
      <p:sp>
        <p:nvSpPr>
          <p:cNvPr id="42" name="object 42"/>
          <p:cNvSpPr txBox="1"/>
          <p:nvPr/>
        </p:nvSpPr>
        <p:spPr>
          <a:xfrm>
            <a:off x="5094478" y="4478782"/>
            <a:ext cx="485140" cy="4521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95"/>
              </a:spcBef>
            </a:pPr>
            <a:r>
              <a:rPr sz="2800" b="1" spc="-5" dirty="0">
                <a:latin typeface="Calibri"/>
                <a:cs typeface="Calibri"/>
              </a:rPr>
              <a:t>+ </a:t>
            </a:r>
            <a:r>
              <a:rPr sz="3000" b="1" baseline="-15277" dirty="0">
                <a:latin typeface="Calibri"/>
                <a:cs typeface="Calibri"/>
              </a:rPr>
              <a:t>B</a:t>
            </a:r>
            <a:endParaRPr sz="3000" baseline="-15277">
              <a:latin typeface="Calibri"/>
              <a:cs typeface="Calibri"/>
            </a:endParaRPr>
          </a:p>
        </p:txBody>
      </p:sp>
      <p:sp>
        <p:nvSpPr>
          <p:cNvPr id="43" name="object 43"/>
          <p:cNvSpPr/>
          <p:nvPr/>
        </p:nvSpPr>
        <p:spPr>
          <a:xfrm>
            <a:off x="0" y="6528816"/>
            <a:ext cx="12192000" cy="329565"/>
          </a:xfrm>
          <a:custGeom>
            <a:avLst/>
            <a:gdLst/>
            <a:ahLst/>
            <a:cxnLst/>
            <a:rect l="l" t="t" r="r" b="b"/>
            <a:pathLst>
              <a:path w="12192000" h="329565">
                <a:moveTo>
                  <a:pt x="12192000" y="0"/>
                </a:moveTo>
                <a:lnTo>
                  <a:pt x="0" y="0"/>
                </a:lnTo>
                <a:lnTo>
                  <a:pt x="0" y="329182"/>
                </a:lnTo>
                <a:lnTo>
                  <a:pt x="12192000" y="329182"/>
                </a:lnTo>
                <a:lnTo>
                  <a:pt x="1219200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25952189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562154" y="766317"/>
            <a:ext cx="828230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275" dirty="0"/>
              <a:t>WAVEFORMS</a:t>
            </a:r>
            <a:r>
              <a:rPr b="0" spc="45" dirty="0">
                <a:latin typeface="Times New Roman"/>
                <a:cs typeface="Times New Roman"/>
              </a:rPr>
              <a:t> </a:t>
            </a:r>
            <a:r>
              <a:rPr spc="-265" dirty="0"/>
              <a:t>OF</a:t>
            </a:r>
            <a:r>
              <a:rPr b="0" spc="70" dirty="0">
                <a:latin typeface="Times New Roman"/>
                <a:cs typeface="Times New Roman"/>
              </a:rPr>
              <a:t> </a:t>
            </a:r>
            <a:r>
              <a:rPr spc="-130" dirty="0"/>
              <a:t>HALF</a:t>
            </a:r>
            <a:r>
              <a:rPr b="0" spc="55" dirty="0">
                <a:latin typeface="Times New Roman"/>
                <a:cs typeface="Times New Roman"/>
              </a:rPr>
              <a:t> </a:t>
            </a:r>
            <a:r>
              <a:rPr spc="-295" dirty="0"/>
              <a:t>WAVE</a:t>
            </a:r>
            <a:r>
              <a:rPr b="0" spc="50" dirty="0">
                <a:latin typeface="Times New Roman"/>
                <a:cs typeface="Times New Roman"/>
              </a:rPr>
              <a:t> </a:t>
            </a:r>
            <a:r>
              <a:rPr spc="-380" dirty="0"/>
              <a:t>RECTIF</a:t>
            </a:r>
            <a:r>
              <a:rPr spc="-290" dirty="0"/>
              <a:t>I</a:t>
            </a:r>
            <a:r>
              <a:rPr spc="-170" dirty="0"/>
              <a:t>ER</a:t>
            </a:r>
          </a:p>
        </p:txBody>
      </p:sp>
      <p:grpSp>
        <p:nvGrpSpPr>
          <p:cNvPr id="3" name="object 3"/>
          <p:cNvGrpSpPr/>
          <p:nvPr/>
        </p:nvGrpSpPr>
        <p:grpSpPr>
          <a:xfrm>
            <a:off x="2427922" y="1447799"/>
            <a:ext cx="4887595" cy="4946650"/>
            <a:chOff x="2427922" y="1447799"/>
            <a:chExt cx="4887595" cy="4946650"/>
          </a:xfrm>
        </p:grpSpPr>
        <p:sp>
          <p:nvSpPr>
            <p:cNvPr id="4" name="object 4"/>
            <p:cNvSpPr/>
            <p:nvPr/>
          </p:nvSpPr>
          <p:spPr>
            <a:xfrm>
              <a:off x="3454908" y="1482851"/>
              <a:ext cx="0" cy="4796155"/>
            </a:xfrm>
            <a:custGeom>
              <a:avLst/>
              <a:gdLst/>
              <a:ahLst/>
              <a:cxnLst/>
              <a:rect l="l" t="t" r="r" b="b"/>
              <a:pathLst>
                <a:path h="4796155">
                  <a:moveTo>
                    <a:pt x="0" y="0"/>
                  </a:moveTo>
                  <a:lnTo>
                    <a:pt x="0" y="4795760"/>
                  </a:lnTo>
                </a:path>
              </a:pathLst>
            </a:custGeom>
            <a:ln w="6350">
              <a:solidFill>
                <a:srgbClr val="4471C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2442210" y="1690877"/>
              <a:ext cx="0" cy="4703445"/>
            </a:xfrm>
            <a:custGeom>
              <a:avLst/>
              <a:gdLst/>
              <a:ahLst/>
              <a:cxnLst/>
              <a:rect l="l" t="t" r="r" b="b"/>
              <a:pathLst>
                <a:path h="4703445">
                  <a:moveTo>
                    <a:pt x="0" y="0"/>
                  </a:moveTo>
                  <a:lnTo>
                    <a:pt x="0" y="4703075"/>
                  </a:lnTo>
                </a:path>
              </a:pathLst>
            </a:custGeom>
            <a:ln w="28575">
              <a:solidFill>
                <a:srgbClr val="ED7C3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2487930" y="1690877"/>
              <a:ext cx="984885" cy="1056640"/>
            </a:xfrm>
            <a:custGeom>
              <a:avLst/>
              <a:gdLst/>
              <a:ahLst/>
              <a:cxnLst/>
              <a:rect l="l" t="t" r="r" b="b"/>
              <a:pathLst>
                <a:path w="984885" h="1056639">
                  <a:moveTo>
                    <a:pt x="0" y="1042035"/>
                  </a:moveTo>
                  <a:lnTo>
                    <a:pt x="18851" y="979402"/>
                  </a:lnTo>
                  <a:lnTo>
                    <a:pt x="37705" y="916972"/>
                  </a:lnTo>
                  <a:lnTo>
                    <a:pt x="56562" y="854945"/>
                  </a:lnTo>
                  <a:lnTo>
                    <a:pt x="75427" y="793524"/>
                  </a:lnTo>
                  <a:lnTo>
                    <a:pt x="94302" y="732909"/>
                  </a:lnTo>
                  <a:lnTo>
                    <a:pt x="113189" y="673302"/>
                  </a:lnTo>
                  <a:lnTo>
                    <a:pt x="132092" y="614905"/>
                  </a:lnTo>
                  <a:lnTo>
                    <a:pt x="151013" y="557917"/>
                  </a:lnTo>
                  <a:lnTo>
                    <a:pt x="169955" y="502542"/>
                  </a:lnTo>
                  <a:lnTo>
                    <a:pt x="188921" y="448979"/>
                  </a:lnTo>
                  <a:lnTo>
                    <a:pt x="207913" y="397431"/>
                  </a:lnTo>
                  <a:lnTo>
                    <a:pt x="226935" y="348098"/>
                  </a:lnTo>
                  <a:lnTo>
                    <a:pt x="245989" y="301183"/>
                  </a:lnTo>
                  <a:lnTo>
                    <a:pt x="265078" y="256885"/>
                  </a:lnTo>
                  <a:lnTo>
                    <a:pt x="284204" y="215408"/>
                  </a:lnTo>
                  <a:lnTo>
                    <a:pt x="303371" y="176951"/>
                  </a:lnTo>
                  <a:lnTo>
                    <a:pt x="322581" y="141717"/>
                  </a:lnTo>
                  <a:lnTo>
                    <a:pt x="361143" y="81720"/>
                  </a:lnTo>
                  <a:lnTo>
                    <a:pt x="399911" y="37027"/>
                  </a:lnTo>
                  <a:lnTo>
                    <a:pt x="438907" y="9251"/>
                  </a:lnTo>
                  <a:lnTo>
                    <a:pt x="478155" y="0"/>
                  </a:lnTo>
                  <a:lnTo>
                    <a:pt x="626494" y="166038"/>
                  </a:lnTo>
                  <a:lnTo>
                    <a:pt x="792861" y="528970"/>
                  </a:lnTo>
                  <a:lnTo>
                    <a:pt x="928461" y="891450"/>
                  </a:lnTo>
                  <a:lnTo>
                    <a:pt x="984504" y="1056132"/>
                  </a:lnTo>
                </a:path>
              </a:pathLst>
            </a:custGeom>
            <a:ln w="38100">
              <a:solidFill>
                <a:srgbClr val="6F2F9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4466844" y="1447799"/>
              <a:ext cx="0" cy="4707255"/>
            </a:xfrm>
            <a:custGeom>
              <a:avLst/>
              <a:gdLst/>
              <a:ahLst/>
              <a:cxnLst/>
              <a:rect l="l" t="t" r="r" b="b"/>
              <a:pathLst>
                <a:path h="4707255">
                  <a:moveTo>
                    <a:pt x="0" y="0"/>
                  </a:moveTo>
                  <a:lnTo>
                    <a:pt x="0" y="4706922"/>
                  </a:lnTo>
                </a:path>
              </a:pathLst>
            </a:custGeom>
            <a:ln w="6350">
              <a:solidFill>
                <a:srgbClr val="4471C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3470910" y="2745485"/>
              <a:ext cx="984885" cy="1056640"/>
            </a:xfrm>
            <a:custGeom>
              <a:avLst/>
              <a:gdLst/>
              <a:ahLst/>
              <a:cxnLst/>
              <a:rect l="l" t="t" r="r" b="b"/>
              <a:pathLst>
                <a:path w="984885" h="1056639">
                  <a:moveTo>
                    <a:pt x="984504" y="14097"/>
                  </a:moveTo>
                  <a:lnTo>
                    <a:pt x="965652" y="76729"/>
                  </a:lnTo>
                  <a:lnTo>
                    <a:pt x="946798" y="139159"/>
                  </a:lnTo>
                  <a:lnTo>
                    <a:pt x="927941" y="201186"/>
                  </a:lnTo>
                  <a:lnTo>
                    <a:pt x="909076" y="262607"/>
                  </a:lnTo>
                  <a:lnTo>
                    <a:pt x="890201" y="323222"/>
                  </a:lnTo>
                  <a:lnTo>
                    <a:pt x="871314" y="382829"/>
                  </a:lnTo>
                  <a:lnTo>
                    <a:pt x="852411" y="441226"/>
                  </a:lnTo>
                  <a:lnTo>
                    <a:pt x="833490" y="498214"/>
                  </a:lnTo>
                  <a:lnTo>
                    <a:pt x="814548" y="553589"/>
                  </a:lnTo>
                  <a:lnTo>
                    <a:pt x="795582" y="607152"/>
                  </a:lnTo>
                  <a:lnTo>
                    <a:pt x="776590" y="658700"/>
                  </a:lnTo>
                  <a:lnTo>
                    <a:pt x="757568" y="708033"/>
                  </a:lnTo>
                  <a:lnTo>
                    <a:pt x="738514" y="754948"/>
                  </a:lnTo>
                  <a:lnTo>
                    <a:pt x="719425" y="799246"/>
                  </a:lnTo>
                  <a:lnTo>
                    <a:pt x="700299" y="840723"/>
                  </a:lnTo>
                  <a:lnTo>
                    <a:pt x="681132" y="879180"/>
                  </a:lnTo>
                  <a:lnTo>
                    <a:pt x="661922" y="914414"/>
                  </a:lnTo>
                  <a:lnTo>
                    <a:pt x="623360" y="974411"/>
                  </a:lnTo>
                  <a:lnTo>
                    <a:pt x="584592" y="1019104"/>
                  </a:lnTo>
                  <a:lnTo>
                    <a:pt x="545596" y="1046880"/>
                  </a:lnTo>
                  <a:lnTo>
                    <a:pt x="506349" y="1056132"/>
                  </a:lnTo>
                  <a:lnTo>
                    <a:pt x="358009" y="890093"/>
                  </a:lnTo>
                  <a:lnTo>
                    <a:pt x="191643" y="527161"/>
                  </a:lnTo>
                  <a:lnTo>
                    <a:pt x="56042" y="164681"/>
                  </a:lnTo>
                  <a:lnTo>
                    <a:pt x="0" y="0"/>
                  </a:lnTo>
                </a:path>
              </a:pathLst>
            </a:custGeom>
            <a:ln w="38100">
              <a:solidFill>
                <a:srgbClr val="6F2F9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5440680" y="1447799"/>
              <a:ext cx="972819" cy="4708525"/>
            </a:xfrm>
            <a:custGeom>
              <a:avLst/>
              <a:gdLst/>
              <a:ahLst/>
              <a:cxnLst/>
              <a:rect l="l" t="t" r="r" b="b"/>
              <a:pathLst>
                <a:path w="972820" h="4708525">
                  <a:moveTo>
                    <a:pt x="0" y="35052"/>
                  </a:moveTo>
                  <a:lnTo>
                    <a:pt x="0" y="4707978"/>
                  </a:lnTo>
                </a:path>
                <a:path w="972820" h="4708525">
                  <a:moveTo>
                    <a:pt x="972312" y="0"/>
                  </a:moveTo>
                  <a:lnTo>
                    <a:pt x="972312" y="4706922"/>
                  </a:lnTo>
                </a:path>
              </a:pathLst>
            </a:custGeom>
            <a:ln w="6350">
              <a:solidFill>
                <a:srgbClr val="4471C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2442210" y="2745485"/>
              <a:ext cx="4873625" cy="0"/>
            </a:xfrm>
            <a:custGeom>
              <a:avLst/>
              <a:gdLst/>
              <a:ahLst/>
              <a:cxnLst/>
              <a:rect l="l" t="t" r="r" b="b"/>
              <a:pathLst>
                <a:path w="4873625">
                  <a:moveTo>
                    <a:pt x="0" y="0"/>
                  </a:moveTo>
                  <a:lnTo>
                    <a:pt x="4873244" y="0"/>
                  </a:lnTo>
                </a:path>
              </a:pathLst>
            </a:custGeom>
            <a:ln w="28575">
              <a:solidFill>
                <a:srgbClr val="ED7C3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4453890" y="1721357"/>
              <a:ext cx="1967864" cy="2095500"/>
            </a:xfrm>
            <a:custGeom>
              <a:avLst/>
              <a:gdLst/>
              <a:ahLst/>
              <a:cxnLst/>
              <a:rect l="l" t="t" r="r" b="b"/>
              <a:pathLst>
                <a:path w="1967864" h="2095500">
                  <a:moveTo>
                    <a:pt x="0" y="1042035"/>
                  </a:moveTo>
                  <a:lnTo>
                    <a:pt x="18851" y="979402"/>
                  </a:lnTo>
                  <a:lnTo>
                    <a:pt x="37705" y="916972"/>
                  </a:lnTo>
                  <a:lnTo>
                    <a:pt x="56562" y="854945"/>
                  </a:lnTo>
                  <a:lnTo>
                    <a:pt x="75427" y="793524"/>
                  </a:lnTo>
                  <a:lnTo>
                    <a:pt x="94302" y="732909"/>
                  </a:lnTo>
                  <a:lnTo>
                    <a:pt x="113189" y="673302"/>
                  </a:lnTo>
                  <a:lnTo>
                    <a:pt x="132092" y="614905"/>
                  </a:lnTo>
                  <a:lnTo>
                    <a:pt x="151013" y="557917"/>
                  </a:lnTo>
                  <a:lnTo>
                    <a:pt x="169955" y="502542"/>
                  </a:lnTo>
                  <a:lnTo>
                    <a:pt x="188921" y="448979"/>
                  </a:lnTo>
                  <a:lnTo>
                    <a:pt x="207913" y="397431"/>
                  </a:lnTo>
                  <a:lnTo>
                    <a:pt x="226935" y="348098"/>
                  </a:lnTo>
                  <a:lnTo>
                    <a:pt x="245989" y="301183"/>
                  </a:lnTo>
                  <a:lnTo>
                    <a:pt x="265078" y="256885"/>
                  </a:lnTo>
                  <a:lnTo>
                    <a:pt x="284204" y="215408"/>
                  </a:lnTo>
                  <a:lnTo>
                    <a:pt x="303371" y="176951"/>
                  </a:lnTo>
                  <a:lnTo>
                    <a:pt x="322581" y="141717"/>
                  </a:lnTo>
                  <a:lnTo>
                    <a:pt x="361143" y="81720"/>
                  </a:lnTo>
                  <a:lnTo>
                    <a:pt x="399911" y="37027"/>
                  </a:lnTo>
                  <a:lnTo>
                    <a:pt x="438907" y="9251"/>
                  </a:lnTo>
                  <a:lnTo>
                    <a:pt x="478155" y="0"/>
                  </a:lnTo>
                  <a:lnTo>
                    <a:pt x="626494" y="166038"/>
                  </a:lnTo>
                  <a:lnTo>
                    <a:pt x="792861" y="528970"/>
                  </a:lnTo>
                  <a:lnTo>
                    <a:pt x="928461" y="891450"/>
                  </a:lnTo>
                  <a:lnTo>
                    <a:pt x="984504" y="1056132"/>
                  </a:lnTo>
                </a:path>
                <a:path w="1967864" h="2095500">
                  <a:moveTo>
                    <a:pt x="1967484" y="1053465"/>
                  </a:moveTo>
                  <a:lnTo>
                    <a:pt x="1948601" y="1116097"/>
                  </a:lnTo>
                  <a:lnTo>
                    <a:pt x="1929718" y="1178527"/>
                  </a:lnTo>
                  <a:lnTo>
                    <a:pt x="1910829" y="1240554"/>
                  </a:lnTo>
                  <a:lnTo>
                    <a:pt x="1891934" y="1301975"/>
                  </a:lnTo>
                  <a:lnTo>
                    <a:pt x="1873029" y="1362590"/>
                  </a:lnTo>
                  <a:lnTo>
                    <a:pt x="1854111" y="1422197"/>
                  </a:lnTo>
                  <a:lnTo>
                    <a:pt x="1835178" y="1480594"/>
                  </a:lnTo>
                  <a:lnTo>
                    <a:pt x="1816226" y="1537582"/>
                  </a:lnTo>
                  <a:lnTo>
                    <a:pt x="1797254" y="1592957"/>
                  </a:lnTo>
                  <a:lnTo>
                    <a:pt x="1778258" y="1646520"/>
                  </a:lnTo>
                  <a:lnTo>
                    <a:pt x="1759235" y="1698068"/>
                  </a:lnTo>
                  <a:lnTo>
                    <a:pt x="1740182" y="1747401"/>
                  </a:lnTo>
                  <a:lnTo>
                    <a:pt x="1721098" y="1794316"/>
                  </a:lnTo>
                  <a:lnTo>
                    <a:pt x="1701979" y="1838614"/>
                  </a:lnTo>
                  <a:lnTo>
                    <a:pt x="1682822" y="1880091"/>
                  </a:lnTo>
                  <a:lnTo>
                    <a:pt x="1663624" y="1918548"/>
                  </a:lnTo>
                  <a:lnTo>
                    <a:pt x="1644383" y="1953782"/>
                  </a:lnTo>
                  <a:lnTo>
                    <a:pt x="1605761" y="2013779"/>
                  </a:lnTo>
                  <a:lnTo>
                    <a:pt x="1566932" y="2058472"/>
                  </a:lnTo>
                  <a:lnTo>
                    <a:pt x="1527875" y="2086248"/>
                  </a:lnTo>
                  <a:lnTo>
                    <a:pt x="1488567" y="2095500"/>
                  </a:lnTo>
                  <a:lnTo>
                    <a:pt x="1340000" y="1929461"/>
                  </a:lnTo>
                  <a:lnTo>
                    <a:pt x="1173384" y="1566529"/>
                  </a:lnTo>
                  <a:lnTo>
                    <a:pt x="1037582" y="1204049"/>
                  </a:lnTo>
                  <a:lnTo>
                    <a:pt x="981456" y="1039368"/>
                  </a:lnTo>
                </a:path>
              </a:pathLst>
            </a:custGeom>
            <a:ln w="38100">
              <a:solidFill>
                <a:srgbClr val="6F2F9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2442210" y="5866635"/>
              <a:ext cx="4873625" cy="0"/>
            </a:xfrm>
            <a:custGeom>
              <a:avLst/>
              <a:gdLst/>
              <a:ahLst/>
              <a:cxnLst/>
              <a:rect l="l" t="t" r="r" b="b"/>
              <a:pathLst>
                <a:path w="4873625">
                  <a:moveTo>
                    <a:pt x="0" y="0"/>
                  </a:moveTo>
                  <a:lnTo>
                    <a:pt x="4873244" y="0"/>
                  </a:lnTo>
                </a:path>
              </a:pathLst>
            </a:custGeom>
            <a:ln w="28575">
              <a:solidFill>
                <a:srgbClr val="ED7C3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2471166" y="4812029"/>
              <a:ext cx="3963670" cy="1069975"/>
            </a:xfrm>
            <a:custGeom>
              <a:avLst/>
              <a:gdLst/>
              <a:ahLst/>
              <a:cxnLst/>
              <a:rect l="l" t="t" r="r" b="b"/>
              <a:pathLst>
                <a:path w="3963670" h="1069975">
                  <a:moveTo>
                    <a:pt x="0" y="1055786"/>
                  </a:moveTo>
                  <a:lnTo>
                    <a:pt x="18851" y="993241"/>
                  </a:lnTo>
                  <a:lnTo>
                    <a:pt x="37705" y="930898"/>
                  </a:lnTo>
                  <a:lnTo>
                    <a:pt x="56562" y="868959"/>
                  </a:lnTo>
                  <a:lnTo>
                    <a:pt x="75427" y="807624"/>
                  </a:lnTo>
                  <a:lnTo>
                    <a:pt x="94302" y="747095"/>
                  </a:lnTo>
                  <a:lnTo>
                    <a:pt x="113189" y="687572"/>
                  </a:lnTo>
                  <a:lnTo>
                    <a:pt x="132092" y="629257"/>
                  </a:lnTo>
                  <a:lnTo>
                    <a:pt x="151013" y="572351"/>
                  </a:lnTo>
                  <a:lnTo>
                    <a:pt x="169955" y="517054"/>
                  </a:lnTo>
                  <a:lnTo>
                    <a:pt x="188921" y="463568"/>
                  </a:lnTo>
                  <a:lnTo>
                    <a:pt x="207913" y="412094"/>
                  </a:lnTo>
                  <a:lnTo>
                    <a:pt x="226935" y="362832"/>
                  </a:lnTo>
                  <a:lnTo>
                    <a:pt x="245989" y="315984"/>
                  </a:lnTo>
                  <a:lnTo>
                    <a:pt x="265078" y="271751"/>
                  </a:lnTo>
                  <a:lnTo>
                    <a:pt x="284204" y="230333"/>
                  </a:lnTo>
                  <a:lnTo>
                    <a:pt x="303371" y="191932"/>
                  </a:lnTo>
                  <a:lnTo>
                    <a:pt x="322581" y="156749"/>
                  </a:lnTo>
                  <a:lnTo>
                    <a:pt x="361143" y="96839"/>
                  </a:lnTo>
                  <a:lnTo>
                    <a:pt x="399911" y="52212"/>
                  </a:lnTo>
                  <a:lnTo>
                    <a:pt x="438907" y="24476"/>
                  </a:lnTo>
                  <a:lnTo>
                    <a:pt x="478155" y="15240"/>
                  </a:lnTo>
                  <a:lnTo>
                    <a:pt x="626494" y="181040"/>
                  </a:lnTo>
                  <a:lnTo>
                    <a:pt x="792861" y="543447"/>
                  </a:lnTo>
                  <a:lnTo>
                    <a:pt x="928461" y="905402"/>
                  </a:lnTo>
                  <a:lnTo>
                    <a:pt x="984504" y="1069845"/>
                  </a:lnTo>
                </a:path>
                <a:path w="3963670" h="1069975">
                  <a:moveTo>
                    <a:pt x="955548" y="1054605"/>
                  </a:moveTo>
                  <a:lnTo>
                    <a:pt x="1999488" y="1054605"/>
                  </a:lnTo>
                </a:path>
                <a:path w="3963670" h="1069975">
                  <a:moveTo>
                    <a:pt x="2005584" y="1040546"/>
                  </a:moveTo>
                  <a:lnTo>
                    <a:pt x="2024466" y="978001"/>
                  </a:lnTo>
                  <a:lnTo>
                    <a:pt x="2043350" y="915658"/>
                  </a:lnTo>
                  <a:lnTo>
                    <a:pt x="2062238" y="853719"/>
                  </a:lnTo>
                  <a:lnTo>
                    <a:pt x="2081133" y="792384"/>
                  </a:lnTo>
                  <a:lnTo>
                    <a:pt x="2100038" y="731855"/>
                  </a:lnTo>
                  <a:lnTo>
                    <a:pt x="2118956" y="672332"/>
                  </a:lnTo>
                  <a:lnTo>
                    <a:pt x="2137889" y="614017"/>
                  </a:lnTo>
                  <a:lnTo>
                    <a:pt x="2156841" y="557111"/>
                  </a:lnTo>
                  <a:lnTo>
                    <a:pt x="2175813" y="501814"/>
                  </a:lnTo>
                  <a:lnTo>
                    <a:pt x="2194809" y="448328"/>
                  </a:lnTo>
                  <a:lnTo>
                    <a:pt x="2213832" y="396854"/>
                  </a:lnTo>
                  <a:lnTo>
                    <a:pt x="2232885" y="347592"/>
                  </a:lnTo>
                  <a:lnTo>
                    <a:pt x="2251969" y="300744"/>
                  </a:lnTo>
                  <a:lnTo>
                    <a:pt x="2271088" y="256511"/>
                  </a:lnTo>
                  <a:lnTo>
                    <a:pt x="2290245" y="215093"/>
                  </a:lnTo>
                  <a:lnTo>
                    <a:pt x="2309443" y="176692"/>
                  </a:lnTo>
                  <a:lnTo>
                    <a:pt x="2328684" y="141509"/>
                  </a:lnTo>
                  <a:lnTo>
                    <a:pt x="2367306" y="81599"/>
                  </a:lnTo>
                  <a:lnTo>
                    <a:pt x="2406135" y="36972"/>
                  </a:lnTo>
                  <a:lnTo>
                    <a:pt x="2445192" y="9236"/>
                  </a:lnTo>
                  <a:lnTo>
                    <a:pt x="2484501" y="0"/>
                  </a:lnTo>
                  <a:lnTo>
                    <a:pt x="2633067" y="165800"/>
                  </a:lnTo>
                  <a:lnTo>
                    <a:pt x="2799683" y="528207"/>
                  </a:lnTo>
                  <a:lnTo>
                    <a:pt x="2935485" y="890162"/>
                  </a:lnTo>
                  <a:lnTo>
                    <a:pt x="2991612" y="1054605"/>
                  </a:lnTo>
                </a:path>
                <a:path w="3963670" h="1069975">
                  <a:moveTo>
                    <a:pt x="2991612" y="1033274"/>
                  </a:moveTo>
                  <a:lnTo>
                    <a:pt x="3963670" y="1033274"/>
                  </a:lnTo>
                </a:path>
              </a:pathLst>
            </a:custGeom>
            <a:ln w="38100">
              <a:solidFill>
                <a:srgbClr val="6F2F9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4" name="object 14"/>
          <p:cNvSpPr txBox="1"/>
          <p:nvPr/>
        </p:nvSpPr>
        <p:spPr>
          <a:xfrm>
            <a:off x="2292476" y="1147699"/>
            <a:ext cx="375285" cy="33083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000" b="1" spc="-5" dirty="0">
                <a:latin typeface="Calibri"/>
                <a:cs typeface="Calibri"/>
              </a:rPr>
              <a:t>Vin</a:t>
            </a:r>
            <a:endParaRPr sz="2000">
              <a:latin typeface="Calibri"/>
              <a:cs typeface="Calibri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7642986" y="2561970"/>
            <a:ext cx="113664" cy="33083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000" b="1" dirty="0">
                <a:latin typeface="Calibri"/>
                <a:cs typeface="Calibri"/>
              </a:rPr>
              <a:t>t</a:t>
            </a:r>
            <a:endParaRPr sz="2000">
              <a:latin typeface="Calibri"/>
              <a:cs typeface="Calibri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1764029" y="4027677"/>
            <a:ext cx="284480" cy="3308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dirty="0">
                <a:latin typeface="Calibri"/>
                <a:cs typeface="Calibri"/>
              </a:rPr>
              <a:t>VL</a:t>
            </a:r>
            <a:endParaRPr sz="2000">
              <a:latin typeface="Calibri"/>
              <a:cs typeface="Calibri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7428356" y="5576722"/>
            <a:ext cx="113664" cy="3308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dirty="0">
                <a:latin typeface="Calibri"/>
                <a:cs typeface="Calibri"/>
              </a:rPr>
              <a:t>t</a:t>
            </a:r>
            <a:endParaRPr sz="2000">
              <a:latin typeface="Calibri"/>
              <a:cs typeface="Calibri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2456497" y="3957573"/>
            <a:ext cx="995680" cy="6356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64769">
              <a:lnSpc>
                <a:spcPct val="100000"/>
              </a:lnSpc>
              <a:spcBef>
                <a:spcPts val="100"/>
              </a:spcBef>
            </a:pPr>
            <a:r>
              <a:rPr sz="2000" b="1" spc="-5" dirty="0">
                <a:latin typeface="Calibri"/>
                <a:cs typeface="Calibri"/>
              </a:rPr>
              <a:t>D1</a:t>
            </a:r>
            <a:r>
              <a:rPr sz="2000" b="1" spc="-50" dirty="0">
                <a:latin typeface="Calibri"/>
                <a:cs typeface="Calibri"/>
              </a:rPr>
              <a:t> </a:t>
            </a:r>
            <a:r>
              <a:rPr sz="2000" b="1" dirty="0">
                <a:latin typeface="Calibri"/>
                <a:cs typeface="Calibri"/>
              </a:rPr>
              <a:t>FWD</a:t>
            </a:r>
            <a:endParaRPr sz="2000">
              <a:latin typeface="Calibri"/>
              <a:cs typeface="Calibri"/>
            </a:endParaRPr>
          </a:p>
          <a:p>
            <a:pPr marL="64769">
              <a:lnSpc>
                <a:spcPct val="100000"/>
              </a:lnSpc>
            </a:pPr>
            <a:r>
              <a:rPr sz="2000" b="1" dirty="0">
                <a:latin typeface="Calibri"/>
                <a:cs typeface="Calibri"/>
              </a:rPr>
              <a:t>Biased</a:t>
            </a:r>
            <a:endParaRPr sz="2000">
              <a:latin typeface="Calibri"/>
              <a:cs typeface="Calibri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3458083" y="3968621"/>
            <a:ext cx="1005840" cy="6356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59690">
              <a:lnSpc>
                <a:spcPct val="100000"/>
              </a:lnSpc>
              <a:spcBef>
                <a:spcPts val="100"/>
              </a:spcBef>
            </a:pPr>
            <a:r>
              <a:rPr sz="2000" b="1" spc="-5" dirty="0">
                <a:latin typeface="Calibri"/>
                <a:cs typeface="Calibri"/>
              </a:rPr>
              <a:t>D1</a:t>
            </a:r>
            <a:r>
              <a:rPr sz="2000" b="1" spc="-45" dirty="0">
                <a:latin typeface="Calibri"/>
                <a:cs typeface="Calibri"/>
              </a:rPr>
              <a:t> </a:t>
            </a:r>
            <a:r>
              <a:rPr sz="2000" b="1" spc="-5" dirty="0">
                <a:latin typeface="Calibri"/>
                <a:cs typeface="Calibri"/>
              </a:rPr>
              <a:t>REV</a:t>
            </a:r>
            <a:endParaRPr sz="2000">
              <a:latin typeface="Calibri"/>
              <a:cs typeface="Calibri"/>
            </a:endParaRPr>
          </a:p>
          <a:p>
            <a:pPr marL="59690">
              <a:lnSpc>
                <a:spcPct val="100000"/>
              </a:lnSpc>
            </a:pPr>
            <a:r>
              <a:rPr sz="2000" b="1" dirty="0">
                <a:latin typeface="Calibri"/>
                <a:cs typeface="Calibri"/>
              </a:rPr>
              <a:t>Biased</a:t>
            </a:r>
            <a:endParaRPr sz="2000">
              <a:latin typeface="Calibri"/>
              <a:cs typeface="Calibri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4470019" y="3956122"/>
            <a:ext cx="967740" cy="63627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44450">
              <a:lnSpc>
                <a:spcPct val="100000"/>
              </a:lnSpc>
              <a:spcBef>
                <a:spcPts val="105"/>
              </a:spcBef>
            </a:pPr>
            <a:r>
              <a:rPr sz="2000" b="1" dirty="0">
                <a:latin typeface="Calibri"/>
                <a:cs typeface="Calibri"/>
              </a:rPr>
              <a:t>D1</a:t>
            </a:r>
            <a:r>
              <a:rPr sz="2000" b="1" spc="-50" dirty="0">
                <a:latin typeface="Calibri"/>
                <a:cs typeface="Calibri"/>
              </a:rPr>
              <a:t> </a:t>
            </a:r>
            <a:r>
              <a:rPr sz="2000" b="1" dirty="0">
                <a:latin typeface="Calibri"/>
                <a:cs typeface="Calibri"/>
              </a:rPr>
              <a:t>FWD</a:t>
            </a:r>
            <a:endParaRPr sz="2000">
              <a:latin typeface="Calibri"/>
              <a:cs typeface="Calibri"/>
            </a:endParaRPr>
          </a:p>
          <a:p>
            <a:pPr marL="44450">
              <a:lnSpc>
                <a:spcPct val="100000"/>
              </a:lnSpc>
            </a:pPr>
            <a:r>
              <a:rPr sz="2000" b="1" dirty="0">
                <a:latin typeface="Calibri"/>
                <a:cs typeface="Calibri"/>
              </a:rPr>
              <a:t>Biased</a:t>
            </a:r>
            <a:endParaRPr sz="2000">
              <a:latin typeface="Calibri"/>
              <a:cs typeface="Calibri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5443854" y="3963995"/>
            <a:ext cx="966469" cy="63690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00965">
              <a:lnSpc>
                <a:spcPct val="100000"/>
              </a:lnSpc>
              <a:spcBef>
                <a:spcPts val="105"/>
              </a:spcBef>
            </a:pPr>
            <a:r>
              <a:rPr sz="2000" b="1" dirty="0">
                <a:latin typeface="Calibri"/>
                <a:cs typeface="Calibri"/>
              </a:rPr>
              <a:t>D1</a:t>
            </a:r>
            <a:r>
              <a:rPr sz="2000" b="1" spc="-55" dirty="0">
                <a:latin typeface="Calibri"/>
                <a:cs typeface="Calibri"/>
              </a:rPr>
              <a:t> </a:t>
            </a:r>
            <a:r>
              <a:rPr sz="2000" b="1" dirty="0">
                <a:latin typeface="Calibri"/>
                <a:cs typeface="Calibri"/>
              </a:rPr>
              <a:t>REV</a:t>
            </a:r>
            <a:endParaRPr sz="2000">
              <a:latin typeface="Calibri"/>
              <a:cs typeface="Calibri"/>
            </a:endParaRPr>
          </a:p>
          <a:p>
            <a:pPr marL="100965">
              <a:lnSpc>
                <a:spcPct val="100000"/>
              </a:lnSpc>
              <a:spcBef>
                <a:spcPts val="5"/>
              </a:spcBef>
            </a:pPr>
            <a:r>
              <a:rPr sz="2000" b="1" dirty="0">
                <a:latin typeface="Calibri"/>
                <a:cs typeface="Calibri"/>
              </a:rPr>
              <a:t>Biased</a:t>
            </a:r>
            <a:endParaRPr sz="2000">
              <a:latin typeface="Calibri"/>
              <a:cs typeface="Calibri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7955662" y="5436513"/>
            <a:ext cx="2654300" cy="3308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spc="-5" dirty="0">
                <a:latin typeface="Calibri"/>
                <a:cs typeface="Calibri"/>
              </a:rPr>
              <a:t>Pulsating</a:t>
            </a:r>
            <a:r>
              <a:rPr sz="2000" b="1" spc="-55" dirty="0">
                <a:latin typeface="Calibri"/>
                <a:cs typeface="Calibri"/>
              </a:rPr>
              <a:t> </a:t>
            </a:r>
            <a:r>
              <a:rPr sz="2000" b="1" dirty="0">
                <a:latin typeface="Calibri"/>
                <a:cs typeface="Calibri"/>
              </a:rPr>
              <a:t>Output</a:t>
            </a:r>
            <a:r>
              <a:rPr sz="2000" b="1" spc="-45" dirty="0">
                <a:latin typeface="Calibri"/>
                <a:cs typeface="Calibri"/>
              </a:rPr>
              <a:t> </a:t>
            </a:r>
            <a:r>
              <a:rPr sz="2000" b="1" spc="-25" dirty="0">
                <a:latin typeface="Calibri"/>
                <a:cs typeface="Calibri"/>
              </a:rPr>
              <a:t>Voltage</a:t>
            </a:r>
            <a:endParaRPr sz="2000">
              <a:latin typeface="Calibri"/>
              <a:cs typeface="Calibri"/>
            </a:endParaRPr>
          </a:p>
        </p:txBody>
      </p:sp>
      <p:sp>
        <p:nvSpPr>
          <p:cNvPr id="23" name="object 23"/>
          <p:cNvSpPr/>
          <p:nvPr/>
        </p:nvSpPr>
        <p:spPr>
          <a:xfrm>
            <a:off x="0" y="6528816"/>
            <a:ext cx="12192000" cy="329565"/>
          </a:xfrm>
          <a:custGeom>
            <a:avLst/>
            <a:gdLst/>
            <a:ahLst/>
            <a:cxnLst/>
            <a:rect l="l" t="t" r="r" b="b"/>
            <a:pathLst>
              <a:path w="12192000" h="329565">
                <a:moveTo>
                  <a:pt x="12192000" y="0"/>
                </a:moveTo>
                <a:lnTo>
                  <a:pt x="0" y="0"/>
                </a:lnTo>
                <a:lnTo>
                  <a:pt x="0" y="329182"/>
                </a:lnTo>
                <a:lnTo>
                  <a:pt x="12192000" y="329182"/>
                </a:lnTo>
                <a:lnTo>
                  <a:pt x="1219200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56985684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53033" y="763904"/>
            <a:ext cx="798195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330" dirty="0"/>
              <a:t>OPERATION</a:t>
            </a:r>
            <a:r>
              <a:rPr b="0" spc="55" dirty="0">
                <a:latin typeface="Times New Roman"/>
                <a:cs typeface="Times New Roman"/>
              </a:rPr>
              <a:t> </a:t>
            </a:r>
            <a:r>
              <a:rPr spc="-265" dirty="0"/>
              <a:t>OF</a:t>
            </a:r>
            <a:r>
              <a:rPr b="0" spc="70" dirty="0">
                <a:latin typeface="Times New Roman"/>
                <a:cs typeface="Times New Roman"/>
              </a:rPr>
              <a:t> </a:t>
            </a:r>
            <a:r>
              <a:rPr spc="-130" dirty="0"/>
              <a:t>HALF</a:t>
            </a:r>
            <a:r>
              <a:rPr b="0" spc="55" dirty="0">
                <a:latin typeface="Times New Roman"/>
                <a:cs typeface="Times New Roman"/>
              </a:rPr>
              <a:t> </a:t>
            </a:r>
            <a:r>
              <a:rPr spc="-295" dirty="0"/>
              <a:t>WAVE</a:t>
            </a:r>
            <a:r>
              <a:rPr b="0" spc="50" dirty="0">
                <a:latin typeface="Times New Roman"/>
                <a:cs typeface="Times New Roman"/>
              </a:rPr>
              <a:t> </a:t>
            </a:r>
            <a:r>
              <a:rPr spc="-380" dirty="0"/>
              <a:t>RECTIF</a:t>
            </a:r>
            <a:r>
              <a:rPr spc="-290" dirty="0"/>
              <a:t>I</a:t>
            </a:r>
            <a:r>
              <a:rPr spc="-170" dirty="0"/>
              <a:t>ER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916936" y="1313258"/>
            <a:ext cx="10370185" cy="3007995"/>
          </a:xfrm>
          <a:prstGeom prst="rect">
            <a:avLst/>
          </a:prstGeom>
        </p:spPr>
        <p:txBody>
          <a:bodyPr vert="horz" wrap="square" lIns="0" tIns="67945" rIns="0" bIns="0" rtlCol="0">
            <a:spAutoFit/>
          </a:bodyPr>
          <a:lstStyle/>
          <a:p>
            <a:pPr marL="241300" indent="-229235">
              <a:lnSpc>
                <a:spcPct val="100000"/>
              </a:lnSpc>
              <a:spcBef>
                <a:spcPts val="535"/>
              </a:spcBef>
              <a:buFont typeface="Arial MT"/>
              <a:buChar char="•"/>
              <a:tabLst>
                <a:tab pos="241935" algn="l"/>
                <a:tab pos="864235" algn="l"/>
                <a:tab pos="2196465" algn="l"/>
                <a:tab pos="3089910" algn="l"/>
                <a:tab pos="3490595" algn="l"/>
                <a:tab pos="4011929" algn="l"/>
                <a:tab pos="4958715" algn="l"/>
                <a:tab pos="5345430" algn="l"/>
                <a:tab pos="5647690" algn="l"/>
                <a:tab pos="6998970" algn="l"/>
                <a:tab pos="8013065" algn="l"/>
                <a:tab pos="9091930" algn="l"/>
              </a:tabLst>
            </a:pPr>
            <a:r>
              <a:rPr sz="2400" dirty="0">
                <a:latin typeface="Times New Roman"/>
                <a:cs typeface="Times New Roman"/>
              </a:rPr>
              <a:t>The	</a:t>
            </a:r>
            <a:r>
              <a:rPr sz="2400" spc="-5" dirty="0">
                <a:latin typeface="Times New Roman"/>
                <a:cs typeface="Times New Roman"/>
              </a:rPr>
              <a:t>switching	action	</a:t>
            </a:r>
            <a:r>
              <a:rPr sz="2400" spc="-10" dirty="0">
                <a:latin typeface="Times New Roman"/>
                <a:cs typeface="Times New Roman"/>
              </a:rPr>
              <a:t>of	</a:t>
            </a:r>
            <a:r>
              <a:rPr sz="2400" spc="-5" dirty="0">
                <a:latin typeface="Times New Roman"/>
                <a:cs typeface="Times New Roman"/>
              </a:rPr>
              <a:t>D1	</a:t>
            </a:r>
            <a:r>
              <a:rPr sz="2400" dirty="0">
                <a:latin typeface="Times New Roman"/>
                <a:cs typeface="Times New Roman"/>
              </a:rPr>
              <a:t>results	in	</a:t>
            </a:r>
            <a:r>
              <a:rPr sz="2400" b="1" dirty="0">
                <a:latin typeface="Times New Roman"/>
                <a:cs typeface="Times New Roman"/>
              </a:rPr>
              <a:t>a</a:t>
            </a:r>
            <a:r>
              <a:rPr sz="2400" dirty="0">
                <a:latin typeface="Times New Roman"/>
                <a:cs typeface="Times New Roman"/>
              </a:rPr>
              <a:t>	</a:t>
            </a:r>
            <a:r>
              <a:rPr sz="2400" b="1" spc="-5" dirty="0">
                <a:latin typeface="Times New Roman"/>
                <a:cs typeface="Times New Roman"/>
              </a:rPr>
              <a:t>pulsating</a:t>
            </a:r>
            <a:r>
              <a:rPr sz="2400" spc="-5" dirty="0">
                <a:latin typeface="Times New Roman"/>
                <a:cs typeface="Times New Roman"/>
              </a:rPr>
              <a:t>	</a:t>
            </a:r>
            <a:r>
              <a:rPr sz="2400" b="1" spc="-5" dirty="0">
                <a:latin typeface="Times New Roman"/>
                <a:cs typeface="Times New Roman"/>
              </a:rPr>
              <a:t>output</a:t>
            </a:r>
            <a:r>
              <a:rPr sz="2400" spc="-5" dirty="0">
                <a:latin typeface="Times New Roman"/>
                <a:cs typeface="Times New Roman"/>
              </a:rPr>
              <a:t>	</a:t>
            </a:r>
            <a:r>
              <a:rPr sz="2400" b="1" spc="-5" dirty="0">
                <a:latin typeface="Times New Roman"/>
                <a:cs typeface="Times New Roman"/>
              </a:rPr>
              <a:t>voltage</a:t>
            </a:r>
            <a:r>
              <a:rPr sz="2400" spc="-5" dirty="0">
                <a:latin typeface="Times New Roman"/>
                <a:cs typeface="Times New Roman"/>
              </a:rPr>
              <a:t>	developed</a:t>
            </a:r>
            <a:endParaRPr sz="2400">
              <a:latin typeface="Times New Roman"/>
              <a:cs typeface="Times New Roman"/>
            </a:endParaRPr>
          </a:p>
          <a:p>
            <a:pPr marL="241300">
              <a:lnSpc>
                <a:spcPct val="100000"/>
              </a:lnSpc>
              <a:spcBef>
                <a:spcPts val="434"/>
              </a:spcBef>
            </a:pPr>
            <a:r>
              <a:rPr sz="2400" dirty="0">
                <a:latin typeface="Times New Roman"/>
                <a:cs typeface="Times New Roman"/>
              </a:rPr>
              <a:t>across</a:t>
            </a:r>
            <a:r>
              <a:rPr sz="2400" spc="-3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the</a:t>
            </a:r>
            <a:r>
              <a:rPr sz="2400" spc="-2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load</a:t>
            </a:r>
            <a:r>
              <a:rPr sz="2400" spc="-3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RL.</a:t>
            </a:r>
            <a:endParaRPr sz="2400">
              <a:latin typeface="Times New Roman"/>
              <a:cs typeface="Times New Roman"/>
            </a:endParaRPr>
          </a:p>
          <a:p>
            <a:pPr marL="241300" marR="5080" indent="-229235">
              <a:lnSpc>
                <a:spcPct val="114999"/>
              </a:lnSpc>
              <a:spcBef>
                <a:spcPts val="1800"/>
              </a:spcBef>
              <a:buFont typeface="Arial MT"/>
              <a:buChar char="•"/>
              <a:tabLst>
                <a:tab pos="241935" algn="l"/>
              </a:tabLst>
            </a:pPr>
            <a:r>
              <a:rPr sz="2400" spc="-5" dirty="0">
                <a:latin typeface="Times New Roman"/>
                <a:cs typeface="Times New Roman"/>
              </a:rPr>
              <a:t>Since</a:t>
            </a:r>
            <a:r>
              <a:rPr sz="2400" spc="12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the</a:t>
            </a:r>
            <a:r>
              <a:rPr sz="2400" spc="13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mains</a:t>
            </a:r>
            <a:r>
              <a:rPr sz="2400" spc="14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supply</a:t>
            </a:r>
            <a:r>
              <a:rPr sz="2400" spc="12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is</a:t>
            </a:r>
            <a:r>
              <a:rPr sz="2400" spc="13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at</a:t>
            </a:r>
            <a:r>
              <a:rPr sz="2400" spc="14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50Hz,</a:t>
            </a:r>
            <a:r>
              <a:rPr sz="2400" spc="12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the</a:t>
            </a:r>
            <a:r>
              <a:rPr sz="2400" spc="13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pulses</a:t>
            </a:r>
            <a:r>
              <a:rPr sz="2400" spc="14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of</a:t>
            </a:r>
            <a:r>
              <a:rPr sz="2400" spc="12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the</a:t>
            </a:r>
            <a:r>
              <a:rPr sz="2400" spc="13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voltage</a:t>
            </a:r>
            <a:r>
              <a:rPr sz="2400" spc="13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developed</a:t>
            </a:r>
            <a:r>
              <a:rPr sz="2400" spc="13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across</a:t>
            </a:r>
            <a:r>
              <a:rPr sz="2400" spc="13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RL </a:t>
            </a:r>
            <a:r>
              <a:rPr sz="2400" spc="-58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will</a:t>
            </a:r>
            <a:r>
              <a:rPr sz="2400" spc="-2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also</a:t>
            </a:r>
            <a:r>
              <a:rPr sz="2400" spc="-5" dirty="0">
                <a:latin typeface="Times New Roman"/>
                <a:cs typeface="Times New Roman"/>
              </a:rPr>
              <a:t> be</a:t>
            </a:r>
            <a:r>
              <a:rPr sz="2400" dirty="0">
                <a:latin typeface="Times New Roman"/>
                <a:cs typeface="Times New Roman"/>
              </a:rPr>
              <a:t> at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50Hz.</a:t>
            </a:r>
            <a:endParaRPr sz="2400">
              <a:latin typeface="Times New Roman"/>
              <a:cs typeface="Times New Roman"/>
            </a:endParaRPr>
          </a:p>
          <a:p>
            <a:pPr marL="241300" marR="19050" indent="-229235">
              <a:lnSpc>
                <a:spcPct val="114999"/>
              </a:lnSpc>
              <a:spcBef>
                <a:spcPts val="1800"/>
              </a:spcBef>
              <a:buFont typeface="Arial MT"/>
              <a:buChar char="•"/>
              <a:tabLst>
                <a:tab pos="241935" algn="l"/>
                <a:tab pos="1269365" algn="l"/>
                <a:tab pos="1805939" algn="l"/>
                <a:tab pos="2937510" algn="l"/>
                <a:tab pos="4392930" algn="l"/>
                <a:tab pos="4929505" algn="l"/>
                <a:tab pos="5772150" algn="l"/>
                <a:tab pos="6409055" algn="l"/>
                <a:tab pos="7132955" algn="l"/>
                <a:tab pos="7670165" algn="l"/>
                <a:tab pos="8215630" algn="l"/>
                <a:tab pos="8618220" algn="l"/>
                <a:tab pos="9378315" algn="l"/>
              </a:tabLst>
            </a:pPr>
            <a:r>
              <a:rPr sz="2400" spc="-5" dirty="0">
                <a:latin typeface="Times New Roman"/>
                <a:cs typeface="Times New Roman"/>
              </a:rPr>
              <a:t>Durin</a:t>
            </a:r>
            <a:r>
              <a:rPr sz="2400" dirty="0">
                <a:latin typeface="Times New Roman"/>
                <a:cs typeface="Times New Roman"/>
              </a:rPr>
              <a:t>g	the	positive	</a:t>
            </a:r>
            <a:r>
              <a:rPr sz="2400" spc="-15" dirty="0">
                <a:latin typeface="Times New Roman"/>
                <a:cs typeface="Times New Roman"/>
              </a:rPr>
              <a:t>h</a:t>
            </a:r>
            <a:r>
              <a:rPr sz="2400" dirty="0">
                <a:latin typeface="Times New Roman"/>
                <a:cs typeface="Times New Roman"/>
              </a:rPr>
              <a:t>alf</a:t>
            </a:r>
            <a:r>
              <a:rPr sz="2400" spc="5" dirty="0">
                <a:latin typeface="Times New Roman"/>
                <a:cs typeface="Times New Roman"/>
              </a:rPr>
              <a:t>-</a:t>
            </a:r>
            <a:r>
              <a:rPr sz="2400" dirty="0">
                <a:latin typeface="Times New Roman"/>
                <a:cs typeface="Times New Roman"/>
              </a:rPr>
              <a:t>c</a:t>
            </a:r>
            <a:r>
              <a:rPr sz="2400" spc="-10" dirty="0">
                <a:latin typeface="Times New Roman"/>
                <a:cs typeface="Times New Roman"/>
              </a:rPr>
              <a:t>yc</a:t>
            </a:r>
            <a:r>
              <a:rPr sz="2400" dirty="0">
                <a:latin typeface="Times New Roman"/>
                <a:cs typeface="Times New Roman"/>
              </a:rPr>
              <a:t>le,	t</a:t>
            </a:r>
            <a:r>
              <a:rPr sz="2400" spc="-10" dirty="0">
                <a:latin typeface="Times New Roman"/>
                <a:cs typeface="Times New Roman"/>
              </a:rPr>
              <a:t>h</a:t>
            </a:r>
            <a:r>
              <a:rPr sz="2400" dirty="0">
                <a:latin typeface="Times New Roman"/>
                <a:cs typeface="Times New Roman"/>
              </a:rPr>
              <a:t>e	diode	</a:t>
            </a:r>
            <a:r>
              <a:rPr sz="2400" spc="-5" dirty="0">
                <a:latin typeface="Times New Roman"/>
                <a:cs typeface="Times New Roman"/>
              </a:rPr>
              <a:t>w</a:t>
            </a:r>
            <a:r>
              <a:rPr sz="2400" spc="-15" dirty="0">
                <a:latin typeface="Times New Roman"/>
                <a:cs typeface="Times New Roman"/>
              </a:rPr>
              <a:t>i</a:t>
            </a:r>
            <a:r>
              <a:rPr sz="2400" dirty="0">
                <a:latin typeface="Times New Roman"/>
                <a:cs typeface="Times New Roman"/>
              </a:rPr>
              <a:t>ll	drop	t</a:t>
            </a:r>
            <a:r>
              <a:rPr sz="2400" spc="-10" dirty="0">
                <a:latin typeface="Times New Roman"/>
                <a:cs typeface="Times New Roman"/>
              </a:rPr>
              <a:t>h</a:t>
            </a:r>
            <a:r>
              <a:rPr sz="2400" dirty="0">
                <a:latin typeface="Times New Roman"/>
                <a:cs typeface="Times New Roman"/>
              </a:rPr>
              <a:t>e	0.6	</a:t>
            </a:r>
            <a:r>
              <a:rPr sz="2400" spc="5" dirty="0">
                <a:latin typeface="Times New Roman"/>
                <a:cs typeface="Times New Roman"/>
              </a:rPr>
              <a:t>t</a:t>
            </a:r>
            <a:r>
              <a:rPr sz="2400" dirty="0">
                <a:latin typeface="Times New Roman"/>
                <a:cs typeface="Times New Roman"/>
              </a:rPr>
              <a:t>o	0.7V	for</a:t>
            </a:r>
            <a:r>
              <a:rPr sz="2400" spc="-10" dirty="0">
                <a:latin typeface="Times New Roman"/>
                <a:cs typeface="Times New Roman"/>
              </a:rPr>
              <a:t>w</a:t>
            </a:r>
            <a:r>
              <a:rPr sz="2400" dirty="0">
                <a:latin typeface="Times New Roman"/>
                <a:cs typeface="Times New Roman"/>
              </a:rPr>
              <a:t>ard  threshold</a:t>
            </a:r>
            <a:r>
              <a:rPr sz="2400" spc="-2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voltage</a:t>
            </a:r>
            <a:r>
              <a:rPr sz="2400" spc="-3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normally</a:t>
            </a:r>
            <a:r>
              <a:rPr sz="2400" spc="-1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associated</a:t>
            </a:r>
            <a:r>
              <a:rPr sz="2400" spc="-3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with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silicon</a:t>
            </a:r>
            <a:r>
              <a:rPr sz="2400" spc="-3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diodes.</a:t>
            </a:r>
            <a:endParaRPr sz="2400">
              <a:latin typeface="Times New Roman"/>
              <a:cs typeface="Times New Roman"/>
            </a:endParaRPr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075176" y="4302252"/>
            <a:ext cx="3707891" cy="2054350"/>
          </a:xfrm>
          <a:prstGeom prst="rect">
            <a:avLst/>
          </a:prstGeom>
        </p:spPr>
      </p:pic>
      <p:sp>
        <p:nvSpPr>
          <p:cNvPr id="5" name="object 5"/>
          <p:cNvSpPr/>
          <p:nvPr/>
        </p:nvSpPr>
        <p:spPr>
          <a:xfrm>
            <a:off x="0" y="6528816"/>
            <a:ext cx="12192000" cy="329565"/>
          </a:xfrm>
          <a:custGeom>
            <a:avLst/>
            <a:gdLst/>
            <a:ahLst/>
            <a:cxnLst/>
            <a:rect l="l" t="t" r="r" b="b"/>
            <a:pathLst>
              <a:path w="12192000" h="329565">
                <a:moveTo>
                  <a:pt x="12192000" y="0"/>
                </a:moveTo>
                <a:lnTo>
                  <a:pt x="0" y="0"/>
                </a:lnTo>
                <a:lnTo>
                  <a:pt x="0" y="329182"/>
                </a:lnTo>
                <a:lnTo>
                  <a:pt x="12192000" y="329182"/>
                </a:lnTo>
                <a:lnTo>
                  <a:pt x="1219200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386639432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1728</TotalTime>
  <Words>2012</Words>
  <Application>Microsoft Office PowerPoint</Application>
  <PresentationFormat>Widescreen</PresentationFormat>
  <Paragraphs>325</Paragraphs>
  <Slides>41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41</vt:i4>
      </vt:variant>
    </vt:vector>
  </HeadingPairs>
  <TitlesOfParts>
    <vt:vector size="52" baseType="lpstr">
      <vt:lpstr>Arial</vt:lpstr>
      <vt:lpstr>Arial MT</vt:lpstr>
      <vt:lpstr>Calibri</vt:lpstr>
      <vt:lpstr>Calibri Light</vt:lpstr>
      <vt:lpstr>Cambria</vt:lpstr>
      <vt:lpstr>Cambria Math</vt:lpstr>
      <vt:lpstr>Georgia</vt:lpstr>
      <vt:lpstr>Lora</vt:lpstr>
      <vt:lpstr>Symbol</vt:lpstr>
      <vt:lpstr>Times New Roman</vt:lpstr>
      <vt:lpstr>1_Office Theme</vt:lpstr>
      <vt:lpstr>Module 1  Electronics Circuits</vt:lpstr>
      <vt:lpstr>RECTIFIERS</vt:lpstr>
      <vt:lpstr>HALF WAVE RECTIFIER?</vt:lpstr>
      <vt:lpstr>HALF WAVE RECTIFIER</vt:lpstr>
      <vt:lpstr>OPERATION OF HALF WAVE RECTIFIER</vt:lpstr>
      <vt:lpstr>OPERATION OF HALF WAVE RECTIFIER</vt:lpstr>
      <vt:lpstr>OPERATION OF HALF WAVE RECTIFIER</vt:lpstr>
      <vt:lpstr>WAVEFORMS OF HALF WAVE RECTIFIER</vt:lpstr>
      <vt:lpstr>OPERATION OF HALF WAVE RECTIFIER</vt:lpstr>
      <vt:lpstr>OPERATION OF HALF WAVE RECTIFIER</vt:lpstr>
      <vt:lpstr>OPERATION OF HALF WAVE RECTIFIER</vt:lpstr>
      <vt:lpstr>Problem 1</vt:lpstr>
      <vt:lpstr>HALF WAVE RECTIFIER WITH A RESERVOIR CAPACITOR</vt:lpstr>
      <vt:lpstr>HALF WAVE RECTIFIER WITH A RESERVOIR CAPACITOR</vt:lpstr>
      <vt:lpstr>OPERATION OF HALF WAVE RECTIFIER WITH A RESERVOIR CAPACITOR</vt:lpstr>
      <vt:lpstr>Operation of Half Wave Rectifier with a Reservoir Capacitor</vt:lpstr>
      <vt:lpstr>Half wave Rectifier with Smoothing Circuit</vt:lpstr>
      <vt:lpstr>Problem 2</vt:lpstr>
      <vt:lpstr>FULL WAVE RECTIFIERS (FWR)?</vt:lpstr>
      <vt:lpstr>BI-PHASE /CENTER TAPPED FWR</vt:lpstr>
      <vt:lpstr>OPERATION OF BI-PHASE RECTIFIER</vt:lpstr>
      <vt:lpstr>OPERATION OF BI-PHASE RECTIFIER</vt:lpstr>
      <vt:lpstr>OPERATION OF BI-PHASE RECTIFIER</vt:lpstr>
      <vt:lpstr>OPERATION OF BI-PHASE RECTIFIER</vt:lpstr>
      <vt:lpstr>WAVEFORMS OF BI-PHASE RECTIFIER</vt:lpstr>
      <vt:lpstr>OPERATION OF BI-PHASE RECTIFIER</vt:lpstr>
      <vt:lpstr>BI-PHASE FWR WITH RESERVOIR CIRCUIT</vt:lpstr>
      <vt:lpstr>BI-PHASE FWR WITH RESERVOIR CIRCUIT</vt:lpstr>
      <vt:lpstr>VOLTAGE WAVEFORMS FOR FULL WAVE RECTIFIER</vt:lpstr>
      <vt:lpstr>BRIDGE RECTIFIER?</vt:lpstr>
      <vt:lpstr>BRIDGE RECTIFIER</vt:lpstr>
      <vt:lpstr>Operation of Bridge Rectifier</vt:lpstr>
      <vt:lpstr>Operation of Bridge Rectifier</vt:lpstr>
      <vt:lpstr>OPERATION OF BRIDGE RECTIFIER</vt:lpstr>
      <vt:lpstr>BRIDGE RECTIFIER WITH RESERVOIR CAPACITOR</vt:lpstr>
      <vt:lpstr>Voltage Regulator?</vt:lpstr>
      <vt:lpstr>Voltage Regulator</vt:lpstr>
      <vt:lpstr>VOLTAGE REGULATOR</vt:lpstr>
      <vt:lpstr>OUTPUT RESISTANCE AND REGULATION</vt:lpstr>
      <vt:lpstr>Problem 3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Thejkumar J</dc:creator>
  <cp:lastModifiedBy>Shalini</cp:lastModifiedBy>
  <cp:revision>208</cp:revision>
  <dcterms:created xsi:type="dcterms:W3CDTF">2020-09-23T05:32:32Z</dcterms:created>
  <dcterms:modified xsi:type="dcterms:W3CDTF">2023-06-16T06:14:34Z</dcterms:modified>
</cp:coreProperties>
</file>